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5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CB0F5-5847-410F-8D71-23779CEE779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83606-EF26-4D0E-8FC4-D0CA1D5E8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4DF6B-E4F2-40D3-B7A3-073F86F180C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EA31821-35DE-411D-BB0F-256043E6AC37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0DBD459-3CAB-488B-BD7B-E75C678E7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133600"/>
            <a:ext cx="518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Community Colleges are </a:t>
            </a:r>
            <a:r>
              <a:rPr lang="en-US" sz="3600" dirty="0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Responding </a:t>
            </a:r>
            <a:r>
              <a:rPr lang="en-US" sz="3600" dirty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600" dirty="0">
                <a:ln>
                  <a:solidFill>
                    <a:schemeClr val="accent1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Workforce</a:t>
            </a:r>
            <a:r>
              <a:rPr lang="en-US" sz="3600" dirty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Preparedness and Economic Development in Illinois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1" y="0"/>
            <a:ext cx="5867400" cy="67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114800" y="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05000" y="0"/>
            <a:ext cx="1676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0" y="66294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3200400"/>
            <a:ext cx="228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0" y="3200400"/>
            <a:ext cx="76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81000" y="0"/>
            <a:ext cx="10051256" cy="67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0"/>
            <a:ext cx="23622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609600" y="68580"/>
            <a:ext cx="10051256" cy="694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152400" y="0"/>
            <a:ext cx="9601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91600" y="33528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2400" y="67818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533400" y="32766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907256" y="68580"/>
            <a:ext cx="10051256" cy="67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304800" y="0"/>
            <a:ext cx="9067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63000" y="32004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52400" y="304800"/>
            <a:ext cx="10051256" cy="67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-152400" y="0"/>
            <a:ext cx="9753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1524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915400" y="19812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0"/>
            <a:ext cx="815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3124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4800" y="632460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58200" y="31242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907256" y="0"/>
            <a:ext cx="10051256" cy="67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763000" y="31242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304800" y="0"/>
            <a:ext cx="4876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647700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76400" y="68580"/>
            <a:ext cx="5486400" cy="640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5943600"/>
            <a:ext cx="6400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0"/>
            <a:ext cx="6324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400" y="3048000"/>
            <a:ext cx="228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34200" y="3048000"/>
            <a:ext cx="228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3400" y="0"/>
            <a:ext cx="4648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31242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10600" y="31242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4800" y="64770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00200" y="152400"/>
            <a:ext cx="5943600" cy="663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" y="76200"/>
            <a:ext cx="868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6400800"/>
            <a:ext cx="7086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Mission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Colleges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/>
          <a:lstStyle/>
          <a:p>
            <a:r>
              <a:rPr lang="en-US" dirty="0" smtClean="0"/>
              <a:t>Transfer oriented courses</a:t>
            </a:r>
          </a:p>
          <a:p>
            <a:pPr lvl="0"/>
            <a:r>
              <a:rPr lang="en-US" dirty="0" smtClean="0"/>
              <a:t>Career </a:t>
            </a:r>
            <a:r>
              <a:rPr lang="en-US" dirty="0"/>
              <a:t>(occupational) courses</a:t>
            </a:r>
          </a:p>
          <a:p>
            <a:r>
              <a:rPr lang="en-US" dirty="0" smtClean="0"/>
              <a:t>Adult </a:t>
            </a:r>
            <a:r>
              <a:rPr lang="en-US" dirty="0"/>
              <a:t>basic education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3733800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6482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</a:rPr>
              <a:t>●  </a:t>
            </a:r>
            <a:r>
              <a:rPr lang="en-US" sz="3200" dirty="0" smtClean="0">
                <a:latin typeface="Franklin Gothic Book"/>
              </a:rPr>
              <a:t>Workforce Development</a:t>
            </a:r>
            <a:endParaRPr lang="en-US" sz="3200" dirty="0"/>
          </a:p>
        </p:txBody>
      </p:sp>
      <p:pic>
        <p:nvPicPr>
          <p:cNvPr id="6" name="Picture 5" descr="LOGAN LOGO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8001000" y="5867400"/>
            <a:ext cx="763524" cy="72792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907256" y="0"/>
            <a:ext cx="10051256" cy="67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304800" y="0"/>
            <a:ext cx="2971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3800" y="662940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9200" y="31242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1400" y="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755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962400" y="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667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124200"/>
            <a:ext cx="304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58200" y="32004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2400" y="6629400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hSystemFront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14400" y="1600200"/>
            <a:ext cx="6928736" cy="46252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00200" y="2286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Illinois Healthcare 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LOGAN LOGO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8001000" y="5867400"/>
            <a:ext cx="763524" cy="727923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7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3400" y="1219200"/>
            <a:ext cx="7848600" cy="5410200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AISIN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914400"/>
            <a:ext cx="3759200" cy="2819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IMG_032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53000" y="914400"/>
            <a:ext cx="3759200" cy="2819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N.E.W. Corporation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MG_037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743200" y="3810000"/>
            <a:ext cx="3604054" cy="26670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62000" y="1600200"/>
            <a:ext cx="6781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METH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Homeland Security (NIMS)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Cyber Crime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Transitioning  Workers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ood-career changes, upward mobility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ad-layoffs and plant closures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Entrepreneurship Education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nline education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lobal competition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Technology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400" dirty="0">
                <a:ea typeface="Calibri" pitchFamily="34" charset="0"/>
                <a:cs typeface="Times New Roman" pitchFamily="18" charset="0"/>
              </a:rPr>
              <a:t>W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ork ethic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334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Initiatives/Challenges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LOGAN LOGO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8001000" y="5867400"/>
            <a:ext cx="763524" cy="727923"/>
          </a:xfrm>
          <a:prstGeom prst="rect">
            <a:avLst/>
          </a:prstGeo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Workforce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Incumbent </a:t>
            </a:r>
            <a:r>
              <a:rPr lang="en-US" dirty="0"/>
              <a:t>worker training</a:t>
            </a:r>
          </a:p>
          <a:p>
            <a:pPr lvl="0"/>
            <a:r>
              <a:rPr lang="en-US" dirty="0" smtClean="0"/>
              <a:t>Customized </a:t>
            </a:r>
            <a:r>
              <a:rPr lang="en-US" dirty="0"/>
              <a:t>training</a:t>
            </a:r>
          </a:p>
          <a:p>
            <a:pPr lvl="0"/>
            <a:r>
              <a:rPr lang="en-US" dirty="0" smtClean="0"/>
              <a:t>Expanded </a:t>
            </a:r>
            <a:r>
              <a:rPr lang="en-US" dirty="0"/>
              <a:t>roles for local business</a:t>
            </a:r>
          </a:p>
          <a:p>
            <a:pPr lvl="0"/>
            <a:r>
              <a:rPr lang="en-US" dirty="0" smtClean="0"/>
              <a:t>Enhanced </a:t>
            </a:r>
            <a:r>
              <a:rPr lang="en-US" dirty="0"/>
              <a:t>partnerships with businesses</a:t>
            </a:r>
          </a:p>
          <a:p>
            <a:pPr algn="ctr">
              <a:buNone/>
            </a:pPr>
            <a:r>
              <a:rPr lang="en-US" dirty="0" smtClean="0"/>
              <a:t>	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</a:p>
          <a:p>
            <a:r>
              <a:rPr lang="en-US" dirty="0" smtClean="0"/>
              <a:t>Site </a:t>
            </a:r>
            <a:r>
              <a:rPr lang="en-US" dirty="0"/>
              <a:t>selection team</a:t>
            </a:r>
          </a:p>
        </p:txBody>
      </p:sp>
      <p:pic>
        <p:nvPicPr>
          <p:cNvPr id="4" name="Picture 3" descr="LOGAN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867400"/>
            <a:ext cx="763524" cy="72792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i="1" dirty="0"/>
              <a:t>“</a:t>
            </a:r>
            <a:r>
              <a:rPr lang="en-US" i="1" dirty="0">
                <a:latin typeface="Bodoni MT" pitchFamily="18" charset="0"/>
              </a:rPr>
              <a:t>In their workforce development role, community colleges must supply training programs designed to assist their communities in </a:t>
            </a:r>
            <a:r>
              <a:rPr lang="en-US" i="1" u="sng" dirty="0">
                <a:latin typeface="Bodoni MT" pitchFamily="18" charset="0"/>
              </a:rPr>
              <a:t>retaining existing employers</a:t>
            </a:r>
            <a:r>
              <a:rPr lang="en-US" i="1" dirty="0">
                <a:latin typeface="Bodoni MT" pitchFamily="18" charset="0"/>
              </a:rPr>
              <a:t> and </a:t>
            </a:r>
            <a:r>
              <a:rPr lang="en-US" i="1" u="sng" dirty="0">
                <a:latin typeface="Bodoni MT" pitchFamily="18" charset="0"/>
              </a:rPr>
              <a:t>attracting new ones</a:t>
            </a:r>
            <a:r>
              <a:rPr lang="en-US" i="1" u="sng" dirty="0"/>
              <a:t>.”</a:t>
            </a:r>
            <a:endParaRPr lang="en-US" dirty="0"/>
          </a:p>
          <a:p>
            <a:pPr>
              <a:buNone/>
            </a:pPr>
            <a:r>
              <a:rPr lang="en-US" dirty="0" smtClean="0"/>
              <a:t>		--</a:t>
            </a:r>
            <a:r>
              <a:rPr lang="en-US" sz="2800" dirty="0" smtClean="0"/>
              <a:t>Duane </a:t>
            </a:r>
            <a:r>
              <a:rPr lang="en-US" sz="2800" dirty="0"/>
              <a:t>E. Leigh and Andrew M. Gill</a:t>
            </a:r>
          </a:p>
          <a:p>
            <a:pPr>
              <a:buNone/>
            </a:pPr>
            <a:r>
              <a:rPr lang="en-US" sz="2800" dirty="0" smtClean="0"/>
              <a:t>			Upjohn </a:t>
            </a:r>
            <a:r>
              <a:rPr lang="en-US" sz="2800" dirty="0"/>
              <a:t>Institute/Employment </a:t>
            </a:r>
            <a:r>
              <a:rPr lang="en-US" sz="2800" dirty="0" smtClean="0"/>
              <a:t>Research</a:t>
            </a:r>
          </a:p>
          <a:p>
            <a:pPr>
              <a:buNone/>
            </a:pPr>
            <a:r>
              <a:rPr lang="en-US" sz="2800" dirty="0"/>
              <a:t>	</a:t>
            </a:r>
            <a:r>
              <a:rPr lang="en-US" sz="2800" dirty="0" smtClean="0"/>
              <a:t>		October 2007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i="1" dirty="0"/>
              <a:t>“</a:t>
            </a:r>
            <a:r>
              <a:rPr lang="en-US" i="1" dirty="0" smtClean="0">
                <a:latin typeface="Bodoni MT" pitchFamily="18" charset="0"/>
              </a:rPr>
              <a:t>If </a:t>
            </a:r>
            <a:r>
              <a:rPr lang="en-US" i="1" dirty="0">
                <a:latin typeface="Bodoni MT" pitchFamily="18" charset="0"/>
              </a:rPr>
              <a:t>you look at the nationwide averages for new job growth, only one percent of new jobs come from companies moving into an area; 55 percent come from existing businesses expanding and 44 percent come from new startups</a:t>
            </a:r>
            <a:r>
              <a:rPr lang="en-US" i="1" dirty="0"/>
              <a:t>.”</a:t>
            </a:r>
            <a:endParaRPr lang="en-US" dirty="0"/>
          </a:p>
          <a:p>
            <a:pPr>
              <a:buNone/>
            </a:pPr>
            <a:r>
              <a:rPr lang="en-US" dirty="0" smtClean="0"/>
              <a:t>		--</a:t>
            </a:r>
            <a:r>
              <a:rPr lang="en-US" sz="2800" dirty="0" smtClean="0"/>
              <a:t>Mark </a:t>
            </a:r>
            <a:r>
              <a:rPr lang="en-US" sz="2800" dirty="0" err="1"/>
              <a:t>Olchefke</a:t>
            </a:r>
            <a:endParaRPr lang="en-US" sz="2800" dirty="0"/>
          </a:p>
          <a:p>
            <a:pPr>
              <a:buNone/>
            </a:pPr>
            <a:r>
              <a:rPr lang="en-US" sz="2800" dirty="0" smtClean="0"/>
              <a:t>			Community </a:t>
            </a:r>
            <a:r>
              <a:rPr lang="en-US" sz="2800" dirty="0"/>
              <a:t>College Entrepreneur</a:t>
            </a:r>
          </a:p>
          <a:p>
            <a:pPr>
              <a:buNone/>
            </a:pPr>
            <a:r>
              <a:rPr lang="en-US" sz="2800" dirty="0" smtClean="0"/>
              <a:t>			Spring/Summer </a:t>
            </a:r>
            <a:r>
              <a:rPr lang="en-US" sz="2800" dirty="0"/>
              <a:t>2008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i="1" dirty="0"/>
              <a:t>“In a highly dynamic, knowledge-based economy, constant learning and retraining are not simply desirable; they are necessary to stay relevant.”</a:t>
            </a:r>
            <a:endParaRPr lang="en-US" dirty="0"/>
          </a:p>
          <a:p>
            <a:pPr>
              <a:buNone/>
            </a:pPr>
            <a:r>
              <a:rPr lang="en-US" dirty="0" smtClean="0"/>
              <a:t>		--</a:t>
            </a:r>
            <a:r>
              <a:rPr lang="en-US" sz="2800" dirty="0" smtClean="0"/>
              <a:t>Eric </a:t>
            </a:r>
            <a:r>
              <a:rPr lang="en-US" sz="2800" dirty="0"/>
              <a:t>Peterson</a:t>
            </a:r>
          </a:p>
          <a:p>
            <a:pPr>
              <a:buNone/>
            </a:pPr>
            <a:r>
              <a:rPr lang="en-US" sz="2800" dirty="0" smtClean="0"/>
              <a:t>			Scanning </a:t>
            </a:r>
            <a:r>
              <a:rPr lang="en-US" sz="2800" dirty="0"/>
              <a:t>the Future </a:t>
            </a:r>
          </a:p>
          <a:p>
            <a:pPr>
              <a:buNone/>
            </a:pPr>
            <a:r>
              <a:rPr lang="en-US" sz="2800" dirty="0" smtClean="0"/>
              <a:t>			Center </a:t>
            </a:r>
            <a:r>
              <a:rPr lang="en-US" sz="2800" dirty="0"/>
              <a:t>for Strategic and International Studies</a:t>
            </a:r>
          </a:p>
          <a:p>
            <a:pPr>
              <a:buNone/>
            </a:pPr>
            <a:r>
              <a:rPr lang="en-US" sz="2800" dirty="0" smtClean="0"/>
              <a:t>			Washington</a:t>
            </a:r>
            <a:r>
              <a:rPr lang="en-US" sz="2800" dirty="0"/>
              <a:t>, D.C.</a:t>
            </a:r>
          </a:p>
          <a:p>
            <a:pPr>
              <a:buNone/>
            </a:pPr>
            <a:r>
              <a:rPr lang="en-US" sz="2800" dirty="0" smtClean="0"/>
              <a:t>			July </a:t>
            </a:r>
            <a:r>
              <a:rPr lang="en-US" sz="2800" dirty="0"/>
              <a:t>2008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i="1" dirty="0"/>
              <a:t>“</a:t>
            </a:r>
            <a:r>
              <a:rPr lang="en-US" i="1" dirty="0">
                <a:latin typeface="Bodoni MT" pitchFamily="18" charset="0"/>
              </a:rPr>
              <a:t>Community Colleges will be the key to the constant retraining of the work force due to the rapid changes taking place in our economy</a:t>
            </a:r>
            <a:r>
              <a:rPr lang="en-US" i="1" dirty="0"/>
              <a:t>.”</a:t>
            </a:r>
            <a:endParaRPr lang="en-US" dirty="0"/>
          </a:p>
          <a:p>
            <a:pPr>
              <a:buNone/>
            </a:pPr>
            <a:r>
              <a:rPr lang="en-US" sz="2800" i="1" dirty="0" smtClean="0"/>
              <a:t>		--</a:t>
            </a:r>
            <a:r>
              <a:rPr lang="en-US" sz="2800" dirty="0" smtClean="0"/>
              <a:t>Jack </a:t>
            </a:r>
            <a:r>
              <a:rPr lang="en-US" sz="2800" dirty="0"/>
              <a:t>Schultz</a:t>
            </a:r>
          </a:p>
          <a:p>
            <a:pPr>
              <a:buNone/>
            </a:pPr>
            <a:r>
              <a:rPr lang="en-US" sz="2800" dirty="0" smtClean="0"/>
              <a:t>			2008 </a:t>
            </a:r>
            <a:r>
              <a:rPr lang="en-US" sz="2800" dirty="0"/>
              <a:t>Top Ten Trends for the </a:t>
            </a:r>
            <a:r>
              <a:rPr lang="en-US" sz="2800" dirty="0" err="1"/>
              <a:t>Agurbs</a:t>
            </a:r>
            <a:endParaRPr lang="en-US" sz="2800" dirty="0"/>
          </a:p>
          <a:p>
            <a:pPr>
              <a:buNone/>
            </a:pPr>
            <a:r>
              <a:rPr lang="en-US" sz="2800" dirty="0" smtClean="0"/>
              <a:t>			Effingham</a:t>
            </a:r>
            <a:r>
              <a:rPr lang="en-US" sz="2800" dirty="0"/>
              <a:t>, Illinois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Workforce </a:t>
            </a:r>
            <a:r>
              <a:rPr lang="en-US" dirty="0"/>
              <a:t>Development Departments</a:t>
            </a:r>
          </a:p>
          <a:p>
            <a:pPr lvl="0"/>
            <a:r>
              <a:rPr lang="en-US" dirty="0"/>
              <a:t>Centers for Business and Industry</a:t>
            </a:r>
          </a:p>
          <a:p>
            <a:pPr lvl="0"/>
            <a:r>
              <a:rPr lang="en-US" dirty="0"/>
              <a:t>Small Business Development Centers</a:t>
            </a:r>
          </a:p>
          <a:p>
            <a:pPr lvl="0"/>
            <a:r>
              <a:rPr lang="en-US" dirty="0"/>
              <a:t>Procurement Technical Assistance Centers</a:t>
            </a:r>
          </a:p>
          <a:p>
            <a:pPr lvl="0"/>
            <a:r>
              <a:rPr lang="en-US" dirty="0"/>
              <a:t>Workforce and Community Education</a:t>
            </a:r>
          </a:p>
          <a:p>
            <a:pPr lvl="0"/>
            <a:r>
              <a:rPr lang="en-US" dirty="0"/>
              <a:t>Economic and Workforce Development</a:t>
            </a:r>
          </a:p>
          <a:p>
            <a:pPr lvl="0"/>
            <a:r>
              <a:rPr lang="en-US" dirty="0"/>
              <a:t>Adult and Workforce Education</a:t>
            </a:r>
          </a:p>
          <a:p>
            <a:r>
              <a:rPr lang="en-US" dirty="0"/>
              <a:t>Community and Corporate education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College Organization Structures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LOGAN LOGO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8001000" y="5867400"/>
            <a:ext cx="763524" cy="727923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-304800" y="-228600"/>
            <a:ext cx="97536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408</TotalTime>
  <Words>256</Words>
  <Application>Microsoft Office PowerPoint</Application>
  <PresentationFormat>On-screen Show (4:3)</PresentationFormat>
  <Paragraphs>69</Paragraphs>
  <Slides>25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Concourse</vt:lpstr>
      <vt:lpstr>Technic</vt:lpstr>
      <vt:lpstr>Slide 1</vt:lpstr>
      <vt:lpstr>Traditional Mission of Community Colleges</vt:lpstr>
      <vt:lpstr>Workforce Development</vt:lpstr>
      <vt:lpstr>Slide 4</vt:lpstr>
      <vt:lpstr>Slide 5</vt:lpstr>
      <vt:lpstr>Slide 6</vt:lpstr>
      <vt:lpstr>Slide 7</vt:lpstr>
      <vt:lpstr>Community College Organization Structures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John A. Logan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JALC User</dc:creator>
  <cp:lastModifiedBy>Edwards, Amy</cp:lastModifiedBy>
  <cp:revision>28</cp:revision>
  <dcterms:created xsi:type="dcterms:W3CDTF">2009-01-14T16:07:28Z</dcterms:created>
  <dcterms:modified xsi:type="dcterms:W3CDTF">2009-01-28T18:21:04Z</dcterms:modified>
</cp:coreProperties>
</file>