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1"/>
  </p:notesMasterIdLst>
  <p:sldIdLst>
    <p:sldId id="271" r:id="rId7"/>
    <p:sldId id="280" r:id="rId8"/>
    <p:sldId id="279" r:id="rId9"/>
    <p:sldId id="283" r:id="rId10"/>
    <p:sldId id="284" r:id="rId11"/>
    <p:sldId id="285" r:id="rId12"/>
    <p:sldId id="278" r:id="rId13"/>
    <p:sldId id="281" r:id="rId14"/>
    <p:sldId id="276" r:id="rId15"/>
    <p:sldId id="263" r:id="rId16"/>
    <p:sldId id="275" r:id="rId17"/>
    <p:sldId id="266" r:id="rId18"/>
    <p:sldId id="258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12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001B6-A36C-4D58-BEBB-665A18C3E90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24E39FD7-C1A6-4A90-A660-4C28CD4D1642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C000"/>
          </a:solidFill>
        </a:ln>
      </dgm:spPr>
      <dgm:t>
        <a:bodyPr/>
        <a:lstStyle/>
        <a:p>
          <a:r>
            <a:rPr lang="en-US" b="1" dirty="0" smtClean="0"/>
            <a:t>Turf</a:t>
          </a:r>
          <a:endParaRPr lang="en-US" b="1" dirty="0"/>
        </a:p>
      </dgm:t>
    </dgm:pt>
    <dgm:pt modelId="{1DFFD14A-DB80-4CE4-B4AD-8DDC1EB86F8B}" type="parTrans" cxnId="{30153522-3903-4AD1-85E4-1BA78C40BF0A}">
      <dgm:prSet/>
      <dgm:spPr/>
      <dgm:t>
        <a:bodyPr/>
        <a:lstStyle/>
        <a:p>
          <a:endParaRPr lang="en-US"/>
        </a:p>
      </dgm:t>
    </dgm:pt>
    <dgm:pt modelId="{2DEF3399-5E40-49B0-9EDE-9477884A32B9}" type="sibTrans" cxnId="{30153522-3903-4AD1-85E4-1BA78C40BF0A}">
      <dgm:prSet/>
      <dgm:spPr/>
      <dgm:t>
        <a:bodyPr/>
        <a:lstStyle/>
        <a:p>
          <a:endParaRPr lang="en-US"/>
        </a:p>
      </dgm:t>
    </dgm:pt>
    <dgm:pt modelId="{ED945197-3348-43A9-9515-8D250811416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Trust</a:t>
          </a:r>
          <a:endParaRPr lang="en-US" b="1" dirty="0"/>
        </a:p>
      </dgm:t>
    </dgm:pt>
    <dgm:pt modelId="{BE9D1AFD-8750-4A63-A034-4BFBC36241B0}" type="parTrans" cxnId="{372CC1C7-634B-4640-BCC1-C2E78057C72F}">
      <dgm:prSet/>
      <dgm:spPr/>
      <dgm:t>
        <a:bodyPr/>
        <a:lstStyle/>
        <a:p>
          <a:endParaRPr lang="en-US"/>
        </a:p>
      </dgm:t>
    </dgm:pt>
    <dgm:pt modelId="{4A3490F2-977A-4E75-B438-71AFE929513D}" type="sibTrans" cxnId="{372CC1C7-634B-4640-BCC1-C2E78057C72F}">
      <dgm:prSet/>
      <dgm:spPr/>
      <dgm:t>
        <a:bodyPr/>
        <a:lstStyle/>
        <a:p>
          <a:endParaRPr lang="en-US"/>
        </a:p>
      </dgm:t>
    </dgm:pt>
    <dgm:pt modelId="{23128395-63BC-423D-A221-E8DFC5390AB4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Technical Issues</a:t>
          </a:r>
          <a:endParaRPr lang="en-US" b="1" dirty="0"/>
        </a:p>
      </dgm:t>
    </dgm:pt>
    <dgm:pt modelId="{22CF8768-91E4-4F37-9140-4438E7D67EE4}" type="parTrans" cxnId="{4B94572D-4B03-4802-BE80-BE6AD708B2F5}">
      <dgm:prSet/>
      <dgm:spPr/>
      <dgm:t>
        <a:bodyPr/>
        <a:lstStyle/>
        <a:p>
          <a:endParaRPr lang="en-US"/>
        </a:p>
      </dgm:t>
    </dgm:pt>
    <dgm:pt modelId="{BD197FE6-F797-4BCF-BB8D-56D1F5D9BA72}" type="sibTrans" cxnId="{4B94572D-4B03-4802-BE80-BE6AD708B2F5}">
      <dgm:prSet/>
      <dgm:spPr/>
      <dgm:t>
        <a:bodyPr/>
        <a:lstStyle/>
        <a:p>
          <a:endParaRPr lang="en-US"/>
        </a:p>
      </dgm:t>
    </dgm:pt>
    <dgm:pt modelId="{11BC1C36-44D4-446D-B193-32901191CAC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Time</a:t>
          </a:r>
          <a:endParaRPr lang="en-US" b="1" dirty="0"/>
        </a:p>
      </dgm:t>
    </dgm:pt>
    <dgm:pt modelId="{36518C1B-1F20-41B0-B1AA-07145687E9DD}" type="parTrans" cxnId="{DEED05BC-3C3B-4429-88E1-5EBB897A3D86}">
      <dgm:prSet/>
      <dgm:spPr/>
      <dgm:t>
        <a:bodyPr/>
        <a:lstStyle/>
        <a:p>
          <a:endParaRPr lang="en-US"/>
        </a:p>
      </dgm:t>
    </dgm:pt>
    <dgm:pt modelId="{ACA2A09F-9656-4EE8-AF0B-4FF2689AF784}" type="sibTrans" cxnId="{DEED05BC-3C3B-4429-88E1-5EBB897A3D86}">
      <dgm:prSet/>
      <dgm:spPr/>
      <dgm:t>
        <a:bodyPr/>
        <a:lstStyle/>
        <a:p>
          <a:endParaRPr lang="en-US"/>
        </a:p>
      </dgm:t>
    </dgm:pt>
    <dgm:pt modelId="{BD9EE4D4-5DF1-41BC-B073-EBFAD1F4AE0C}" type="pres">
      <dgm:prSet presAssocID="{338001B6-A36C-4D58-BEBB-665A18C3E909}" presName="linearFlow" presStyleCnt="0">
        <dgm:presLayoutVars>
          <dgm:dir/>
          <dgm:resizeHandles val="exact"/>
        </dgm:presLayoutVars>
      </dgm:prSet>
      <dgm:spPr/>
    </dgm:pt>
    <dgm:pt modelId="{132FA915-BABE-4DEC-948D-E2F515A53D87}" type="pres">
      <dgm:prSet presAssocID="{24E39FD7-C1A6-4A90-A660-4C28CD4D1642}" presName="composite" presStyleCnt="0"/>
      <dgm:spPr/>
    </dgm:pt>
    <dgm:pt modelId="{D5E0F758-607A-473C-8514-9438E62FFDC3}" type="pres">
      <dgm:prSet presAssocID="{24E39FD7-C1A6-4A90-A660-4C28CD4D1642}" presName="imgShp" presStyleLbl="fgImgPlace1" presStyleIdx="0" presStyleCnt="4" custScaleX="457091" custScaleY="2068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</dgm:pt>
    <dgm:pt modelId="{1535BD8F-4D03-4D0D-87AC-715D6F477FEE}" type="pres">
      <dgm:prSet presAssocID="{24E39FD7-C1A6-4A90-A660-4C28CD4D1642}" presName="txShp" presStyleLbl="node1" presStyleIdx="0" presStyleCnt="4" custScaleX="66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BA32F-7B26-4F88-8309-5D38AF508E7E}" type="pres">
      <dgm:prSet presAssocID="{2DEF3399-5E40-49B0-9EDE-9477884A32B9}" presName="spacing" presStyleCnt="0"/>
      <dgm:spPr/>
    </dgm:pt>
    <dgm:pt modelId="{F33C7BC2-5CC3-47B5-A5F6-FA61F5D3BBFA}" type="pres">
      <dgm:prSet presAssocID="{ED945197-3348-43A9-9515-8D2508114167}" presName="composite" presStyleCnt="0"/>
      <dgm:spPr/>
    </dgm:pt>
    <dgm:pt modelId="{07E0AD3C-126B-48F6-B866-168136CDBEF3}" type="pres">
      <dgm:prSet presAssocID="{ED945197-3348-43A9-9515-8D2508114167}" presName="imgShp" presStyleLbl="fgImgPlace1" presStyleIdx="1" presStyleCnt="4" custScaleX="448758" custScaleY="21911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0" b="-20000"/>
          </a:stretch>
        </a:blipFill>
      </dgm:spPr>
    </dgm:pt>
    <dgm:pt modelId="{E7377CA1-B61F-43DC-AFEB-762779FDB528}" type="pres">
      <dgm:prSet presAssocID="{ED945197-3348-43A9-9515-8D2508114167}" presName="txShp" presStyleLbl="node1" presStyleIdx="1" presStyleCnt="4" custScaleX="68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37E32-3DBF-4605-9819-FEBA4C8AF2FB}" type="pres">
      <dgm:prSet presAssocID="{4A3490F2-977A-4E75-B438-71AFE929513D}" presName="spacing" presStyleCnt="0"/>
      <dgm:spPr/>
    </dgm:pt>
    <dgm:pt modelId="{DCEBCCC3-67B2-45F8-8B23-6C7099A0C856}" type="pres">
      <dgm:prSet presAssocID="{23128395-63BC-423D-A221-E8DFC5390AB4}" presName="composite" presStyleCnt="0"/>
      <dgm:spPr/>
    </dgm:pt>
    <dgm:pt modelId="{871A2E92-EA2B-4200-815A-ACDA20C2FC9D}" type="pres">
      <dgm:prSet presAssocID="{23128395-63BC-423D-A221-E8DFC5390AB4}" presName="imgShp" presStyleLbl="fgImgPlace1" presStyleIdx="2" presStyleCnt="4" custScaleX="461682" custScaleY="203244" custLinFactNeighborX="6122" custLinFactNeighborY="-52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1000" b="-61000"/>
          </a:stretch>
        </a:blipFill>
      </dgm:spPr>
    </dgm:pt>
    <dgm:pt modelId="{149A973F-AEA9-4C0A-A9E3-4FD1624F74B0}" type="pres">
      <dgm:prSet presAssocID="{23128395-63BC-423D-A221-E8DFC5390AB4}" presName="txShp" presStyleLbl="node1" presStyleIdx="2" presStyleCnt="4" custScaleX="71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F42E4-7358-4EB6-B5CD-87BD18355492}" type="pres">
      <dgm:prSet presAssocID="{BD197FE6-F797-4BCF-BB8D-56D1F5D9BA72}" presName="spacing" presStyleCnt="0"/>
      <dgm:spPr/>
    </dgm:pt>
    <dgm:pt modelId="{A99D8DA7-837A-4FAF-A7A9-A98EAA1830D8}" type="pres">
      <dgm:prSet presAssocID="{11BC1C36-44D4-446D-B193-32901191CACB}" presName="composite" presStyleCnt="0"/>
      <dgm:spPr/>
    </dgm:pt>
    <dgm:pt modelId="{98E599E3-ADBD-4BFF-8BC2-D9C57676E534}" type="pres">
      <dgm:prSet presAssocID="{11BC1C36-44D4-446D-B193-32901191CACB}" presName="imgShp" presStyleLbl="fgImgPlace1" presStyleIdx="3" presStyleCnt="4" custScaleX="461519" custScaleY="21548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7000" b="-107000"/>
          </a:stretch>
        </a:blipFill>
      </dgm:spPr>
    </dgm:pt>
    <dgm:pt modelId="{AA67D7EC-6FA5-43DB-80FA-792697D61F1C}" type="pres">
      <dgm:prSet presAssocID="{11BC1C36-44D4-446D-B193-32901191CACB}" presName="txShp" presStyleLbl="node1" presStyleIdx="3" presStyleCnt="4" custScaleX="73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042B4C-4BF2-4350-AC8A-209484206849}" type="presOf" srcId="{24E39FD7-C1A6-4A90-A660-4C28CD4D1642}" destId="{1535BD8F-4D03-4D0D-87AC-715D6F477FEE}" srcOrd="0" destOrd="0" presId="urn:microsoft.com/office/officeart/2005/8/layout/vList3#1"/>
    <dgm:cxn modelId="{85D8E668-B2E3-41CE-9B90-9979F4F8B48B}" type="presOf" srcId="{11BC1C36-44D4-446D-B193-32901191CACB}" destId="{AA67D7EC-6FA5-43DB-80FA-792697D61F1C}" srcOrd="0" destOrd="0" presId="urn:microsoft.com/office/officeart/2005/8/layout/vList3#1"/>
    <dgm:cxn modelId="{DEED05BC-3C3B-4429-88E1-5EBB897A3D86}" srcId="{338001B6-A36C-4D58-BEBB-665A18C3E909}" destId="{11BC1C36-44D4-446D-B193-32901191CACB}" srcOrd="3" destOrd="0" parTransId="{36518C1B-1F20-41B0-B1AA-07145687E9DD}" sibTransId="{ACA2A09F-9656-4EE8-AF0B-4FF2689AF784}"/>
    <dgm:cxn modelId="{4B94572D-4B03-4802-BE80-BE6AD708B2F5}" srcId="{338001B6-A36C-4D58-BEBB-665A18C3E909}" destId="{23128395-63BC-423D-A221-E8DFC5390AB4}" srcOrd="2" destOrd="0" parTransId="{22CF8768-91E4-4F37-9140-4438E7D67EE4}" sibTransId="{BD197FE6-F797-4BCF-BB8D-56D1F5D9BA72}"/>
    <dgm:cxn modelId="{7DD45D3B-3364-4838-8223-8A1C5B43641C}" type="presOf" srcId="{338001B6-A36C-4D58-BEBB-665A18C3E909}" destId="{BD9EE4D4-5DF1-41BC-B073-EBFAD1F4AE0C}" srcOrd="0" destOrd="0" presId="urn:microsoft.com/office/officeart/2005/8/layout/vList3#1"/>
    <dgm:cxn modelId="{372CC1C7-634B-4640-BCC1-C2E78057C72F}" srcId="{338001B6-A36C-4D58-BEBB-665A18C3E909}" destId="{ED945197-3348-43A9-9515-8D2508114167}" srcOrd="1" destOrd="0" parTransId="{BE9D1AFD-8750-4A63-A034-4BFBC36241B0}" sibTransId="{4A3490F2-977A-4E75-B438-71AFE929513D}"/>
    <dgm:cxn modelId="{8EF38B5C-82C6-4312-9D7D-541DDDF7C01C}" type="presOf" srcId="{ED945197-3348-43A9-9515-8D2508114167}" destId="{E7377CA1-B61F-43DC-AFEB-762779FDB528}" srcOrd="0" destOrd="0" presId="urn:microsoft.com/office/officeart/2005/8/layout/vList3#1"/>
    <dgm:cxn modelId="{30153522-3903-4AD1-85E4-1BA78C40BF0A}" srcId="{338001B6-A36C-4D58-BEBB-665A18C3E909}" destId="{24E39FD7-C1A6-4A90-A660-4C28CD4D1642}" srcOrd="0" destOrd="0" parTransId="{1DFFD14A-DB80-4CE4-B4AD-8DDC1EB86F8B}" sibTransId="{2DEF3399-5E40-49B0-9EDE-9477884A32B9}"/>
    <dgm:cxn modelId="{63732097-8BD9-41B4-9DAE-F56FD3A623F3}" type="presOf" srcId="{23128395-63BC-423D-A221-E8DFC5390AB4}" destId="{149A973F-AEA9-4C0A-A9E3-4FD1624F74B0}" srcOrd="0" destOrd="0" presId="urn:microsoft.com/office/officeart/2005/8/layout/vList3#1"/>
    <dgm:cxn modelId="{5972CBC4-F7AB-4CA8-BB90-7E4338FE6B52}" type="presParOf" srcId="{BD9EE4D4-5DF1-41BC-B073-EBFAD1F4AE0C}" destId="{132FA915-BABE-4DEC-948D-E2F515A53D87}" srcOrd="0" destOrd="0" presId="urn:microsoft.com/office/officeart/2005/8/layout/vList3#1"/>
    <dgm:cxn modelId="{E78F9B1C-CEF6-4BBC-9387-36D591F57A6C}" type="presParOf" srcId="{132FA915-BABE-4DEC-948D-E2F515A53D87}" destId="{D5E0F758-607A-473C-8514-9438E62FFDC3}" srcOrd="0" destOrd="0" presId="urn:microsoft.com/office/officeart/2005/8/layout/vList3#1"/>
    <dgm:cxn modelId="{A175672A-625E-4C11-8446-001B8964B32A}" type="presParOf" srcId="{132FA915-BABE-4DEC-948D-E2F515A53D87}" destId="{1535BD8F-4D03-4D0D-87AC-715D6F477FEE}" srcOrd="1" destOrd="0" presId="urn:microsoft.com/office/officeart/2005/8/layout/vList3#1"/>
    <dgm:cxn modelId="{5C4B1A94-7560-4A03-9A43-614CC6D6BFEE}" type="presParOf" srcId="{BD9EE4D4-5DF1-41BC-B073-EBFAD1F4AE0C}" destId="{3CFBA32F-7B26-4F88-8309-5D38AF508E7E}" srcOrd="1" destOrd="0" presId="urn:microsoft.com/office/officeart/2005/8/layout/vList3#1"/>
    <dgm:cxn modelId="{00416A72-105C-4C79-9EFA-B42700AC8056}" type="presParOf" srcId="{BD9EE4D4-5DF1-41BC-B073-EBFAD1F4AE0C}" destId="{F33C7BC2-5CC3-47B5-A5F6-FA61F5D3BBFA}" srcOrd="2" destOrd="0" presId="urn:microsoft.com/office/officeart/2005/8/layout/vList3#1"/>
    <dgm:cxn modelId="{D9C3D265-99DB-4968-9E66-2DF2BE812758}" type="presParOf" srcId="{F33C7BC2-5CC3-47B5-A5F6-FA61F5D3BBFA}" destId="{07E0AD3C-126B-48F6-B866-168136CDBEF3}" srcOrd="0" destOrd="0" presId="urn:microsoft.com/office/officeart/2005/8/layout/vList3#1"/>
    <dgm:cxn modelId="{3EB28D55-6F80-4E15-9CE7-25AF4EE7C9CC}" type="presParOf" srcId="{F33C7BC2-5CC3-47B5-A5F6-FA61F5D3BBFA}" destId="{E7377CA1-B61F-43DC-AFEB-762779FDB528}" srcOrd="1" destOrd="0" presId="urn:microsoft.com/office/officeart/2005/8/layout/vList3#1"/>
    <dgm:cxn modelId="{1F45157D-C62A-4A2A-A424-60708D858FBB}" type="presParOf" srcId="{BD9EE4D4-5DF1-41BC-B073-EBFAD1F4AE0C}" destId="{1E737E32-3DBF-4605-9819-FEBA4C8AF2FB}" srcOrd="3" destOrd="0" presId="urn:microsoft.com/office/officeart/2005/8/layout/vList3#1"/>
    <dgm:cxn modelId="{AEEED03B-176B-4AE6-8A56-1CA90274923C}" type="presParOf" srcId="{BD9EE4D4-5DF1-41BC-B073-EBFAD1F4AE0C}" destId="{DCEBCCC3-67B2-45F8-8B23-6C7099A0C856}" srcOrd="4" destOrd="0" presId="urn:microsoft.com/office/officeart/2005/8/layout/vList3#1"/>
    <dgm:cxn modelId="{3C174D95-81F5-4603-9AFA-015F9C54DBDD}" type="presParOf" srcId="{DCEBCCC3-67B2-45F8-8B23-6C7099A0C856}" destId="{871A2E92-EA2B-4200-815A-ACDA20C2FC9D}" srcOrd="0" destOrd="0" presId="urn:microsoft.com/office/officeart/2005/8/layout/vList3#1"/>
    <dgm:cxn modelId="{F233B8CF-EEC3-4C15-AADD-39A408D6658C}" type="presParOf" srcId="{DCEBCCC3-67B2-45F8-8B23-6C7099A0C856}" destId="{149A973F-AEA9-4C0A-A9E3-4FD1624F74B0}" srcOrd="1" destOrd="0" presId="urn:microsoft.com/office/officeart/2005/8/layout/vList3#1"/>
    <dgm:cxn modelId="{0F76A0D2-1C3B-46DB-9E08-34FEE71D4A56}" type="presParOf" srcId="{BD9EE4D4-5DF1-41BC-B073-EBFAD1F4AE0C}" destId="{778F42E4-7358-4EB6-B5CD-87BD18355492}" srcOrd="5" destOrd="0" presId="urn:microsoft.com/office/officeart/2005/8/layout/vList3#1"/>
    <dgm:cxn modelId="{F596C5EE-F306-4D50-A87D-2382C0E5AE3C}" type="presParOf" srcId="{BD9EE4D4-5DF1-41BC-B073-EBFAD1F4AE0C}" destId="{A99D8DA7-837A-4FAF-A7A9-A98EAA1830D8}" srcOrd="6" destOrd="0" presId="urn:microsoft.com/office/officeart/2005/8/layout/vList3#1"/>
    <dgm:cxn modelId="{53B4A40B-448C-4195-A8F6-27EB53BEF6A5}" type="presParOf" srcId="{A99D8DA7-837A-4FAF-A7A9-A98EAA1830D8}" destId="{98E599E3-ADBD-4BFF-8BC2-D9C57676E534}" srcOrd="0" destOrd="0" presId="urn:microsoft.com/office/officeart/2005/8/layout/vList3#1"/>
    <dgm:cxn modelId="{24256BA3-6240-48B8-B1CF-D5BD9B314047}" type="presParOf" srcId="{A99D8DA7-837A-4FAF-A7A9-A98EAA1830D8}" destId="{AA67D7EC-6FA5-43DB-80FA-792697D61F1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35BD8F-4D03-4D0D-87AC-715D6F477FEE}">
      <dsp:nvSpPr>
        <dsp:cNvPr id="0" name=""/>
        <dsp:cNvSpPr/>
      </dsp:nvSpPr>
      <dsp:spPr>
        <a:xfrm rot="10800000">
          <a:off x="3237465" y="305426"/>
          <a:ext cx="3457617" cy="570842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172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Turf</a:t>
          </a:r>
          <a:endParaRPr lang="en-US" sz="2600" b="1" kern="1200" dirty="0"/>
        </a:p>
      </dsp:txBody>
      <dsp:txXfrm rot="10800000">
        <a:off x="3237465" y="305426"/>
        <a:ext cx="3457617" cy="570842"/>
      </dsp:txXfrm>
    </dsp:sp>
    <dsp:sp modelId="{D5E0F758-607A-473C-8514-9438E62FFDC3}">
      <dsp:nvSpPr>
        <dsp:cNvPr id="0" name=""/>
        <dsp:cNvSpPr/>
      </dsp:nvSpPr>
      <dsp:spPr>
        <a:xfrm>
          <a:off x="1077316" y="399"/>
          <a:ext cx="2609269" cy="11808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77CA1-B61F-43DC-AFEB-762779FDB528}">
      <dsp:nvSpPr>
        <dsp:cNvPr id="0" name=""/>
        <dsp:cNvSpPr/>
      </dsp:nvSpPr>
      <dsp:spPr>
        <a:xfrm rot="10800000">
          <a:off x="3146997" y="1691681"/>
          <a:ext cx="3562385" cy="570842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172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Trust</a:t>
          </a:r>
          <a:endParaRPr lang="en-US" sz="2600" b="1" kern="1200" dirty="0"/>
        </a:p>
      </dsp:txBody>
      <dsp:txXfrm rot="10800000">
        <a:off x="3146997" y="1691681"/>
        <a:ext cx="3562385" cy="570842"/>
      </dsp:txXfrm>
    </dsp:sp>
    <dsp:sp modelId="{07E0AD3C-126B-48F6-B866-168136CDBEF3}">
      <dsp:nvSpPr>
        <dsp:cNvPr id="0" name=""/>
        <dsp:cNvSpPr/>
      </dsp:nvSpPr>
      <dsp:spPr>
        <a:xfrm>
          <a:off x="1063016" y="1351696"/>
          <a:ext cx="2561701" cy="12508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A973F-AEA9-4C0A-A9E3-4FD1624F74B0}">
      <dsp:nvSpPr>
        <dsp:cNvPr id="0" name=""/>
        <dsp:cNvSpPr/>
      </dsp:nvSpPr>
      <dsp:spPr>
        <a:xfrm rot="10800000">
          <a:off x="3060272" y="3067590"/>
          <a:ext cx="3702611" cy="570842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5172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Technical Issues</a:t>
          </a:r>
          <a:endParaRPr lang="en-US" sz="2600" b="1" kern="1200" dirty="0"/>
        </a:p>
      </dsp:txBody>
      <dsp:txXfrm rot="10800000">
        <a:off x="3060272" y="3067590"/>
        <a:ext cx="3702611" cy="570842"/>
      </dsp:txXfrm>
    </dsp:sp>
    <dsp:sp modelId="{871A2E92-EA2B-4200-815A-ACDA20C2FC9D}">
      <dsp:nvSpPr>
        <dsp:cNvPr id="0" name=""/>
        <dsp:cNvSpPr/>
      </dsp:nvSpPr>
      <dsp:spPr>
        <a:xfrm>
          <a:off x="1044463" y="2743198"/>
          <a:ext cx="2635477" cy="1160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1000" b="-6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7D7EC-6FA5-43DB-80FA-792697D61F1C}">
      <dsp:nvSpPr>
        <dsp:cNvPr id="0" name=""/>
        <dsp:cNvSpPr/>
      </dsp:nvSpPr>
      <dsp:spPr>
        <a:xfrm rot="10800000">
          <a:off x="2978090" y="4433136"/>
          <a:ext cx="3811876" cy="570842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172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Time</a:t>
          </a:r>
          <a:endParaRPr lang="en-US" sz="2600" b="1" kern="1200" dirty="0"/>
        </a:p>
      </dsp:txBody>
      <dsp:txXfrm rot="10800000">
        <a:off x="2978090" y="4433136"/>
        <a:ext cx="3811876" cy="570842"/>
      </dsp:txXfrm>
    </dsp:sp>
    <dsp:sp modelId="{98E599E3-ADBD-4BFF-8BC2-D9C57676E534}">
      <dsp:nvSpPr>
        <dsp:cNvPr id="0" name=""/>
        <dsp:cNvSpPr/>
      </dsp:nvSpPr>
      <dsp:spPr>
        <a:xfrm>
          <a:off x="982432" y="4103514"/>
          <a:ext cx="2634546" cy="12300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7000" b="-10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0081D-96D1-4533-83D5-69CF72E3E01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910E-B601-4645-92E0-86E555BF5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97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D634-E73B-4EDF-8A7E-629D1B92D8F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2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Arial" pitchFamily="34" charset="0"/>
            </a:endParaRPr>
          </a:p>
          <a:p>
            <a:r>
              <a:rPr lang="en-US" baseline="0" dirty="0" smtClean="0">
                <a:latin typeface="Arial" pitchFamily="34" charset="0"/>
              </a:rPr>
              <a:t>PAST:  compliance focus; flows one way; little value; no one used; no information; box checking; folks didn’t trust it; HAMMER to hurt with</a:t>
            </a:r>
          </a:p>
          <a:p>
            <a:r>
              <a:rPr lang="en-US" baseline="0" dirty="0" smtClean="0">
                <a:latin typeface="Arial" pitchFamily="34" charset="0"/>
              </a:rPr>
              <a:t>FUTURE: (and some present):  data for continuous improvement/to inform conversations:  flows to all stakeholders in tailored ways, in timely manner:  meets people’s needs.  </a:t>
            </a:r>
          </a:p>
          <a:p>
            <a:endParaRPr lang="en-US" baseline="0" dirty="0" smtClean="0">
              <a:latin typeface="Arial" pitchFamily="34" charset="0"/>
            </a:endParaRPr>
          </a:p>
          <a:p>
            <a:r>
              <a:rPr lang="en-US" baseline="0" dirty="0" smtClean="0">
                <a:latin typeface="Arial" pitchFamily="34" charset="0"/>
              </a:rPr>
              <a:t>With longitudinal data systems and a culture that value and uses them: </a:t>
            </a:r>
          </a:p>
          <a:p>
            <a:r>
              <a:rPr lang="en-US" b="1" baseline="0" dirty="0" smtClean="0">
                <a:latin typeface="Arial" pitchFamily="34" charset="0"/>
              </a:rPr>
              <a:t>Richer, more actionable information is not available that can be used to provide TRANSPARENCY, more meaningful accountability measures, inform decision making.  </a:t>
            </a:r>
          </a:p>
          <a:p>
            <a:r>
              <a:rPr lang="en-US" baseline="0" dirty="0" smtClean="0">
                <a:latin typeface="Arial" pitchFamily="34" charset="0"/>
              </a:rPr>
              <a:t>Specifically: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>
                <a:latin typeface="Arial" pitchFamily="34" charset="0"/>
              </a:rPr>
              <a:t>TRACK TRENDS ACROSS SYSTEMS OVER TIME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>
                <a:latin typeface="Arial" pitchFamily="34" charset="0"/>
              </a:rPr>
              <a:t>HIGHLIGHT PROGRESS of sub populations and identify if those groups are making adequate academic growth each year (and why or why not)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>
                <a:latin typeface="Arial" pitchFamily="34" charset="0"/>
              </a:rPr>
              <a:t>Follow individual student’s progress over time and make timely, proven interventions to assist/support that student and tailor teaching/programs to specific needs.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>
                <a:latin typeface="Arial" pitchFamily="34" charset="0"/>
              </a:rPr>
              <a:t>Figure out what is working, what our return on investments are bearing, how well programs/curricula are impacting achievement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>
                <a:latin typeface="Arial" pitchFamily="34" charset="0"/>
              </a:rPr>
              <a:t>Ensure alignment of our efforts:  when systems can talk with each other, can provide feedback on how well prepared students were for each transition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0345B-CE6B-460A-A191-4069DEA7F3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QUESTION:</a:t>
            </a:r>
            <a:r>
              <a:rPr lang="en-US" baseline="0" dirty="0" smtClean="0"/>
              <a:t>  how many of you bought car this year?  Bought or sold a house?  Went on a date?  </a:t>
            </a:r>
          </a:p>
          <a:p>
            <a:r>
              <a:rPr lang="en-US" baseline="0" dirty="0" smtClean="0"/>
              <a:t>How many of you made any of those decisions without checking out the pertinent data?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USE DATA THE SAME WAY IN EDUCATION AS WE DO IN ALMOST EVERY OTHER PART of our lives or in other sectors!</a:t>
            </a:r>
          </a:p>
          <a:p>
            <a:endParaRPr lang="en-US" baseline="0" dirty="0" smtClean="0"/>
          </a:p>
          <a:p>
            <a:r>
              <a:rPr lang="en-US" dirty="0" smtClean="0"/>
              <a:t>This is not  an IT issue…this conversation is a policy issue and until policymakers make it a priority, data will never fully be leveraged/maximized to improve student achievement</a:t>
            </a:r>
          </a:p>
          <a:p>
            <a:endParaRPr lang="en-US" dirty="0" smtClean="0"/>
          </a:p>
          <a:p>
            <a:r>
              <a:rPr lang="en-US" dirty="0" smtClean="0"/>
              <a:t>Not data for data sake; this is data for the purpose of improving system performance and student achievement and your role is critical  </a:t>
            </a:r>
          </a:p>
          <a:p>
            <a:endParaRPr lang="en-US" dirty="0" smtClean="0"/>
          </a:p>
          <a:p>
            <a:r>
              <a:rPr lang="en-US" dirty="0" smtClean="0"/>
              <a:t>Glad you are joining us and eager for a thoughtful, vibrant conversation the next 24 hours!  </a:t>
            </a:r>
          </a:p>
          <a:p>
            <a:r>
              <a:rPr lang="en-US" dirty="0" smtClean="0"/>
              <a:t>Theme</a:t>
            </a:r>
            <a:r>
              <a:rPr lang="en-US" baseline="0" dirty="0" smtClean="0"/>
              <a:t> is LEADERSHIP– as we will see in videos we will be showing over the next 24 hours—leadership matters; need champions at state level to change this culture to value information.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D634-E73B-4EDF-8A7E-629D1B92D8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6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D634-E73B-4EDF-8A7E-629D1B92D8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50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D634-E73B-4EDF-8A7E-629D1B92D8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9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big challenges in bridging the silos and why policy leadership is critical in P20 governance; without policy leaders these challenges can’t be overcome or will be a drain on the available resources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Turf: Provides a forum to build relationships and conduct open conversations; creates a culture of shared responsibility; provides a forum for agencies to work collaboratively with clear and distinct roles and responsibilities (when everyone is in charge, no one is in charge), toward commonly established goals</a:t>
            </a:r>
          </a:p>
          <a:p>
            <a:pPr lvl="0"/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Trust: Set the standards for data quality and use so all agencies and stakeholders trust the information; ameliorates fears to how other sectors might use the data because common understanding among agencies established through governance; reassures all that data is used for intended purposes</a:t>
            </a:r>
          </a:p>
          <a:p>
            <a:pPr lvl="0"/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issues: Stewards the work of link, match, share.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solutions (NSC)? Integrated solutions?</a:t>
            </a:r>
          </a:p>
          <a:p>
            <a:pPr lvl="0"/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Establishes the authority for agencies to jointly act and requires sectors to prioritize and agree upon how time is spent; gives agencies the right to spend staff time governing data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D634-E73B-4EDF-8A7E-629D1B92D8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8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D4FA-1264-40BA-942B-5245AA5487D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409B-E2B2-4CA7-B8D5-25890951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96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D4FA-1264-40BA-942B-5245AA5487D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409B-E2B2-4CA7-B8D5-25890951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12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D4FA-1264-40BA-942B-5245AA5487D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409B-E2B2-4CA7-B8D5-25890951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646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5"/>
            <a:ext cx="6858000" cy="1470025"/>
          </a:xfrm>
        </p:spPr>
        <p:txBody>
          <a:bodyPr>
            <a:normAutofit/>
          </a:bodyPr>
          <a:lstStyle>
            <a:lvl1pPr>
              <a:defRPr sz="3500" b="1">
                <a:solidFill>
                  <a:srgbClr val="1F6F3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948" y="0"/>
            <a:ext cx="1855304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hevron 8"/>
          <p:cNvSpPr/>
          <p:nvPr userDrawn="1"/>
        </p:nvSpPr>
        <p:spPr>
          <a:xfrm>
            <a:off x="2638023" y="4981252"/>
            <a:ext cx="3276600" cy="609600"/>
          </a:xfrm>
          <a:prstGeom prst="chevron">
            <a:avLst/>
          </a:prstGeom>
          <a:solidFill>
            <a:srgbClr val="00863D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hevron 9"/>
          <p:cNvSpPr/>
          <p:nvPr userDrawn="1"/>
        </p:nvSpPr>
        <p:spPr>
          <a:xfrm>
            <a:off x="6096000" y="4981252"/>
            <a:ext cx="3352800" cy="609600"/>
          </a:xfrm>
          <a:prstGeom prst="chevron">
            <a:avLst/>
          </a:prstGeom>
          <a:solidFill>
            <a:srgbClr val="00863D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2" descr="https://dataqualitycampaignmicrosoftonlinecom-1.sharepoint.microsoftonline.com/About%20the%20DQC/DQC%20Logos/Current%20Logos/DQC%20logo%202766%20(.jpg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0"/>
            <a:ext cx="1778699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057399" y="3657600"/>
            <a:ext cx="6858001" cy="9906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1F6F3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7395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9006"/>
            <a:ext cx="8229600" cy="1017794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772400" cy="4724399"/>
          </a:xfrm>
        </p:spPr>
        <p:txBody>
          <a:bodyPr/>
          <a:lstStyle>
            <a:lvl1pPr marL="342900" indent="-342900">
              <a:buClr>
                <a:srgbClr val="FFC000"/>
              </a:buClr>
              <a:buFont typeface="Calibri" pitchFamily="34" charset="0"/>
              <a:buChar char="»"/>
              <a:defRPr sz="2800"/>
            </a:lvl1pPr>
            <a:lvl2pPr marL="742950" indent="-285750">
              <a:buFont typeface="Arial" pitchFamily="34" charset="0"/>
              <a:buChar char="•"/>
              <a:defRPr sz="2600"/>
            </a:lvl2pPr>
            <a:lvl3pPr marL="1143000" indent="-228600"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https://dataqualitycampaignmicrosoftonlinecom-1.sharepoint.microsoftonline.com/About%20the%20DQC/DQC%20Logos/Current%20Logos/DQC%20logo%202766%20(.jpg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0"/>
            <a:ext cx="1778699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014984" y="0"/>
            <a:ext cx="8129016" cy="1066800"/>
          </a:xfrm>
          <a:prstGeom prst="rect">
            <a:avLst/>
          </a:prstGeom>
          <a:solidFill>
            <a:srgbClr val="1F6F3D"/>
          </a:solidFill>
          <a:ln>
            <a:solidFill>
              <a:srgbClr val="1F6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538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20AA-6D09-4B70-9D2A-D83AF0B6D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C51-08BC-4612-999D-5D63B57FF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6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20AA-6D09-4B70-9D2A-D83AF0B6D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C51-08BC-4612-999D-5D63B57FF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02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20AA-6D09-4B70-9D2A-D83AF0B6D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C51-08BC-4612-999D-5D63B57FF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30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20AA-6D09-4B70-9D2A-D83AF0B6D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C51-08BC-4612-999D-5D63B57FF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912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20AA-6D09-4B70-9D2A-D83AF0B6D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C51-08BC-4612-999D-5D63B57FF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04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20AA-6D09-4B70-9D2A-D83AF0B6D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C51-08BC-4612-999D-5D63B57FF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66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D4FA-1264-40BA-942B-5245AA5487D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409B-E2B2-4CA7-B8D5-25890951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27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20AA-6D09-4B70-9D2A-D83AF0B6D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C51-08BC-4612-999D-5D63B57FF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441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20AA-6D09-4B70-9D2A-D83AF0B6D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C51-08BC-4612-999D-5D63B57FF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296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20AA-6D09-4B70-9D2A-D83AF0B6D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C51-08BC-4612-999D-5D63B57FF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584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A18D-AC0B-474A-AD65-D6027149AD98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4/11/2012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80F3-BF2D-425B-8209-695B9BC1C2B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055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7F3C-5A42-4625-A426-5E4A79D2957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80F3-BF2D-425B-8209-695B9BC1C2B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029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022A-8599-42FE-885B-B724EE7E6F7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4/11/2012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80F3-BF2D-425B-8209-695B9BC1C2B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218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6EFC-468D-456D-8D3C-3CA823EA909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80F3-BF2D-425B-8209-695B9BC1C2B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780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D61-EF42-4A92-B0CE-6C9E4127CDA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80F3-BF2D-425B-8209-695B9BC1C2B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572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2C1F-1284-4699-AE9C-590AE70B56C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80F3-BF2D-425B-8209-695B9BC1C2B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243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7946-B7AD-4239-9630-7CB42EB9891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80F3-BF2D-425B-8209-695B9BC1C2B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08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D4FA-1264-40BA-942B-5245AA5487D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409B-E2B2-4CA7-B8D5-25890951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714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84B7-F63D-4ADA-B796-63F422D27C9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80F3-BF2D-425B-8209-695B9BC1C2B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121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5687-88FC-4072-BF6F-0E82B47F83B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E580F3-BF2D-425B-8209-695B9BC1C2B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494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08B4-202F-480F-AE99-82C5E4B500A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80F3-BF2D-425B-8209-695B9BC1C2B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4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F89A-3CB6-4167-9F44-C89EBB6C2B5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80F3-BF2D-425B-8209-695B9BC1C2B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2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D4FA-1264-40BA-942B-5245AA5487D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409B-E2B2-4CA7-B8D5-25890951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77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D4FA-1264-40BA-942B-5245AA5487D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409B-E2B2-4CA7-B8D5-25890951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71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D4FA-1264-40BA-942B-5245AA5487D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409B-E2B2-4CA7-B8D5-25890951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04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D4FA-1264-40BA-942B-5245AA5487D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409B-E2B2-4CA7-B8D5-25890951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53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D4FA-1264-40BA-942B-5245AA5487D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409B-E2B2-4CA7-B8D5-25890951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259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D4FA-1264-40BA-942B-5245AA5487D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409B-E2B2-4CA7-B8D5-25890951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32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6D4FA-1264-40BA-942B-5245AA5487D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B409B-E2B2-4CA7-B8D5-25890951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2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20AA-6D09-4B70-9D2A-D83AF0B6D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1C51-08BC-4612-999D-5D63B57FF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7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036858-F26B-44A7-A1CA-E5D4A3E38BD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E580F3-BF2D-425B-8209-695B9BC1C2B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938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qualitycampaign.org/files/Minnesota_Education_P-20_SLEDS_Charter_April_2010_with_attachments.pdf" TargetMode="External"/><Relationship Id="rId7" Type="http://schemas.openxmlformats.org/officeDocument/2006/relationships/hyperlink" Target="http://www.erdc.wa.gov/" TargetMode="External"/><Relationship Id="rId2" Type="http://schemas.openxmlformats.org/officeDocument/2006/relationships/hyperlink" Target="http://dataqualitycampaign.org/files/HB0070ECS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lis.state.md.us/2010rs/billfile/sb0275.htm" TargetMode="External"/><Relationship Id="rId5" Type="http://schemas.openxmlformats.org/officeDocument/2006/relationships/hyperlink" Target="http://dataqualitycampaign.org/files/MN_Linking%20and%20Sharing%20Data.pdf" TargetMode="External"/><Relationship Id="rId4" Type="http://schemas.openxmlformats.org/officeDocument/2006/relationships/hyperlink" Target="http://dataqualitycampaign.org/files/MN_P20_PARTNERSHIP_BYLAWS_AND_RESOLUTION_-_FINAL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 txBox="1">
            <a:spLocks/>
          </p:cNvSpPr>
          <p:nvPr/>
        </p:nvSpPr>
        <p:spPr>
          <a:xfrm>
            <a:off x="2133600" y="1219200"/>
            <a:ext cx="6781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8E40"/>
                </a:solidFill>
              </a:rPr>
              <a:t>Using </a:t>
            </a:r>
            <a:r>
              <a:rPr lang="en-US" sz="2400" dirty="0" smtClean="0">
                <a:solidFill>
                  <a:srgbClr val="008E40"/>
                </a:solidFill>
              </a:rPr>
              <a:t>P20 Data </a:t>
            </a:r>
            <a:r>
              <a:rPr lang="en-US" sz="2400" dirty="0">
                <a:solidFill>
                  <a:srgbClr val="008E40"/>
                </a:solidFill>
              </a:rPr>
              <a:t>to Improve Student Achievement: </a:t>
            </a:r>
            <a:endParaRPr lang="en-US" sz="2400" b="1" dirty="0" smtClean="0">
              <a:solidFill>
                <a:srgbClr val="008E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199" y="5071211"/>
            <a:ext cx="243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April 10, 2012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133600" y="1828800"/>
            <a:ext cx="6781800" cy="940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rgbClr val="1F6F3D"/>
                </a:solidFill>
              </a:rPr>
              <a:t>A Conversation with the Illinois Board of Higher Education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4163" y="3836313"/>
            <a:ext cx="428829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</a:rPr>
              <a:t>On the Web: </a:t>
            </a:r>
            <a:r>
              <a:rPr lang="en-US" sz="2000" i="1" dirty="0">
                <a:solidFill>
                  <a:srgbClr val="4F81BD">
                    <a:lumMod val="50000"/>
                  </a:srgbClr>
                </a:solidFill>
              </a:rPr>
              <a:t>DataQualityCampaign.org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</a:rPr>
              <a:t>On Twitter: </a:t>
            </a:r>
            <a:r>
              <a:rPr lang="en-US" sz="2000" i="1" dirty="0">
                <a:solidFill>
                  <a:srgbClr val="4F81BD">
                    <a:lumMod val="50000"/>
                  </a:srgbClr>
                </a:solidFill>
              </a:rPr>
              <a:t>@</a:t>
            </a:r>
            <a:r>
              <a:rPr lang="en-US" sz="2000" i="1" dirty="0" err="1">
                <a:solidFill>
                  <a:srgbClr val="4F81BD">
                    <a:lumMod val="50000"/>
                  </a:srgbClr>
                </a:solidFill>
              </a:rPr>
              <a:t>EdDataCampaign</a:t>
            </a:r>
            <a:endParaRPr lang="en-US" sz="2000" i="1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6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Data Governance: State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772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Mexico</a:t>
            </a:r>
          </a:p>
          <a:p>
            <a:pPr lvl="1"/>
            <a:r>
              <a:rPr lang="en-US" dirty="0" smtClean="0">
                <a:hlinkClick r:id="rId2"/>
              </a:rPr>
              <a:t>NM</a:t>
            </a:r>
            <a:r>
              <a:rPr lang="en-US" dirty="0">
                <a:hlinkClick r:id="rId2"/>
              </a:rPr>
              <a:t>, Legislation, Bill H.B. 70a</a:t>
            </a:r>
            <a:endParaRPr lang="en-US" dirty="0"/>
          </a:p>
          <a:p>
            <a:r>
              <a:rPr lang="en-US" dirty="0" smtClean="0"/>
              <a:t>Minnesota</a:t>
            </a:r>
          </a:p>
          <a:p>
            <a:pPr lvl="1"/>
            <a:r>
              <a:rPr lang="en-US" dirty="0" smtClean="0">
                <a:hlinkClick r:id="rId3"/>
              </a:rPr>
              <a:t>MN</a:t>
            </a:r>
            <a:r>
              <a:rPr lang="en-US" dirty="0">
                <a:hlinkClick r:id="rId3"/>
              </a:rPr>
              <a:t>, Minnesota P-20 Statewide Longitudinal Education Data System Charter</a:t>
            </a:r>
            <a:endParaRPr lang="en-US" dirty="0"/>
          </a:p>
          <a:p>
            <a:pPr lvl="1"/>
            <a:r>
              <a:rPr lang="en-US" dirty="0" smtClean="0">
                <a:hlinkClick r:id="rId4" action="ppaction://hlinkfile"/>
              </a:rPr>
              <a:t>Minnesota </a:t>
            </a:r>
            <a:r>
              <a:rPr lang="en-US" dirty="0">
                <a:hlinkClick r:id="rId4" action="ppaction://hlinkfile"/>
              </a:rPr>
              <a:t>P20 Education Partnership Bylaws and </a:t>
            </a:r>
            <a:r>
              <a:rPr lang="en-US" dirty="0" smtClean="0">
                <a:hlinkClick r:id="rId4" action="ppaction://hlinkfile"/>
              </a:rPr>
              <a:t>Resolution</a:t>
            </a:r>
            <a:endParaRPr lang="en-US" dirty="0" smtClean="0"/>
          </a:p>
          <a:p>
            <a:pPr lvl="1"/>
            <a:r>
              <a:rPr lang="en-US" dirty="0">
                <a:hlinkClick r:id="rId5" action="ppaction://hlinkfile"/>
              </a:rPr>
              <a:t>Linking and Sharing Data: Governance Structures for Longitudinal Data Systems, Alice </a:t>
            </a:r>
            <a:r>
              <a:rPr lang="en-US" dirty="0" err="1" smtClean="0">
                <a:hlinkClick r:id="rId5" action="ppaction://hlinkfile"/>
              </a:rPr>
              <a:t>Seagren</a:t>
            </a:r>
            <a:r>
              <a:rPr lang="en-US" dirty="0" smtClean="0"/>
              <a:t> (MN)</a:t>
            </a:r>
            <a:endParaRPr lang="en-US" dirty="0"/>
          </a:p>
          <a:p>
            <a:r>
              <a:rPr lang="en-US" dirty="0" smtClean="0"/>
              <a:t>Maryland</a:t>
            </a:r>
            <a:endParaRPr lang="en-US" dirty="0" smtClean="0">
              <a:hlinkClick r:id="rId6"/>
            </a:endParaRPr>
          </a:p>
          <a:p>
            <a:pPr lvl="1"/>
            <a:r>
              <a:rPr lang="en-US" dirty="0">
                <a:hlinkClick r:id="rId6"/>
              </a:rPr>
              <a:t>MD SB 275 Establishing Longitudinal Data System and Data Governance </a:t>
            </a:r>
            <a:r>
              <a:rPr lang="en-US" dirty="0" smtClean="0">
                <a:hlinkClick r:id="rId6"/>
              </a:rPr>
              <a:t>Board</a:t>
            </a:r>
            <a:endParaRPr lang="en-US" dirty="0" smtClean="0"/>
          </a:p>
          <a:p>
            <a:r>
              <a:rPr lang="en-US" dirty="0" smtClean="0"/>
              <a:t>Washington</a:t>
            </a:r>
          </a:p>
          <a:p>
            <a:pPr lvl="1"/>
            <a:r>
              <a:rPr lang="en-US" dirty="0" smtClean="0">
                <a:hlinkClick r:id="rId7"/>
              </a:rPr>
              <a:t>Education Research and Data Center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12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of Maryland’s Policy Questions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1804101"/>
              </p:ext>
            </p:extLst>
          </p:nvPr>
        </p:nvGraphicFramePr>
        <p:xfrm>
          <a:off x="1066801" y="990600"/>
          <a:ext cx="8000999" cy="5714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199"/>
                <a:gridCol w="1524000"/>
                <a:gridCol w="1219200"/>
                <a:gridCol w="2514600"/>
              </a:tblGrid>
              <a:tr h="556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Policy Question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Can the question be answered with the LDS as it is currently configured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Comments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</a:tr>
              <a:tr h="231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</a:tr>
              <a:tr h="157175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Are students academically prepared to enter college and complete their programs in a timely manner?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question can be answered if an academically prepared student is defined as one who meets the University System of Maryland’s admissions standards, and if high school-level transcript data are available in the LDS.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</a:tr>
              <a:tr h="112267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What percentage of Maryland high school graduates entering college are required to take developmental courses and in what content areas?</a:t>
                      </a:r>
                    </a:p>
                    <a:p>
                      <a:pPr marL="45720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</a:tr>
              <a:tr h="112267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How does performance in developmental course work (i.e., persistence and transfer/graduation) vary among students of different backgrounds? </a:t>
                      </a:r>
                    </a:p>
                    <a:p>
                      <a:pPr marL="45720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No.  This information is only available for recent high school graduates.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</a:tr>
              <a:tr h="67360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Which students are being lost in the transition between community colleges and 4-year institutions? 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term “lost in transition” needs to be clearly defined.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</a:tr>
              <a:tr h="43591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Are graduates of Maryland colleges successful in the workforce?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?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?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Further clarification is needed including defining the term “workforce success”.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68" marR="230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45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Data Actionable?</a:t>
            </a:r>
            <a:br>
              <a:rPr lang="en-US" dirty="0" smtClean="0"/>
            </a:br>
            <a:r>
              <a:rPr lang="en-US" sz="2800" i="1" dirty="0" smtClean="0"/>
              <a:t>Hawaii’s High School Feedback Report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626544" cy="5078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984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524000" y="76200"/>
            <a:ext cx="7391400" cy="838200"/>
          </a:xfrm>
          <a:prstGeom prst="roundRect">
            <a:avLst>
              <a:gd name="adj" fmla="val 16667"/>
            </a:avLst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457200" tIns="9144" rIns="9144" bIns="9144" numCol="1" anchor="t" anchorCtr="0" compatLnSpc="1">
            <a:prstTxWarp prst="textNoShape">
              <a:avLst/>
            </a:prstTxWarp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Is there broad acceptance and understanding of the role of SLDS by key stakeholders?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Is there an understanding of the goals for collecting, sharing and use of these data?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Are there data champions?  Who are they?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Who are the potential detractors?  How do you turn them into allies?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52400" y="76200"/>
            <a:ext cx="1752600" cy="838200"/>
          </a:xfrm>
          <a:prstGeom prst="chevron">
            <a:avLst>
              <a:gd name="adj" fmla="val 32022"/>
            </a:avLst>
          </a:prstGeom>
          <a:solidFill>
            <a:srgbClr val="CC0000"/>
          </a:solidFill>
          <a:ln w="9525" algn="in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46706" y="365637"/>
            <a:ext cx="1282094" cy="320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Commitment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524000" y="990600"/>
            <a:ext cx="7391400" cy="964435"/>
          </a:xfrm>
          <a:prstGeom prst="roundRect">
            <a:avLst>
              <a:gd name="adj" fmla="val 16667"/>
            </a:avLst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457200" tIns="9144" rIns="9144" bIns="9144" numCol="1" anchor="t" anchorCtr="0" compatLnSpc="1">
            <a:prstTxWarp prst="textNoShape">
              <a:avLst/>
            </a:prstTxWarp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Has the state developed agreed upon policy and programmatic questions to be addressed by data?  What are they?   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How are these policy and programmatic questions related to state (or agency) goals and objectives?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Does the state have realistic timelines and budget for completing relevant analysis?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152400" y="990600"/>
            <a:ext cx="1828800" cy="971550"/>
          </a:xfrm>
          <a:prstGeom prst="chevron">
            <a:avLst>
              <a:gd name="adj" fmla="val 32008"/>
            </a:avLst>
          </a:prstGeom>
          <a:solidFill>
            <a:srgbClr val="FA7D00"/>
          </a:solidFill>
          <a:ln w="9525" algn="in">
            <a:solidFill>
              <a:srgbClr val="FA7D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18056" y="1049337"/>
            <a:ext cx="1386944" cy="82520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Policy &amp; Programmatic Questions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1447800" y="2025650"/>
            <a:ext cx="7467600" cy="1174750"/>
          </a:xfrm>
          <a:prstGeom prst="roundRect">
            <a:avLst>
              <a:gd name="adj" fmla="val 16667"/>
            </a:avLst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457200" tIns="9144" rIns="9144" bIns="9144" numCol="1" anchor="t" anchorCtr="0" compatLnSpc="1">
            <a:prstTxWarp prst="textNoShape">
              <a:avLst/>
            </a:prstTxWarp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Does your state have a governance structure in place to have discussions about sharing data across districts, sectors and/or states?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Is there cross-sector representation?  If yes, from which agency /entity?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Is there a governance plan in place for determining which data are accessible and to whom they are accessible?  Are data available to researchers?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Does the plan include what data should be collected, shared, and linked?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152400" y="2025650"/>
            <a:ext cx="1828800" cy="1174750"/>
          </a:xfrm>
          <a:prstGeom prst="chevron">
            <a:avLst>
              <a:gd name="adj" fmla="val 32008"/>
            </a:avLst>
          </a:prstGeom>
          <a:solidFill>
            <a:srgbClr val="EA9C00"/>
          </a:solidFill>
          <a:ln w="9525" algn="in">
            <a:solidFill>
              <a:srgbClr val="EA9C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609600" y="2406649"/>
            <a:ext cx="1225206" cy="44416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Governance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1524000" y="4400550"/>
            <a:ext cx="7391400" cy="1085850"/>
          </a:xfrm>
          <a:prstGeom prst="roundRect">
            <a:avLst>
              <a:gd name="adj" fmla="val 16667"/>
            </a:avLst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457200" tIns="9144" rIns="9144" bIns="9144" numCol="1" anchor="t" anchorCtr="0" compatLnSpc="1">
            <a:prstTxWarp prst="textNoShape">
              <a:avLst/>
            </a:prstTxWarp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Has the state developed portals to make it easier for stakeholders to access data?  Has it engaged stakeholders to ensure that they are providing timely access to the data?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Has the state produced reports using student-level longitudinal data to help guide instructional and programmatic improvements?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Has the state produced reports using aggregate longitudinal statistics to help guide system improvements?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152400" y="4400550"/>
            <a:ext cx="1828800" cy="1085850"/>
          </a:xfrm>
          <a:prstGeom prst="chevron">
            <a:avLst>
              <a:gd name="adj" fmla="val 31360"/>
            </a:avLst>
          </a:prstGeom>
          <a:solidFill>
            <a:srgbClr val="0066CC"/>
          </a:solidFill>
          <a:ln w="9525" algn="in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85800" y="4495800"/>
            <a:ext cx="1066800" cy="74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Data Access &amp; Use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1524000" y="5581650"/>
            <a:ext cx="7391400" cy="1047750"/>
          </a:xfrm>
          <a:prstGeom prst="roundRect">
            <a:avLst>
              <a:gd name="adj" fmla="val 16667"/>
            </a:avLst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457200" tIns="9144" rIns="9144" bIns="9144" numCol="1" anchor="t" anchorCtr="0" compatLnSpc="1">
            <a:prstTxWarp prst="textNoShape">
              <a:avLst/>
            </a:prstTxWarp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Has the state developed a research agenda that leverages its linked P20/W data systems?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Has the state developed a plan to provide training and PD to policymakers, practitioners / educators, and staff who will need to use and access these data?  Who is responsible for the development and implementation of this plan?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Has the state reached out to the public to inform them of available data?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152400" y="5562600"/>
            <a:ext cx="1828800" cy="1066800"/>
          </a:xfrm>
          <a:prstGeom prst="chevron">
            <a:avLst>
              <a:gd name="adj" fmla="val 33990"/>
            </a:avLst>
          </a:prstGeom>
          <a:solidFill>
            <a:srgbClr val="6633CC"/>
          </a:solidFill>
          <a:ln w="9525" algn="in">
            <a:solidFill>
              <a:srgbClr val="6633CC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09600" y="5689418"/>
            <a:ext cx="1267513" cy="7875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Building Stakeholder Capacity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AutoShape 23"/>
          <p:cNvSpPr>
            <a:spLocks noChangeArrowheads="1"/>
          </p:cNvSpPr>
          <p:nvPr/>
        </p:nvSpPr>
        <p:spPr bwMode="auto">
          <a:xfrm>
            <a:off x="1524000" y="3314700"/>
            <a:ext cx="7391400" cy="1028700"/>
          </a:xfrm>
          <a:prstGeom prst="roundRect">
            <a:avLst>
              <a:gd name="adj" fmla="val 16667"/>
            </a:avLst>
          </a:prstGeom>
          <a:noFill/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457200" tIns="9144" rIns="9144" bIns="9144" numCol="1" anchor="t" anchorCtr="0" compatLnSpc="1">
            <a:prstTxWarp prst="textNoShape">
              <a:avLst/>
            </a:prstTxWarp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Does your state have the necessary agreements among various sectors to ensure data can be shared across and among the P20/W spectrum and with other critical agencies?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How does your state link cross-sector data?  A repository?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Is the development of a P16/P20 LDS mandated in state policy?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Has the state educational LDS received funding in the states budget?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AutoShape 24"/>
          <p:cNvSpPr>
            <a:spLocks noChangeArrowheads="1"/>
          </p:cNvSpPr>
          <p:nvPr/>
        </p:nvSpPr>
        <p:spPr bwMode="auto">
          <a:xfrm>
            <a:off x="152400" y="3314700"/>
            <a:ext cx="1828800" cy="1028700"/>
          </a:xfrm>
          <a:prstGeom prst="chevron">
            <a:avLst>
              <a:gd name="adj" fmla="val 32008"/>
            </a:avLst>
          </a:prstGeom>
          <a:solidFill>
            <a:srgbClr val="99CC00"/>
          </a:solidFill>
          <a:ln w="9525" algn="in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609600" y="3454400"/>
            <a:ext cx="1052935" cy="718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Sharing &amp; Linking Data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7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DRAFT</a:t>
            </a:r>
            <a:r>
              <a:rPr lang="en-US" dirty="0" smtClean="0"/>
              <a:t> Recommendations for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Ensure your state’s P20W governance body has the </a:t>
            </a:r>
            <a:r>
              <a:rPr lang="en-US" i="1" dirty="0">
                <a:solidFill>
                  <a:srgbClr val="FF0000"/>
                </a:solidFill>
              </a:rPr>
              <a:t>RIGHT</a:t>
            </a:r>
            <a:r>
              <a:rPr lang="en-US" dirty="0"/>
              <a:t> structure with the </a:t>
            </a:r>
            <a:r>
              <a:rPr lang="en-US" i="1" dirty="0">
                <a:solidFill>
                  <a:srgbClr val="FF0000"/>
                </a:solidFill>
              </a:rPr>
              <a:t>RIGHT</a:t>
            </a:r>
            <a:r>
              <a:rPr lang="en-US" dirty="0"/>
              <a:t> </a:t>
            </a:r>
            <a:r>
              <a:rPr lang="en-US" dirty="0" smtClean="0"/>
              <a:t>people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Ensure the P20W governing body has the </a:t>
            </a:r>
            <a:r>
              <a:rPr lang="en-US" i="1" dirty="0">
                <a:solidFill>
                  <a:srgbClr val="FF0000"/>
                </a:solidFill>
              </a:rPr>
              <a:t>AUTHORITY</a:t>
            </a:r>
            <a:r>
              <a:rPr lang="en-US" dirty="0"/>
              <a:t> to make the necessary decisions and that the roles and responsibilities are clearly defined and complement, not compete, with other governing </a:t>
            </a:r>
            <a:r>
              <a:rPr lang="en-US" dirty="0" smtClean="0"/>
              <a:t>bodies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Determine if your current P20W governance structure is </a:t>
            </a:r>
            <a:r>
              <a:rPr lang="en-US" i="1" dirty="0">
                <a:solidFill>
                  <a:srgbClr val="FF0000"/>
                </a:solidFill>
              </a:rPr>
              <a:t>SUSTAINABLE </a:t>
            </a:r>
            <a:r>
              <a:rPr lang="en-US" dirty="0"/>
              <a:t>to ensure continuity of the state’s vision for the data system to meet stakeholder </a:t>
            </a:r>
            <a:r>
              <a:rPr lang="en-US" dirty="0" smtClean="0"/>
              <a:t>needs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Ensure that the P20W governing body is meeting their responsibilities and being held </a:t>
            </a:r>
            <a:r>
              <a:rPr lang="en-US" i="1" dirty="0" smtClean="0">
                <a:solidFill>
                  <a:srgbClr val="FF0000"/>
                </a:solidFill>
              </a:rPr>
              <a:t>ACCOUNTABLE</a:t>
            </a:r>
            <a:endParaRPr lang="en-US" sz="32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518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Changing the Culture Around Data Use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7" t="37704" r="57565" b="12444"/>
          <a:stretch/>
        </p:blipFill>
        <p:spPr bwMode="auto">
          <a:xfrm>
            <a:off x="1066800" y="2488717"/>
            <a:ext cx="3296726" cy="41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84" t="27111" r="40557" b="62370"/>
          <a:stretch/>
        </p:blipFill>
        <p:spPr bwMode="auto">
          <a:xfrm>
            <a:off x="4363526" y="1283943"/>
            <a:ext cx="1261179" cy="122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8" t="27111" r="74538" b="62370"/>
          <a:stretch/>
        </p:blipFill>
        <p:spPr bwMode="auto">
          <a:xfrm>
            <a:off x="1066800" y="1256311"/>
            <a:ext cx="1324920" cy="125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0983" y="1575275"/>
            <a:ext cx="124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Past</a:t>
            </a:r>
            <a:endParaRPr lang="en-US" sz="2800" b="1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1099" y="1575275"/>
            <a:ext cx="2450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>
                  <a:solidFill>
                    <a:srgbClr val="1F6F3D"/>
                  </a:solidFill>
                </a:ln>
                <a:solidFill>
                  <a:srgbClr val="1F6F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Future</a:t>
            </a:r>
            <a:endParaRPr lang="en-US" sz="2800" b="1" dirty="0">
              <a:ln w="1905">
                <a:solidFill>
                  <a:srgbClr val="1F6F3D"/>
                </a:solidFill>
              </a:ln>
              <a:solidFill>
                <a:srgbClr val="1F6F3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71" t="37704" r="16112" b="12444"/>
          <a:stretch/>
        </p:blipFill>
        <p:spPr bwMode="auto">
          <a:xfrm>
            <a:off x="4355311" y="2488717"/>
            <a:ext cx="4788690" cy="416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86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 search of alternatives </a:t>
            </a:r>
            <a:r>
              <a:rPr lang="en-US" sz="3200" dirty="0"/>
              <a:t>to dartboards!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219200"/>
            <a:ext cx="5715000" cy="167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b="1" i="1" dirty="0" smtClean="0"/>
              <a:t>In the education sector, leaders…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Make decisions by hunch or anecdote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Throw darts hoping to hit the </a:t>
            </a:r>
            <a:r>
              <a:rPr lang="en-US" sz="2000" dirty="0" err="1" smtClean="0"/>
              <a:t>bullseye</a:t>
            </a:r>
            <a:endParaRPr lang="en-US" sz="20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43000" y="3048000"/>
            <a:ext cx="6002911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en-US" sz="2500" b="1" i="1" dirty="0"/>
              <a:t>In all other sectors, leaders…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Make decisions based on data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Have </a:t>
            </a:r>
            <a:r>
              <a:rPr lang="en-US" sz="2000" dirty="0"/>
              <a:t>dashboards at their fingertips</a:t>
            </a:r>
          </a:p>
          <a:p>
            <a:pPr marL="457200" lvl="1" indent="0">
              <a:buFont typeface="Arial" pitchFamily="34" charset="0"/>
              <a:buNone/>
            </a:pPr>
            <a:endParaRPr lang="en-US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81336" y="4644350"/>
            <a:ext cx="5986464" cy="1752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700" b="1" i="1" dirty="0"/>
              <a:t>To get from “here” to “there”, </a:t>
            </a:r>
            <a:r>
              <a:rPr lang="en-US" sz="2700" b="1" i="1" dirty="0" smtClean="0"/>
              <a:t>leaders</a:t>
            </a:r>
            <a:r>
              <a:rPr lang="en-US" sz="2700" b="1" i="1" dirty="0"/>
              <a:t>…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/>
              <a:t>Must </a:t>
            </a:r>
            <a:r>
              <a:rPr lang="en-US" sz="2200" dirty="0" smtClean="0"/>
              <a:t>lead a culture change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Support data </a:t>
            </a:r>
            <a:r>
              <a:rPr lang="en-US" sz="2200" dirty="0"/>
              <a:t>use for continuous </a:t>
            </a:r>
            <a:r>
              <a:rPr lang="en-US" sz="2200" dirty="0" smtClean="0"/>
              <a:t>improvement</a:t>
            </a:r>
            <a:endParaRPr lang="en-US" sz="22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188516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288255"/>
            <a:ext cx="1982669" cy="153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59616"/>
            <a:ext cx="1938337" cy="14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39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Defined: Moving Beyond Test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most useful data are: </a:t>
            </a:r>
          </a:p>
          <a:p>
            <a:r>
              <a:rPr lang="en-US" b="1" dirty="0" smtClean="0"/>
              <a:t>Longitudinal</a:t>
            </a:r>
            <a:r>
              <a:rPr lang="en-US" dirty="0" smtClean="0"/>
              <a:t> </a:t>
            </a:r>
            <a:r>
              <a:rPr lang="en-US" dirty="0"/>
              <a:t>— follow individual students over time. </a:t>
            </a:r>
          </a:p>
          <a:p>
            <a:r>
              <a:rPr lang="en-US" b="1" dirty="0" smtClean="0"/>
              <a:t>Actionable</a:t>
            </a:r>
            <a:r>
              <a:rPr lang="en-US" dirty="0" smtClean="0"/>
              <a:t> </a:t>
            </a:r>
            <a:r>
              <a:rPr lang="en-US" dirty="0"/>
              <a:t>— timely, user friendly and meaningful to users. </a:t>
            </a:r>
          </a:p>
          <a:p>
            <a:r>
              <a:rPr lang="en-US" b="1" dirty="0" smtClean="0"/>
              <a:t>Contextual</a:t>
            </a:r>
            <a:r>
              <a:rPr lang="en-US" dirty="0" smtClean="0"/>
              <a:t> </a:t>
            </a:r>
            <a:r>
              <a:rPr lang="en-US" dirty="0"/>
              <a:t>— robust, comparable and presented as part of a bigger picture. </a:t>
            </a:r>
          </a:p>
          <a:p>
            <a:r>
              <a:rPr lang="en-US" b="1" dirty="0" smtClean="0"/>
              <a:t>Interoperable</a:t>
            </a:r>
            <a:r>
              <a:rPr lang="en-US" dirty="0" smtClean="0"/>
              <a:t> </a:t>
            </a:r>
            <a:r>
              <a:rPr lang="en-US" dirty="0"/>
              <a:t>— matched, linked and shared across systems and sectors. </a:t>
            </a:r>
          </a:p>
        </p:txBody>
      </p:sp>
    </p:spTree>
    <p:extLst>
      <p:ext uri="{BB962C8B-B14F-4D97-AF65-F5344CB8AC3E}">
        <p14:creationId xmlns:p14="http://schemas.microsoft.com/office/powerpoint/2010/main" xmlns="" val="18728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National Landscape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104"/>
          <a:stretch/>
        </p:blipFill>
        <p:spPr bwMode="auto">
          <a:xfrm>
            <a:off x="1277358" y="2133600"/>
            <a:ext cx="5140549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1295399"/>
            <a:ext cx="4642756" cy="5619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itchFamily="34" charset="0"/>
              <a:buNone/>
            </a:pPr>
            <a:r>
              <a:rPr lang="en-US" b="1" dirty="0" smtClean="0">
                <a:solidFill>
                  <a:srgbClr val="3B9E33"/>
                </a:solidFill>
              </a:rPr>
              <a:t>No state </a:t>
            </a:r>
            <a:r>
              <a:rPr lang="en-US" dirty="0" smtClean="0">
                <a:solidFill>
                  <a:srgbClr val="3B9E33"/>
                </a:solidFill>
              </a:rPr>
              <a:t>has all 10 Actions</a:t>
            </a:r>
            <a:endParaRPr lang="en-US" dirty="0">
              <a:solidFill>
                <a:srgbClr val="3B9E33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0"/>
            <a:ext cx="4033156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1" y="1447800"/>
            <a:ext cx="2882928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10 State Actions</a:t>
            </a:r>
          </a:p>
          <a:p>
            <a:pPr algn="ctr"/>
            <a:endParaRPr lang="en-US" sz="1600" b="1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Link P-20/W Data Systems </a:t>
            </a:r>
            <a:r>
              <a:rPr lang="en-US" sz="1600" b="1" dirty="0" smtClean="0"/>
              <a:t>(11 states)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Create stable, sustained support </a:t>
            </a:r>
            <a:r>
              <a:rPr lang="en-US" sz="1600" b="1" dirty="0" smtClean="0"/>
              <a:t>(27)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Develop governance structures </a:t>
            </a:r>
            <a:r>
              <a:rPr lang="en-US" sz="1600" b="1" dirty="0" smtClean="0"/>
              <a:t>(36)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Build data repositories </a:t>
            </a:r>
            <a:r>
              <a:rPr lang="en-US" sz="1600" b="1" dirty="0" smtClean="0"/>
              <a:t>(44)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Provide timely data access </a:t>
            </a:r>
            <a:r>
              <a:rPr lang="en-US" sz="1600" b="1" dirty="0" smtClean="0"/>
              <a:t>(2)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Create individual student progress reports </a:t>
            </a:r>
            <a:r>
              <a:rPr lang="en-US" sz="1600" b="1" dirty="0" smtClean="0"/>
              <a:t>(29)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Create longitudinal reports </a:t>
            </a:r>
            <a:r>
              <a:rPr lang="en-US" sz="1600" b="1" dirty="0" smtClean="0"/>
              <a:t>(36)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Develop research agenda </a:t>
            </a:r>
            <a:r>
              <a:rPr lang="en-US" sz="1600" b="1" dirty="0" smtClean="0"/>
              <a:t>(31)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Build educator capacity </a:t>
            </a:r>
            <a:r>
              <a:rPr lang="en-US" sz="1600" b="1" dirty="0" smtClean="0"/>
              <a:t>(3)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Raise awareness of available data </a:t>
            </a:r>
            <a:r>
              <a:rPr lang="en-US" sz="1600" b="1" dirty="0" smtClean="0"/>
              <a:t>(23)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4695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Establishing the RIGHT Structure with the RIGHT People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606574" y="1371600"/>
            <a:ext cx="6242026" cy="4343400"/>
            <a:chOff x="38100" y="0"/>
            <a:chExt cx="3200400" cy="2809875"/>
          </a:xfrm>
        </p:grpSpPr>
        <p:sp>
          <p:nvSpPr>
            <p:cNvPr id="6" name="Rounded Rectangle 5"/>
            <p:cNvSpPr/>
            <p:nvPr/>
          </p:nvSpPr>
          <p:spPr>
            <a:xfrm>
              <a:off x="38100" y="0"/>
              <a:ext cx="885825" cy="280987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Agency </a:t>
              </a:r>
              <a:r>
                <a:rPr lang="en-US" sz="11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1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200150" y="0"/>
              <a:ext cx="885825" cy="280987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Agency </a:t>
              </a:r>
              <a:r>
                <a:rPr lang="en-US" sz="11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2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2675" y="0"/>
              <a:ext cx="885825" cy="280987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Agency </a:t>
              </a:r>
              <a:r>
                <a:rPr lang="en-US" sz="11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3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04459" y="85725"/>
              <a:ext cx="1867682" cy="60908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  <a:alpha val="41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Executive Board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85357" y="768062"/>
              <a:ext cx="2477729" cy="63687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  <a:alpha val="41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Data Governing Board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100" y="1513010"/>
              <a:ext cx="3200400" cy="62788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  <a:alpha val="41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Data Steward Group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64008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NCES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265202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insert the bridge document here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49006"/>
            <a:ext cx="8229600" cy="101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" pitchFamily="34" charset="0"/>
              </a:rPr>
              <a:t>Bridging P-20/W Silos 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to Ensure Effective Data Use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00" t="35000" r="13875" b="11600"/>
          <a:stretch/>
        </p:blipFill>
        <p:spPr bwMode="auto">
          <a:xfrm>
            <a:off x="1057668" y="1219200"/>
            <a:ext cx="808633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5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P20 Governance: A Composite Solution to the Thorniest Issues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8176338"/>
              </p:ext>
            </p:extLst>
          </p:nvPr>
        </p:nvGraphicFramePr>
        <p:xfrm>
          <a:off x="1143000" y="12192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8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3733800" y="3733800"/>
            <a:ext cx="1905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IT STAFF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 pitchFamily="34" charset="0"/>
              </a:rPr>
              <a:t>MDE -OHE</a:t>
            </a:r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6934200" y="2057400"/>
            <a:ext cx="1981200" cy="2286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Data Advisory Committee:</a:t>
            </a:r>
            <a:endParaRPr lang="en-US" sz="11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U of M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MNSCU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Private Colleges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P-12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OHE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MDE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</a:rPr>
              <a:t>OET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457200" y="1981200"/>
            <a:ext cx="1965794" cy="2133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Research Committee:</a:t>
            </a:r>
            <a:endParaRPr lang="en-US" sz="1100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U of M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MNSCU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Private Colleges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P-12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OHE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MDE 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3657600" y="3048000"/>
            <a:ext cx="1981200" cy="685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System Coordinators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 pitchFamily="34" charset="0"/>
              </a:rPr>
              <a:t>MDE -OHE</a:t>
            </a: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304801" y="4724400"/>
            <a:ext cx="2209800" cy="1728788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Minnesota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Office of 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Higher Education: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Director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Research staff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6781800" y="4572000"/>
            <a:ext cx="2174350" cy="188277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Minnesota Department of Education: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Commissioner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Research staff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3048000" y="228600"/>
            <a:ext cx="3124200" cy="2438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Governing Body</a:t>
            </a:r>
            <a:endParaRPr lang="en-US" sz="1100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P-20 Council</a:t>
            </a:r>
            <a:endParaRPr lang="en-US" sz="1100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MDE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K-12 Representation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OHE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Higher Education Systems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DEED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Business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Citizens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	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3" name="AutoShape 5"/>
          <p:cNvSpPr>
            <a:spLocks noChangeShapeType="1"/>
          </p:cNvSpPr>
          <p:nvPr/>
        </p:nvSpPr>
        <p:spPr bwMode="auto">
          <a:xfrm flipV="1">
            <a:off x="5791200" y="3124199"/>
            <a:ext cx="1066800" cy="27431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>
            <a:off x="4648200" y="2667000"/>
            <a:ext cx="0" cy="3571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3733800" y="4419600"/>
            <a:ext cx="19050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State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Data Center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OET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776" y="647581"/>
            <a:ext cx="225742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SLEDS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Inter-Agency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Governance Structure Relationships</a:t>
            </a:r>
            <a:endParaRPr lang="en-US" sz="11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en-US" sz="12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</a:b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AutoShape 5"/>
          <p:cNvSpPr>
            <a:spLocks noChangeShapeType="1"/>
          </p:cNvSpPr>
          <p:nvPr/>
        </p:nvSpPr>
        <p:spPr bwMode="auto">
          <a:xfrm>
            <a:off x="2438400" y="3048000"/>
            <a:ext cx="1143000" cy="381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AutoShape 5"/>
          <p:cNvSpPr>
            <a:spLocks noChangeShapeType="1"/>
          </p:cNvSpPr>
          <p:nvPr/>
        </p:nvSpPr>
        <p:spPr bwMode="auto">
          <a:xfrm flipV="1">
            <a:off x="2514600" y="4876800"/>
            <a:ext cx="1066800" cy="4572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AutoShape 5"/>
          <p:cNvSpPr>
            <a:spLocks noChangeShapeType="1"/>
          </p:cNvSpPr>
          <p:nvPr/>
        </p:nvSpPr>
        <p:spPr bwMode="auto">
          <a:xfrm>
            <a:off x="6019800" y="4953000"/>
            <a:ext cx="762000" cy="259081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80F3-BF2D-425B-8209-695B9BC1C2B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3581400" y="5486400"/>
            <a:ext cx="2209800" cy="12192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</a:rPr>
              <a:t>Minnesota Office of Enterprise Technology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</a:rPr>
              <a:t>Tech Support</a:t>
            </a:r>
          </a:p>
        </p:txBody>
      </p:sp>
      <p:sp>
        <p:nvSpPr>
          <p:cNvPr id="37" name="AutoShape 3"/>
          <p:cNvSpPr>
            <a:spLocks noChangeShapeType="1"/>
          </p:cNvSpPr>
          <p:nvPr/>
        </p:nvSpPr>
        <p:spPr bwMode="auto">
          <a:xfrm>
            <a:off x="4724400" y="5181600"/>
            <a:ext cx="0" cy="3571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+mj-lt"/>
              </a:rPr>
              <a:t>Minnesota</a:t>
            </a:r>
            <a:endParaRPr lang="en-US" sz="40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3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DDC440D1D6F2408AFC052727F887D4" ma:contentTypeVersion="0" ma:contentTypeDescription="Create a new document." ma:contentTypeScope="" ma:versionID="b6b23d4356bb331c9ebed292bc3030e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C628CB0-85EA-45A0-9F56-63483EF05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A53039F-026E-408D-B66F-ABA794797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D39272-4717-45BC-B7CC-FA77F49B2DC8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1685</Words>
  <Application>Microsoft Office PowerPoint</Application>
  <PresentationFormat>On-screen Show (4:3)</PresentationFormat>
  <Paragraphs>281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Flow</vt:lpstr>
      <vt:lpstr>Slide 1</vt:lpstr>
      <vt:lpstr>Changing the Culture Around Data Use</vt:lpstr>
      <vt:lpstr>In search of alternatives to dartboards!</vt:lpstr>
      <vt:lpstr>Data Defined: Moving Beyond Test Scores</vt:lpstr>
      <vt:lpstr>2011 National Landscape</vt:lpstr>
      <vt:lpstr>Establishing the RIGHT Structure with the RIGHT People</vt:lpstr>
      <vt:lpstr>Slide 7</vt:lpstr>
      <vt:lpstr>P20 Governance: A Composite Solution to the Thorniest Issues</vt:lpstr>
      <vt:lpstr>Slide 9</vt:lpstr>
      <vt:lpstr>Establishing Data Governance: State Examples</vt:lpstr>
      <vt:lpstr>A Sample of Maryland’s Policy Questions</vt:lpstr>
      <vt:lpstr>Is the Data Actionable? Hawaii’s High School Feedback Report</vt:lpstr>
      <vt:lpstr>Slide 13</vt:lpstr>
      <vt:lpstr>DRAFT Recommendations for States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P20 governance PPT</dc:title>
  <dc:creator>Laura Sonn</dc:creator>
  <cp:lastModifiedBy>Cindy Kolley</cp:lastModifiedBy>
  <cp:revision>47</cp:revision>
  <dcterms:created xsi:type="dcterms:W3CDTF">2011-11-01T18:59:09Z</dcterms:created>
  <dcterms:modified xsi:type="dcterms:W3CDTF">2012-04-11T15:28:36Z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0x010100BEDDC440D1D6F2408AFC052727F887D4</vt:lpwstr>
  </property>
</Properties>
</file>