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289" r:id="rId3"/>
    <p:sldId id="287" r:id="rId4"/>
    <p:sldId id="311" r:id="rId5"/>
    <p:sldId id="316" r:id="rId6"/>
    <p:sldId id="314" r:id="rId7"/>
    <p:sldId id="298" r:id="rId8"/>
    <p:sldId id="307" r:id="rId9"/>
    <p:sldId id="297" r:id="rId10"/>
    <p:sldId id="312" r:id="rId11"/>
    <p:sldId id="296" r:id="rId12"/>
    <p:sldId id="294" r:id="rId13"/>
    <p:sldId id="293" r:id="rId14"/>
    <p:sldId id="308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</p:showPr>
  <p:clrMru>
    <a:srgbClr val="B4A68D"/>
    <a:srgbClr val="E7D5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85" autoAdjust="0"/>
    <p:restoredTop sz="89068" autoAdjust="0"/>
  </p:normalViewPr>
  <p:slideViewPr>
    <p:cSldViewPr>
      <p:cViewPr>
        <p:scale>
          <a:sx n="80" d="100"/>
          <a:sy n="80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45D9F1B-CD5C-4AF0-B55D-DF2B396B8EB1}" type="datetime1">
              <a:rPr lang="en-US"/>
              <a:pPr/>
              <a:t>2/7/2012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B5A1CDB-50AE-45AF-9B86-A392BDB8EF1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443E957-424D-48D8-B7EF-867AEC8428B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1B43B-C431-4AD7-992A-09660BD21B4F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1B43B-C431-4AD7-992A-09660BD21B4F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88984-D7E9-4408-86FE-83A35438191A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5C7C9-B57A-4499-8375-9F56CFCE071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88984-D7E9-4408-86FE-83A35438191A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88984-D7E9-4408-86FE-83A35438191A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05A76-28C3-49EE-85AF-04F1A32C0EDF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B5A3B-DC30-45E2-8E7F-6870AACF446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Char char="§"/>
              <a:defRPr sz="1800"/>
            </a:lvl1pPr>
            <a:lvl2pPr marL="740664" indent="-137160">
              <a:buFont typeface="Arial" pitchFamily="34" charset="0"/>
              <a:buChar char="•"/>
              <a:defRPr b="1" cap="all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696200" cy="1143000"/>
          </a:xfrm>
        </p:spPr>
        <p:txBody>
          <a:bodyPr/>
          <a:lstStyle>
            <a:lvl1pPr>
              <a:defRPr sz="3200" b="1">
                <a:solidFill>
                  <a:srgbClr val="B4A6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696200" cy="4114800"/>
          </a:xfrm>
        </p:spPr>
        <p:txBody>
          <a:bodyPr/>
          <a:lstStyle>
            <a:lvl1pPr>
              <a:lnSpc>
                <a:spcPts val="2200"/>
              </a:lnSpc>
              <a:spcBef>
                <a:spcPts val="400"/>
              </a:spcBef>
              <a:spcAft>
                <a:spcPts val="200"/>
              </a:spcAft>
              <a:buFont typeface="Wingdings" pitchFamily="2" charset="2"/>
              <a:buNone/>
              <a:defRPr sz="2400" b="1"/>
            </a:lvl1pPr>
            <a:lvl2pPr>
              <a:buFont typeface="Wingdings" charset="2"/>
              <a:buChar char="§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3810000" cy="411480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38100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143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276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3276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 advTm="8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endall_template_content"/>
          <p:cNvPicPr>
            <a:picLocks noChangeAspect="1" noChangeArrowheads="1"/>
          </p:cNvPicPr>
          <p:nvPr userDrawn="1"/>
        </p:nvPicPr>
        <p:blipFill>
          <a:blip r:embed="rId9" cstate="print"/>
          <a:srcRect l="87" b="-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480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703" r:id="rId6"/>
    <p:sldLayoutId id="214748370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ts val="2500"/>
        </a:lnSpc>
        <a:spcBef>
          <a:spcPts val="600"/>
        </a:spcBef>
        <a:spcAft>
          <a:spcPts val="400"/>
        </a:spcAft>
        <a:defRPr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endallfoundation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cid:SDC103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Kendall</a:t>
            </a:r>
            <a:br>
              <a:rPr lang="en-US" dirty="0" smtClean="0"/>
            </a:br>
            <a:r>
              <a:rPr lang="en-US" dirty="0" smtClean="0"/>
              <a:t>College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4" descr="United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600" y="533400"/>
            <a:ext cx="3835400" cy="5754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810001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Kendall College cultivates students’ passions into rewarding professions through rigorous learning experiences in the classroom, local communities, and the world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Kendall College Charitable Trust</a:t>
            </a:r>
            <a:endParaRPr lang="en-US" dirty="0"/>
          </a:p>
        </p:txBody>
      </p:sp>
      <p:pic>
        <p:nvPicPr>
          <p:cNvPr id="1026" name="Picture 2" descr="http://www.kendall.edu/uploads/main/kcct_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6326605" cy="39197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2954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Kendall College Charitable Trust, a 501(c)(3) not-for profit,  is dedicated to providing financial support for students of need enrolled in programs at Kendall College.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Bar"/>
          <p:cNvPicPr>
            <a:picLocks noChangeAspect="1" noChangeArrowheads="1"/>
          </p:cNvPicPr>
          <p:nvPr/>
        </p:nvPicPr>
        <p:blipFill>
          <a:blip r:embed="rId3" cstate="print">
            <a:lum bright="18000" contrast="32000"/>
          </a:blip>
          <a:srcRect/>
          <a:stretch>
            <a:fillRect/>
          </a:stretch>
        </p:blipFill>
        <p:spPr bwMode="auto">
          <a:xfrm>
            <a:off x="0" y="4724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Diningroom"/>
          <p:cNvPicPr preferRelativeResize="0">
            <a:picLocks noChangeArrowheads="1"/>
          </p:cNvPicPr>
          <p:nvPr/>
        </p:nvPicPr>
        <p:blipFill>
          <a:blip r:embed="rId4" cstate="print">
            <a:lum bright="20000" contrast="36000"/>
          </a:blip>
          <a:srcRect/>
          <a:stretch>
            <a:fillRect/>
          </a:stretch>
        </p:blipFill>
        <p:spPr bwMode="auto">
          <a:xfrm>
            <a:off x="4800600" y="4724400"/>
            <a:ext cx="434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iningRoomKitche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0" descr="BisazzaKitchen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3" cstate="print">
            <a:lum bright="10000" contrast="16000"/>
          </a:blip>
          <a:srcRect l="10449" r="11513" b="12418"/>
          <a:stretch>
            <a:fillRect/>
          </a:stretch>
        </p:blipFill>
        <p:spPr>
          <a:xfrm>
            <a:off x="0" y="549275"/>
            <a:ext cx="4648200" cy="2955925"/>
          </a:xfrm>
        </p:spPr>
      </p:pic>
      <p:pic>
        <p:nvPicPr>
          <p:cNvPr id="23554" name="Picture 9" descr="FrankeKitchen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4" cstate="print">
            <a:lum bright="6000" contrast="20000"/>
          </a:blip>
          <a:srcRect l="3714" r="20819" b="12753"/>
          <a:stretch>
            <a:fillRect/>
          </a:stretch>
        </p:blipFill>
        <p:spPr>
          <a:xfrm>
            <a:off x="4724400" y="561975"/>
            <a:ext cx="4419600" cy="2943225"/>
          </a:xfrm>
        </p:spPr>
      </p:pic>
      <p:pic>
        <p:nvPicPr>
          <p:cNvPr id="23557" name="Picture 4" descr="DemoKitchen"/>
          <p:cNvPicPr>
            <a:picLocks noChangeAspect="1" noChangeArrowheads="1"/>
          </p:cNvPicPr>
          <p:nvPr/>
        </p:nvPicPr>
        <p:blipFill>
          <a:blip r:embed="rId5" cstate="print">
            <a:lum bright="10000" contrast="26000"/>
          </a:blip>
          <a:srcRect l="2773" t="10448" r="19189"/>
          <a:stretch>
            <a:fillRect/>
          </a:stretch>
        </p:blipFill>
        <p:spPr bwMode="auto">
          <a:xfrm>
            <a:off x="0" y="35814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1" descr="Kraft kitchen 1"/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6" cstate="print">
            <a:lum bright="8000" contrast="16000"/>
          </a:blip>
          <a:srcRect l="3714" t="10448" r="20819"/>
          <a:stretch>
            <a:fillRect/>
          </a:stretch>
        </p:blipFill>
        <p:spPr>
          <a:xfrm>
            <a:off x="4724400" y="3581400"/>
            <a:ext cx="4419600" cy="2667000"/>
          </a:xfrm>
        </p:spPr>
      </p:pic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Library 2"/>
          <p:cNvPicPr>
            <a:picLocks noChangeAspect="1" noChangeArrowheads="1"/>
          </p:cNvPicPr>
          <p:nvPr/>
        </p:nvPicPr>
        <p:blipFill>
          <a:blip r:embed="rId3" cstate="print">
            <a:lum bright="12000" contrast="38000"/>
          </a:blip>
          <a:srcRect l="16156" t="50" r="-31" b="-50"/>
          <a:stretch>
            <a:fillRect/>
          </a:stretch>
        </p:blipFill>
        <p:spPr bwMode="auto">
          <a:xfrm rot="10800000" flipH="1" flipV="1">
            <a:off x="4800600" y="520700"/>
            <a:ext cx="43434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2" descr="Boardroom"/>
          <p:cNvPicPr preferRelativeResize="0">
            <a:picLocks noChangeArrowheads="1"/>
          </p:cNvPicPr>
          <p:nvPr/>
        </p:nvPicPr>
        <p:blipFill>
          <a:blip r:embed="rId4" cstate="print">
            <a:lum bright="12000" contrast="22000"/>
          </a:blip>
          <a:srcRect l="8014" r="5576"/>
          <a:stretch>
            <a:fillRect/>
          </a:stretch>
        </p:blipFill>
        <p:spPr bwMode="auto">
          <a:xfrm>
            <a:off x="0" y="520700"/>
            <a:ext cx="47244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3" descr="Student-Lounge"/>
          <p:cNvPicPr preferRelativeResize="0">
            <a:picLocks noChangeArrowheads="1"/>
          </p:cNvPicPr>
          <p:nvPr/>
        </p:nvPicPr>
        <p:blipFill>
          <a:blip r:embed="rId5" cstate="print">
            <a:lum bright="16000" contrast="36000"/>
          </a:blip>
          <a:srcRect l="13348"/>
          <a:stretch>
            <a:fillRect/>
          </a:stretch>
        </p:blipFill>
        <p:spPr bwMode="auto">
          <a:xfrm>
            <a:off x="0" y="3735388"/>
            <a:ext cx="471963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Brookhaven_Lunch"/>
          <p:cNvPicPr preferRelativeResize="0">
            <a:picLocks noChangeArrowheads="1"/>
          </p:cNvPicPr>
          <p:nvPr/>
        </p:nvPicPr>
        <p:blipFill>
          <a:blip r:embed="rId6" cstate="print">
            <a:lum bright="12000" contrast="28000"/>
          </a:blip>
          <a:srcRect l="10239" r="5885"/>
          <a:stretch>
            <a:fillRect/>
          </a:stretch>
        </p:blipFill>
        <p:spPr bwMode="auto">
          <a:xfrm>
            <a:off x="4800600" y="3735388"/>
            <a:ext cx="43434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7"/>
          <p:cNvSpPr>
            <a:spLocks noChangeArrowheads="1"/>
          </p:cNvSpPr>
          <p:nvPr/>
        </p:nvSpPr>
        <p:spPr bwMode="auto">
          <a:xfrm>
            <a:off x="44037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b="1" dirty="0"/>
          </a:p>
        </p:txBody>
      </p:sp>
    </p:spTree>
  </p:cSld>
  <p:clrMapOvr>
    <a:masterClrMapping/>
  </p:clrMapOvr>
  <p:transition spd="slow" advClick="0" advTm="8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Kendall</a:t>
            </a:r>
            <a:br>
              <a:rPr lang="en-US" dirty="0" smtClean="0"/>
            </a:br>
            <a:r>
              <a:rPr lang="en-US" dirty="0" smtClean="0"/>
              <a:t>College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4" descr="United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600" y="533400"/>
            <a:ext cx="3835400" cy="5754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3810000"/>
            <a:ext cx="45191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Ranked by employers as the </a:t>
            </a:r>
            <a:br>
              <a:rPr lang="en-US" dirty="0" smtClean="0"/>
            </a:br>
            <a:r>
              <a:rPr lang="en-US" dirty="0" smtClean="0"/>
              <a:t>#1 school for culinary and </a:t>
            </a:r>
            <a:br>
              <a:rPr lang="en-US" dirty="0" smtClean="0"/>
            </a:br>
            <a:r>
              <a:rPr lang="en-US" dirty="0" smtClean="0"/>
              <a:t>hospitality education in Chicago</a:t>
            </a:r>
          </a:p>
          <a:p>
            <a:r>
              <a:rPr lang="en-US" dirty="0" smtClean="0"/>
              <a:t>(ORC, 2011) 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r>
              <a:rPr lang="en-US" dirty="0" smtClean="0"/>
              <a:t>Kendall College: Preparing </a:t>
            </a:r>
            <a:r>
              <a:rPr lang="en-US" b="1" dirty="0" smtClean="0"/>
              <a:t>Successful Graduates </a:t>
            </a:r>
            <a:r>
              <a:rPr lang="en-US" dirty="0" smtClean="0"/>
              <a:t>for 75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001000" cy="41148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1" charset="2"/>
              <a:buChar char="§"/>
            </a:pPr>
            <a:r>
              <a:rPr lang="en-US" dirty="0" smtClean="0"/>
              <a:t>Founded in 1934</a:t>
            </a:r>
          </a:p>
          <a:p>
            <a:pPr>
              <a:spcAft>
                <a:spcPts val="600"/>
              </a:spcAft>
              <a:buFont typeface="Wingdings" pitchFamily="1" charset="2"/>
              <a:buChar char="§"/>
            </a:pPr>
            <a:r>
              <a:rPr lang="en-US" dirty="0" smtClean="0"/>
              <a:t>Moved from Evanston in 2005</a:t>
            </a:r>
          </a:p>
          <a:p>
            <a:pPr>
              <a:spcAft>
                <a:spcPts val="600"/>
              </a:spcAft>
              <a:buFont typeface="Wingdings" pitchFamily="1" charset="2"/>
              <a:buChar char="§"/>
            </a:pPr>
            <a:r>
              <a:rPr lang="en-US" dirty="0" smtClean="0"/>
              <a:t>2300 students</a:t>
            </a:r>
          </a:p>
          <a:p>
            <a:pPr>
              <a:spcAft>
                <a:spcPts val="600"/>
              </a:spcAft>
              <a:buFont typeface="Wingdings" pitchFamily="1" charset="2"/>
              <a:buChar char="§"/>
            </a:pPr>
            <a:r>
              <a:rPr lang="en-US" dirty="0" smtClean="0"/>
              <a:t>Kendall College is a premier provider of quality education focused on services industries</a:t>
            </a:r>
          </a:p>
          <a:p>
            <a:pPr marL="739775" lvl="1" indent="-136525">
              <a:spcAft>
                <a:spcPts val="600"/>
              </a:spcAft>
              <a:buFont typeface="Arial" charset="0"/>
              <a:buChar char="•"/>
            </a:pPr>
            <a:r>
              <a:rPr lang="en-US" cap="none" dirty="0" smtClean="0"/>
              <a:t>SCHOOL OF BUSINESS</a:t>
            </a:r>
          </a:p>
          <a:p>
            <a:pPr marL="739775" lvl="1" indent="-136525">
              <a:spcAft>
                <a:spcPts val="600"/>
              </a:spcAft>
              <a:buFont typeface="Arial" charset="0"/>
              <a:buChar char="•"/>
            </a:pPr>
            <a:r>
              <a:rPr lang="en-US" cap="none" dirty="0" smtClean="0"/>
              <a:t>SCHOOL OF CULINARY ARTS</a:t>
            </a:r>
          </a:p>
          <a:p>
            <a:pPr marL="739775" lvl="1" indent="-136525">
              <a:spcAft>
                <a:spcPts val="600"/>
              </a:spcAft>
              <a:buFont typeface="Arial" charset="0"/>
              <a:buChar char="•"/>
            </a:pPr>
            <a:r>
              <a:rPr lang="en-US" cap="none" dirty="0" smtClean="0"/>
              <a:t>SCHOOL OF EDUCATION</a:t>
            </a:r>
          </a:p>
          <a:p>
            <a:pPr marL="739775" lvl="1" indent="-136525">
              <a:spcAft>
                <a:spcPts val="600"/>
              </a:spcAft>
              <a:buFont typeface="Arial" charset="0"/>
              <a:buChar char="•"/>
            </a:pPr>
            <a:r>
              <a:rPr lang="en-US" cap="none" dirty="0" smtClean="0"/>
              <a:t>SCHOOL OF HOSPITALITY MANAGEMENT</a:t>
            </a:r>
          </a:p>
          <a:p>
            <a:pPr>
              <a:spcAft>
                <a:spcPts val="600"/>
              </a:spcAft>
              <a:buFont typeface="Wingdings" pitchFamily="1" charset="2"/>
              <a:buChar char="§"/>
            </a:pPr>
            <a:r>
              <a:rPr lang="en-US" dirty="0" smtClean="0"/>
              <a:t>Accredited by The Higher Learning Commission of the North Central Association of Colleges and Schools*</a:t>
            </a:r>
          </a:p>
          <a:p>
            <a:pPr marL="739775" lvl="1" indent="-136525">
              <a:buFont typeface="Arial" charset="0"/>
              <a:buChar char="•"/>
            </a:pPr>
            <a:endParaRPr lang="en-US" cap="none" dirty="0" smtClean="0"/>
          </a:p>
        </p:txBody>
      </p: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533400" y="5867400"/>
            <a:ext cx="396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E7D5B6"/>
                </a:solidFill>
              </a:rPr>
              <a:t>* www. ncahlc.org, 800.621.7440</a:t>
            </a: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A uniquely Chicago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school within a</a:t>
            </a:r>
            <a:r>
              <a:rPr lang="en-US" dirty="0" smtClean="0">
                <a:solidFill>
                  <a:schemeClr val="tx1"/>
                </a:solidFill>
              </a:rPr>
              <a:t> global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learning network</a:t>
            </a:r>
            <a:endParaRPr lang="en-US" dirty="0" smtClean="0"/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0" y="2590800"/>
            <a:ext cx="5181600" cy="41148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000" dirty="0" smtClean="0"/>
              <a:t>Kendall College </a:t>
            </a:r>
          </a:p>
          <a:p>
            <a:pPr lvl="1">
              <a:buFont typeface="Wingdings" pitchFamily="1" charset="2"/>
              <a:buChar char="§"/>
            </a:pPr>
            <a:r>
              <a:rPr lang="en-US" sz="2000" dirty="0" smtClean="0"/>
              <a:t>A member of Laureate </a:t>
            </a:r>
            <a:br>
              <a:rPr lang="en-US" sz="2000" dirty="0" smtClean="0"/>
            </a:br>
            <a:r>
              <a:rPr lang="en-US" sz="2000" dirty="0" smtClean="0"/>
              <a:t>International Universities</a:t>
            </a:r>
          </a:p>
          <a:p>
            <a:pPr lvl="1">
              <a:buFont typeface="Wingdings" pitchFamily="1" charset="2"/>
              <a:buChar char="§"/>
            </a:pPr>
            <a:r>
              <a:rPr lang="en-US" sz="1600" dirty="0" smtClean="0"/>
              <a:t>…a global network of </a:t>
            </a:r>
            <a:br>
              <a:rPr lang="en-US" sz="1600" dirty="0" smtClean="0"/>
            </a:br>
            <a:r>
              <a:rPr lang="en-US" sz="1600" dirty="0" smtClean="0"/>
              <a:t>59 institutions of higher learning </a:t>
            </a:r>
          </a:p>
          <a:p>
            <a:pPr lvl="1">
              <a:buFont typeface="Wingdings" pitchFamily="1" charset="2"/>
              <a:buChar char="§"/>
            </a:pPr>
            <a:r>
              <a:rPr lang="en-US" sz="1600" dirty="0" smtClean="0"/>
              <a:t>…with 100 campuses in 25 countries</a:t>
            </a:r>
          </a:p>
          <a:p>
            <a:pPr lvl="1">
              <a:buFont typeface="Wingdings" pitchFamily="1" charset="2"/>
              <a:buChar char="§"/>
            </a:pPr>
            <a:r>
              <a:rPr lang="en-US" sz="1600" dirty="0" smtClean="0"/>
              <a:t>…offering over 130 career-focused undergraduate, master’s and doctoral degree programs</a:t>
            </a:r>
          </a:p>
          <a:p>
            <a:pPr lvl="1">
              <a:buFont typeface="Wingdings" pitchFamily="1" charset="2"/>
              <a:buChar char="§"/>
            </a:pPr>
            <a:r>
              <a:rPr lang="en-US" sz="1600" dirty="0" smtClean="0"/>
              <a:t>…internships and professional opportunities in Europe, Latin America, Australia, and Asia  </a:t>
            </a:r>
          </a:p>
          <a:p>
            <a:pPr>
              <a:buFont typeface="Wingdings" pitchFamily="1" charset="2"/>
              <a:buNone/>
            </a:pPr>
            <a:r>
              <a:rPr lang="en-US" dirty="0" smtClean="0"/>
              <a:t>     </a:t>
            </a:r>
          </a:p>
          <a:p>
            <a:pPr>
              <a:buFont typeface="Wingdings" pitchFamily="1" charset="2"/>
              <a:buNone/>
            </a:pPr>
            <a:endParaRPr lang="en-US" dirty="0" smtClean="0"/>
          </a:p>
        </p:txBody>
      </p:sp>
      <p:pic>
        <p:nvPicPr>
          <p:cNvPr id="5" name="Picture 5" descr="viewbook_laureateMap3F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89315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nternational Subcommittee\LCN photos\Rio IBMR photos\P1000600 - Facas Vicente e inauguração czinha19abr2011 - federico e roberta laço de aber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3505200" cy="2804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2895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Grand opening of IBMR culinary school in Brazil</a:t>
            </a:r>
            <a:endParaRPr lang="en-US" sz="1800" dirty="0"/>
          </a:p>
        </p:txBody>
      </p:sp>
      <p:pic>
        <p:nvPicPr>
          <p:cNvPr id="6" name="Content Placeholder 3" descr="cid:SDC10331"/>
          <p:cNvPicPr>
            <a:picLocks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5400000">
            <a:off x="20089" y="1961111"/>
            <a:ext cx="3276600" cy="27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85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Kendall launches non-credit certificate programs in Ecuador, Mexico, Chile and Brazil </a:t>
            </a:r>
            <a:endParaRPr lang="en-US" sz="1800" dirty="0"/>
          </a:p>
        </p:txBody>
      </p:sp>
      <p:pic>
        <p:nvPicPr>
          <p:cNvPr id="8" name="Picture 2" descr="G:\International Subcommittee\LCN photos\Rio IBMR photos\2011-05-17 09-30-56 - P1010320- horta ibmr vista Pedra da Gáv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57200"/>
            <a:ext cx="25146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1447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Brought expertise and passion for sustainability to Brazil and Mexico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82000" cy="1143000"/>
          </a:xfrm>
        </p:spPr>
        <p:txBody>
          <a:bodyPr/>
          <a:lstStyle/>
          <a:p>
            <a:r>
              <a:rPr lang="en-US" dirty="0" smtClean="0"/>
              <a:t>Our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74% Female and 26% Male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65</a:t>
            </a:r>
            <a:r>
              <a:rPr lang="en-US" dirty="0" smtClean="0"/>
              <a:t>% Adult and 35% Traditional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Diverse </a:t>
            </a:r>
            <a:r>
              <a:rPr lang="en-US" dirty="0" smtClean="0"/>
              <a:t>student body: 21% Black, 13% Hispanic, and </a:t>
            </a:r>
          </a:p>
          <a:p>
            <a:pPr lvl="1"/>
            <a:r>
              <a:rPr lang="en-US" dirty="0" smtClean="0"/>
              <a:t>	8% International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54% Campus-based, 7% Hybrid, 39% Online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42 </a:t>
            </a:r>
            <a:r>
              <a:rPr lang="en-US" dirty="0" smtClean="0"/>
              <a:t>states, 58 countries represented </a:t>
            </a:r>
          </a:p>
          <a:p>
            <a:endParaRPr lang="en-US" dirty="0"/>
          </a:p>
        </p:txBody>
      </p:sp>
      <p:pic>
        <p:nvPicPr>
          <p:cNvPr id="5" name="Picture 7" descr="laureateMap_timeline"/>
          <p:cNvPicPr>
            <a:picLocks noChangeAspect="1" noChangeArrowheads="1"/>
          </p:cNvPicPr>
          <p:nvPr/>
        </p:nvPicPr>
        <p:blipFill>
          <a:blip r:embed="rId3" cstate="print"/>
          <a:srcRect l="-153" t="-8641"/>
          <a:stretch>
            <a:fillRect/>
          </a:stretch>
        </p:blipFill>
        <p:spPr bwMode="auto">
          <a:xfrm rot="-20303">
            <a:off x="4413610" y="774279"/>
            <a:ext cx="4164814" cy="220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r>
              <a:rPr lang="en-US" dirty="0" smtClean="0"/>
              <a:t>Kendall Bridge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524001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Program designed to provide prospective students with     </a:t>
            </a:r>
          </a:p>
          <a:p>
            <a:r>
              <a:rPr lang="en-US" dirty="0" smtClean="0"/>
              <a:t>  potential, an opportunity to prove ability to succeed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1800" dirty="0" smtClean="0"/>
              <a:t> 	Support development of their academic skills and learn other skills such as 	time management, study skills, and basic technology</a:t>
            </a:r>
          </a:p>
          <a:p>
            <a:pPr lvl="1">
              <a:tabLst>
                <a:tab pos="688975" algn="l"/>
              </a:tabLst>
            </a:pPr>
            <a:endParaRPr lang="en-US" sz="1800" dirty="0" smtClean="0"/>
          </a:p>
          <a:p>
            <a:pPr lvl="1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1800" dirty="0" smtClean="0"/>
              <a:t> 	Non-credit program offered to prospective students prior to admission</a:t>
            </a:r>
          </a:p>
          <a:p>
            <a:pPr lvl="1">
              <a:buFont typeface="Arial" pitchFamily="34" charset="0"/>
              <a:buChar char="•"/>
              <a:tabLst>
                <a:tab pos="688975" algn="l"/>
              </a:tabLst>
            </a:pPr>
            <a:endParaRPr lang="en-US" sz="1800" dirty="0" smtClean="0"/>
          </a:p>
          <a:p>
            <a:pPr lvl="1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1800" dirty="0" smtClean="0"/>
              <a:t> 	8 week program - $150, taught by Kendall faculty</a:t>
            </a:r>
          </a:p>
          <a:p>
            <a:pPr lvl="1">
              <a:tabLst>
                <a:tab pos="688975" algn="l"/>
              </a:tabLst>
            </a:pPr>
            <a:endParaRPr lang="en-US" sz="1800" dirty="0" smtClean="0"/>
          </a:p>
          <a:p>
            <a:pPr lvl="1">
              <a:buFont typeface="Arial" pitchFamily="34" charset="0"/>
              <a:buChar char="•"/>
              <a:tabLst>
                <a:tab pos="688975" algn="l"/>
              </a:tabLst>
            </a:pPr>
            <a:r>
              <a:rPr lang="en-US" sz="1800" dirty="0" smtClean="0"/>
              <a:t> 	Success Rates: More than 80% of bridge students have subsequently 	matriculated into one of Kendall’s academic program.  Once enrolled, those 	students had an 82% retention rate to their second quarter (n=39 students) 	and a 75% retention rate to their third quarter (n=28 students).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5638800" cy="1143000"/>
          </a:xfrm>
        </p:spPr>
        <p:txBody>
          <a:bodyPr/>
          <a:lstStyle/>
          <a:p>
            <a:r>
              <a:rPr lang="en-US" b="1" dirty="0" smtClean="0"/>
              <a:t>Committed </a:t>
            </a:r>
            <a:r>
              <a:rPr lang="en-US" dirty="0" smtClean="0"/>
              <a:t>to the Professional Development of our Students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800600" cy="4267200"/>
          </a:xfrm>
        </p:spPr>
        <p:txBody>
          <a:bodyPr/>
          <a:lstStyle/>
          <a:p>
            <a:pPr>
              <a:buFont typeface="Wingdings" pitchFamily="1" charset="2"/>
              <a:buChar char="§"/>
            </a:pPr>
            <a:r>
              <a:rPr lang="en-US" dirty="0" smtClean="0"/>
              <a:t>Real-world curriculum taught by credentialed and experienced practitioners and industry leaders</a:t>
            </a:r>
          </a:p>
          <a:p>
            <a:pPr>
              <a:buFont typeface="Wingdings" pitchFamily="1" charset="2"/>
              <a:buChar char="§"/>
            </a:pPr>
            <a:r>
              <a:rPr lang="en-US" dirty="0" smtClean="0"/>
              <a:t>Collaboration and cross-disciplinary learning within three program areas, culminating in an Integrative Senior Capstone Project</a:t>
            </a:r>
          </a:p>
          <a:p>
            <a:pPr>
              <a:buFont typeface="Wingdings" pitchFamily="1" charset="2"/>
              <a:buChar char="§"/>
            </a:pPr>
            <a:r>
              <a:rPr lang="en-US" dirty="0" smtClean="0"/>
              <a:t>Programs designed to create graduates who are:</a:t>
            </a:r>
          </a:p>
          <a:p>
            <a:pPr marL="739775" lvl="1" indent="-136525">
              <a:buFont typeface="Arial" charset="0"/>
              <a:buChar char="•"/>
            </a:pPr>
            <a:r>
              <a:rPr lang="en-US" cap="none" dirty="0" smtClean="0"/>
              <a:t>PROFESSIONAL</a:t>
            </a:r>
          </a:p>
          <a:p>
            <a:pPr marL="739775" lvl="1" indent="-136525">
              <a:buFont typeface="Arial" charset="0"/>
              <a:buChar char="•"/>
            </a:pPr>
            <a:r>
              <a:rPr lang="en-US" cap="none" dirty="0" smtClean="0"/>
              <a:t>EMPLOYMENT-READY</a:t>
            </a:r>
          </a:p>
          <a:p>
            <a:pPr marL="739775" lvl="1" indent="-136525">
              <a:buFont typeface="Arial" charset="0"/>
              <a:buChar char="•"/>
            </a:pPr>
            <a:r>
              <a:rPr lang="en-US" cap="none" dirty="0" smtClean="0"/>
              <a:t>RESPONSIBLE</a:t>
            </a:r>
          </a:p>
          <a:p>
            <a:pPr marL="739775" lvl="1" indent="-136525">
              <a:buFont typeface="Arial" charset="0"/>
              <a:buChar char="•"/>
            </a:pPr>
            <a:r>
              <a:rPr lang="en-US" cap="none" dirty="0" smtClean="0"/>
              <a:t>POLISHED</a:t>
            </a:r>
          </a:p>
          <a:p>
            <a:pPr marL="739775" lvl="1" indent="-136525">
              <a:buFont typeface="Arial" charset="0"/>
              <a:buChar char="•"/>
            </a:pPr>
            <a:r>
              <a:rPr lang="en-US" cap="none" dirty="0" smtClean="0"/>
              <a:t>CREATIVE-THINKERS</a:t>
            </a:r>
          </a:p>
          <a:p>
            <a:pPr marL="739775" lvl="1" indent="-136525">
              <a:buFont typeface="Arial" charset="0"/>
              <a:buChar char="•"/>
            </a:pPr>
            <a:r>
              <a:rPr lang="en-US" cap="none" dirty="0" smtClean="0"/>
              <a:t>GLOBALLY ATTUNED</a:t>
            </a:r>
          </a:p>
          <a:p>
            <a:pPr marL="739775" lvl="1" indent="-136525">
              <a:buFont typeface="Arial" charset="0"/>
              <a:buChar char="•"/>
            </a:pPr>
            <a:endParaRPr lang="en-US" cap="none" dirty="0" smtClean="0"/>
          </a:p>
        </p:txBody>
      </p:sp>
      <p:pic>
        <p:nvPicPr>
          <p:cNvPr id="16388" name="Picture 5" descr="DSC_0411_re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"/>
            <a:ext cx="32004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609600"/>
            <a:ext cx="49530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Graduate Employment Rates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1219200"/>
            <a:ext cx="5181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  <a:r>
              <a:rPr lang="en-US" sz="2400" dirty="0" smtClean="0"/>
              <a:t>92% </a:t>
            </a:r>
            <a:r>
              <a:rPr lang="en-US" dirty="0" smtClean="0"/>
              <a:t>of our 2010–2011 graduates who were seeking employment in their field found jobs within six months of graduation* </a:t>
            </a:r>
          </a:p>
          <a:p>
            <a:pPr eaLnBrk="1" hangingPunct="1">
              <a:lnSpc>
                <a:spcPct val="60000"/>
              </a:lnSpc>
            </a:pPr>
            <a:endParaRPr lang="en-US" dirty="0" smtClean="0"/>
          </a:p>
          <a:p>
            <a:pPr lvl="1" eaLnBrk="1" hangingPunct="1">
              <a:lnSpc>
                <a:spcPct val="60000"/>
              </a:lnSpc>
            </a:pPr>
            <a:r>
              <a:rPr lang="en-US" sz="2400" b="1" dirty="0" smtClean="0"/>
              <a:t>96%</a:t>
            </a:r>
            <a:r>
              <a:rPr lang="en-US" dirty="0" smtClean="0"/>
              <a:t> of Hospitality Management B. A.	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dirty="0" smtClean="0"/>
              <a:t>96%</a:t>
            </a:r>
            <a:r>
              <a:rPr lang="en-US" sz="2400" dirty="0" smtClean="0"/>
              <a:t> </a:t>
            </a:r>
            <a:r>
              <a:rPr lang="en-US" dirty="0" smtClean="0"/>
              <a:t>of Baking &amp; Pastry A.A.S.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dirty="0" smtClean="0"/>
              <a:t>98%</a:t>
            </a:r>
            <a:r>
              <a:rPr lang="en-US" sz="2400" dirty="0" smtClean="0"/>
              <a:t> </a:t>
            </a:r>
            <a:r>
              <a:rPr lang="en-US" dirty="0" smtClean="0"/>
              <a:t>of Culinary Arts A.A.S.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dirty="0" smtClean="0"/>
              <a:t>100%</a:t>
            </a:r>
            <a:r>
              <a:rPr lang="en-US" sz="2400" dirty="0" smtClean="0"/>
              <a:t> </a:t>
            </a:r>
            <a:r>
              <a:rPr lang="en-US" dirty="0" smtClean="0"/>
              <a:t>of Culinary Arts B.A.	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dirty="0" smtClean="0"/>
              <a:t>84%</a:t>
            </a:r>
            <a:r>
              <a:rPr lang="en-US" sz="2400" dirty="0" smtClean="0"/>
              <a:t> </a:t>
            </a:r>
            <a:r>
              <a:rPr lang="en-US" dirty="0" smtClean="0"/>
              <a:t>of Early Childhood Education B.A.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dirty="0" smtClean="0"/>
              <a:t>75% </a:t>
            </a:r>
            <a:r>
              <a:rPr lang="en-US" dirty="0" smtClean="0"/>
              <a:t>Business B.A.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b="1" dirty="0" smtClean="0"/>
              <a:t>86% </a:t>
            </a:r>
            <a:r>
              <a:rPr lang="en-US" dirty="0" smtClean="0"/>
              <a:t>Culinary Certificate</a:t>
            </a:r>
          </a:p>
          <a:p>
            <a:pPr eaLnBrk="1" hangingPunct="1">
              <a:lnSpc>
                <a:spcPct val="200000"/>
              </a:lnSpc>
              <a:buFont typeface="Wingdings" pitchFamily="1" charset="2"/>
              <a:buChar char="§"/>
            </a:pPr>
            <a:endParaRPr lang="en-US" dirty="0" smtClean="0"/>
          </a:p>
        </p:txBody>
      </p:sp>
      <p:pic>
        <p:nvPicPr>
          <p:cNvPr id="44036" name="Picture 6" descr="IMG_3529_filtered_re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03860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3" descr="Kendall_Gree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05000"/>
            <a:ext cx="228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Thought Leader in Sustainability</a:t>
            </a:r>
          </a:p>
        </p:txBody>
      </p:sp>
      <p:sp>
        <p:nvSpPr>
          <p:cNvPr id="46084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1" charset="2"/>
              <a:buChar char="§"/>
            </a:pPr>
            <a:r>
              <a:rPr lang="en-US" dirty="0" smtClean="0"/>
              <a:t>An integral part of our curriculum and our operational practices</a:t>
            </a:r>
          </a:p>
          <a:p>
            <a:pPr>
              <a:buFont typeface="Wingdings" pitchFamily="1" charset="2"/>
              <a:buChar char="§"/>
            </a:pPr>
            <a:r>
              <a:rPr lang="en-US" dirty="0" smtClean="0"/>
              <a:t>Inclusive of everything from composting, recycling and energy-conservation programs to sourcing locally grown, organic ingredients </a:t>
            </a:r>
          </a:p>
          <a:p>
            <a:pPr>
              <a:buFont typeface="Wingdings" pitchFamily="1" charset="2"/>
              <a:buChar char="§"/>
            </a:pPr>
            <a:r>
              <a:rPr lang="en-US" dirty="0" smtClean="0"/>
              <a:t>Having a sustainable garden that grows produce for its restaurants and teaches students the basics of sustainable agriculture operated by Kendall</a:t>
            </a:r>
          </a:p>
          <a:p>
            <a:pPr>
              <a:buFont typeface="Wingdings" pitchFamily="1" charset="2"/>
              <a:buChar char="§"/>
            </a:pPr>
            <a:r>
              <a:rPr lang="en-US" dirty="0" smtClean="0"/>
              <a:t>In partnership with Fresh Moves to tackle Chicago food deserts</a:t>
            </a:r>
          </a:p>
          <a:p>
            <a:pPr>
              <a:buFont typeface="Wingdings" pitchFamily="1" charset="2"/>
              <a:buChar char="§"/>
            </a:pPr>
            <a:endParaRPr lang="en-US" dirty="0" smtClean="0"/>
          </a:p>
          <a:p>
            <a:pPr>
              <a:buFont typeface="Wingdings" pitchFamily="1" charset="2"/>
              <a:buChar char="§"/>
            </a:pPr>
            <a:endParaRPr lang="en-US" dirty="0" smtClean="0"/>
          </a:p>
        </p:txBody>
      </p:sp>
      <p:sp>
        <p:nvSpPr>
          <p:cNvPr id="46085" name="TextBox 37"/>
          <p:cNvSpPr txBox="1">
            <a:spLocks noChangeArrowheads="1"/>
          </p:cNvSpPr>
          <p:nvPr/>
        </p:nvSpPr>
        <p:spPr bwMode="auto">
          <a:xfrm>
            <a:off x="304800" y="12192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/>
              <a:t>Environmental stewardship is cornerstone of our mission to prepare and inspire students to become industry leaders and responsible global citizens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371</Words>
  <Application>Microsoft Office PowerPoint</Application>
  <PresentationFormat>On-screen Show (4:3)</PresentationFormat>
  <Paragraphs>86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Kendall College   </vt:lpstr>
      <vt:lpstr>Kendall College: Preparing Successful Graduates for 75 Years</vt:lpstr>
      <vt:lpstr>A uniquely Chicago  school within a global  learning network</vt:lpstr>
      <vt:lpstr>Slide 4</vt:lpstr>
      <vt:lpstr>Our Students</vt:lpstr>
      <vt:lpstr>Kendall Bridge Program</vt:lpstr>
      <vt:lpstr>Committed to the Professional Development of our Students</vt:lpstr>
      <vt:lpstr>Graduate Employment Rates </vt:lpstr>
      <vt:lpstr>A Thought Leader in Sustainability</vt:lpstr>
      <vt:lpstr>Kendall College Charitable Trust</vt:lpstr>
      <vt:lpstr>Slide 11</vt:lpstr>
      <vt:lpstr>Slide 12</vt:lpstr>
      <vt:lpstr>Slide 13</vt:lpstr>
      <vt:lpstr>Kendall College   </vt:lpstr>
    </vt:vector>
  </TitlesOfParts>
  <Company>marketing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department</dc:creator>
  <cp:lastModifiedBy>hvasilopoulos</cp:lastModifiedBy>
  <cp:revision>198</cp:revision>
  <cp:lastPrinted>2009-11-04T20:47:23Z</cp:lastPrinted>
  <dcterms:created xsi:type="dcterms:W3CDTF">2009-11-05T15:05:18Z</dcterms:created>
  <dcterms:modified xsi:type="dcterms:W3CDTF">2012-02-07T18:01:15Z</dcterms:modified>
</cp:coreProperties>
</file>