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83" r:id="rId3"/>
    <p:sldId id="326" r:id="rId4"/>
    <p:sldId id="327" r:id="rId5"/>
    <p:sldId id="306" r:id="rId6"/>
    <p:sldId id="304" r:id="rId7"/>
    <p:sldId id="321" r:id="rId8"/>
    <p:sldId id="332" r:id="rId9"/>
    <p:sldId id="333" r:id="rId10"/>
    <p:sldId id="323" r:id="rId11"/>
    <p:sldId id="336" r:id="rId12"/>
    <p:sldId id="344" r:id="rId13"/>
    <p:sldId id="319" r:id="rId14"/>
    <p:sldId id="341" r:id="rId15"/>
    <p:sldId id="342" r:id="rId16"/>
    <p:sldId id="343" r:id="rId17"/>
    <p:sldId id="330" r:id="rId18"/>
    <p:sldId id="322" r:id="rId19"/>
    <p:sldId id="345" r:id="rId20"/>
    <p:sldId id="346" r:id="rId21"/>
    <p:sldId id="328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troduction" id="{B3AB249D-DCEF-4DB2-A126-F68DE7BE5FC8}">
          <p14:sldIdLst>
            <p14:sldId id="283"/>
            <p14:sldId id="326"/>
            <p14:sldId id="327"/>
            <p14:sldId id="306"/>
            <p14:sldId id="304"/>
          </p14:sldIdLst>
        </p14:section>
        <p14:section name="Characteristics" id="{23661649-4680-4C03-8C7B-CD3B704B2815}">
          <p14:sldIdLst>
            <p14:sldId id="321"/>
            <p14:sldId id="332"/>
            <p14:sldId id="333"/>
          </p14:sldIdLst>
        </p14:section>
        <p14:section name="Enrollment" id="{92420DD5-321B-4764-AAAB-5CE6C970F6E6}">
          <p14:sldIdLst>
            <p14:sldId id="323"/>
            <p14:sldId id="336"/>
            <p14:sldId id="344"/>
            <p14:sldId id="319"/>
          </p14:sldIdLst>
        </p14:section>
        <p14:section name="End of Study Status" id="{97107A1F-C55A-43CE-B7F3-8D5AFCC788D6}">
          <p14:sldIdLst>
            <p14:sldId id="341"/>
            <p14:sldId id="342"/>
            <p14:sldId id="343"/>
            <p14:sldId id="330"/>
            <p14:sldId id="322"/>
            <p14:sldId id="345"/>
            <p14:sldId id="346"/>
            <p14:sldId id="3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E99"/>
    <a:srgbClr val="C5A901"/>
    <a:srgbClr val="0093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54" autoAdjust="0"/>
  </p:normalViewPr>
  <p:slideViewPr>
    <p:cSldViewPr>
      <p:cViewPr varScale="1">
        <p:scale>
          <a:sx n="74" d="100"/>
          <a:sy n="74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74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BBEF0-6390-49CB-8E50-BDBAE9ED18AA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99ACD-1C10-4508-B9C8-67B95093C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313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0FE04-2497-4964-96AA-BCA8D3BB2B42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24FCE-5DD1-46DE-B19B-D7FCF685F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85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88% of all degree</a:t>
            </a:r>
            <a:r>
              <a:rPr lang="en-US" baseline="0" dirty="0" smtClean="0"/>
              <a:t> granting institutions and 99% of medium and large institutions</a:t>
            </a:r>
          </a:p>
          <a:p>
            <a:r>
              <a:rPr lang="en-US" baseline="0" dirty="0" smtClean="0"/>
              <a:t>The rate of enrollment within 4 years of graduation nearly double from 1990 to 2005 from 26% to 46%.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24FCE-5DD1-46DE-B19B-D7FCF685FF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8AFFE-136D-4123-A12A-0616D4BCA2F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 ACT scores are fairly similar  at the top end of the college readiness index </a:t>
            </a:r>
            <a:r>
              <a:rPr lang="en-US" baseline="0" dirty="0" smtClean="0"/>
              <a:t>across the disability status groups. However there were difference in terms of the selectivity of the four-year institutions in which the students enrolled, as students with disabilities had slightly higher probabilities of enrolling at the most selective institutions.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24FCE-5DD1-46DE-B19B-D7FCF685FF2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 ACT scores are fairly similar  at the top end of the college readiness index </a:t>
            </a:r>
            <a:r>
              <a:rPr lang="en-US" baseline="0" dirty="0" smtClean="0"/>
              <a:t>across the disability status groups. However there were difference in terms of the selectivity of the four-year institutions in which the students enrolled, as students with disabilities had slightly higher probabilities of enrolling at the most selective institutions.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24FCE-5DD1-46DE-B19B-D7FCF685FF2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8AFFE-136D-4123-A12A-0616D4BCA2F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554B16-51E6-495E-AF1A-20852237358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536-592E-4AB2-862B-E13865427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554B16-51E6-495E-AF1A-20852237358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536-592E-4AB2-862B-E13865427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554B16-51E6-495E-AF1A-20852237358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536-592E-4AB2-862B-E13865427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554B16-51E6-495E-AF1A-20852237358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536-592E-4AB2-862B-E13865427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554B16-51E6-495E-AF1A-20852237358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536-592E-4AB2-862B-E13865427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F91F-1F1A-45D4-A09D-21633B6B38F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4B2-10F2-41F7-8703-20CC1D029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F91F-1F1A-45D4-A09D-21633B6B38F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4B2-10F2-41F7-8703-20CC1D029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F91F-1F1A-45D4-A09D-21633B6B38F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4B2-10F2-41F7-8703-20CC1D029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F91F-1F1A-45D4-A09D-21633B6B38F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4B2-10F2-41F7-8703-20CC1D029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F91F-1F1A-45D4-A09D-21633B6B38F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4B2-10F2-41F7-8703-20CC1D029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F91F-1F1A-45D4-A09D-21633B6B38F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4B2-10F2-41F7-8703-20CC1D029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554B16-51E6-495E-AF1A-20852237358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536-592E-4AB2-862B-E13865427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F91F-1F1A-45D4-A09D-21633B6B38F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4B2-10F2-41F7-8703-20CC1D029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F91F-1F1A-45D4-A09D-21633B6B38F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4B2-10F2-41F7-8703-20CC1D029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F91F-1F1A-45D4-A09D-21633B6B38F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4B2-10F2-41F7-8703-20CC1D029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F91F-1F1A-45D4-A09D-21633B6B38F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4B2-10F2-41F7-8703-20CC1D029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F91F-1F1A-45D4-A09D-21633B6B38F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4B2-10F2-41F7-8703-20CC1D029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F91F-1F1A-45D4-A09D-21633B6B38F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4B2-10F2-41F7-8703-20CC1D029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554B16-51E6-495E-AF1A-20852237358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536-592E-4AB2-862B-E13865427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554B16-51E6-495E-AF1A-20852237358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536-592E-4AB2-862B-E13865427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554B16-51E6-495E-AF1A-20852237358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536-592E-4AB2-862B-E13865427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554B16-51E6-495E-AF1A-20852237358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536-592E-4AB2-862B-E13865427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C5A901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4536-592E-4AB2-862B-E138654279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IERC_Process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63000" y="6342416"/>
            <a:ext cx="304800" cy="436924"/>
          </a:xfrm>
          <a:prstGeom prst="rect">
            <a:avLst/>
          </a:prstGeom>
        </p:spPr>
      </p:pic>
      <p:pic>
        <p:nvPicPr>
          <p:cNvPr id="7" name="Picture 6" descr="Border_narro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71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14536-592E-4AB2-862B-E13865427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14536-592E-4AB2-862B-E13865427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B502F6-541C-4C50-993B-23DE9D32D5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IERC_ProcessBlue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8763000" y="6342416"/>
            <a:ext cx="304800" cy="436924"/>
          </a:xfrm>
          <a:prstGeom prst="rect">
            <a:avLst/>
          </a:prstGeom>
        </p:spPr>
      </p:pic>
      <p:pic>
        <p:nvPicPr>
          <p:cNvPr id="7" name="Picture 6" descr="Border_narrow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9714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74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3F91F-1F1A-45D4-A09D-21633B6B38FB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4A4B2-10F2-41F7-8703-20CC1D029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lichte@siue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56" y="685800"/>
            <a:ext cx="8458200" cy="2305050"/>
          </a:xfrm>
        </p:spPr>
        <p:txBody>
          <a:bodyPr>
            <a:normAutofit/>
          </a:bodyPr>
          <a:lstStyle/>
          <a:p>
            <a:r>
              <a:rPr lang="en-US" sz="4800" b="1" baseline="30000" dirty="0" smtClean="0">
                <a:solidFill>
                  <a:srgbClr val="233E99"/>
                </a:solidFill>
                <a:latin typeface="Arial" pitchFamily="34" charset="0"/>
                <a:cs typeface="Arial" pitchFamily="34" charset="0"/>
              </a:rPr>
              <a:t>A Longitudinal Study of Illinois </a:t>
            </a:r>
            <a:br>
              <a:rPr lang="en-US" sz="4800" b="1" baseline="30000" dirty="0" smtClean="0">
                <a:solidFill>
                  <a:srgbClr val="233E99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baseline="30000" dirty="0" smtClean="0">
                <a:solidFill>
                  <a:srgbClr val="233E99"/>
                </a:solidFill>
                <a:latin typeface="Arial" pitchFamily="34" charset="0"/>
                <a:cs typeface="Arial" pitchFamily="34" charset="0"/>
              </a:rPr>
              <a:t>High School Graduates with Disabilities:</a:t>
            </a:r>
            <a:br>
              <a:rPr lang="en-US" sz="4800" b="1" baseline="30000" dirty="0" smtClean="0">
                <a:solidFill>
                  <a:srgbClr val="233E99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baseline="30000" dirty="0" smtClean="0">
                <a:solidFill>
                  <a:srgbClr val="233E99"/>
                </a:solidFill>
                <a:latin typeface="Arial" pitchFamily="34" charset="0"/>
                <a:cs typeface="Arial" pitchFamily="34" charset="0"/>
              </a:rPr>
              <a:t>A Six-Year Analysis of Postsecondary Enrollment and Completion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678" y="4191000"/>
            <a:ext cx="6778956" cy="1905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Eric J. Lichtenberger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Illinois Education Research Council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Southern Illinois University Edwardsville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 L.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Thompson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William R. Harper College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February 7, 2012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4356" y="3733800"/>
            <a:ext cx="8229600" cy="1588"/>
          </a:xfrm>
          <a:prstGeom prst="line">
            <a:avLst/>
          </a:prstGeom>
          <a:ln w="63500">
            <a:solidFill>
              <a:srgbClr val="C5A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4356" y="2817812"/>
            <a:ext cx="8229600" cy="1588"/>
          </a:xfrm>
          <a:prstGeom prst="line">
            <a:avLst/>
          </a:prstGeom>
          <a:ln w="63500">
            <a:solidFill>
              <a:srgbClr val="C5A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3879" y="3048000"/>
            <a:ext cx="773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Illinois Board of Higher Education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2" y="1219200"/>
            <a:ext cx="9220200" cy="8382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Sector-Among those initially enrolling after high school graduation, students with disabilities were: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762000"/>
          </a:xfrm>
        </p:spPr>
        <p:txBody>
          <a:bodyPr>
            <a:normAutofit/>
          </a:bodyPr>
          <a:lstStyle/>
          <a:p>
            <a:pPr marL="457200" lvl="1" indent="-457200">
              <a:buFont typeface="Times New Roman" pitchFamily="18" charset="0"/>
              <a:buChar char="►"/>
            </a:pPr>
            <a:r>
              <a:rPr lang="en-US" b="1" dirty="0" smtClean="0">
                <a:solidFill>
                  <a:srgbClr val="233E99"/>
                </a:solidFill>
              </a:rPr>
              <a:t>Slightly more likely to stay in-state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457200" cy="365125"/>
          </a:xfrm>
          <a:prstGeom prst="rect">
            <a:avLst/>
          </a:prstGeom>
        </p:spPr>
        <p:txBody>
          <a:bodyPr/>
          <a:lstStyle/>
          <a:p>
            <a:pPr algn="r"/>
            <a:fld id="{FFE14536-592E-4AB2-862B-E13865427990}" type="slidenum">
              <a:rPr lang="en-US" sz="1200" smtClean="0">
                <a:latin typeface="Arial" pitchFamily="34" charset="0"/>
                <a:cs typeface="Arial" pitchFamily="34" charset="0"/>
              </a:rPr>
              <a:pPr algn="r"/>
              <a:t>10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399497"/>
            <a:ext cx="3743146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1352" y="3399497"/>
            <a:ext cx="3887605" cy="2926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1500" y="3276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85% to 82%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732300" y="3507036"/>
            <a:ext cx="1295400" cy="8363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46900" y="3493532"/>
            <a:ext cx="2133600" cy="72973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725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2" y="1219200"/>
            <a:ext cx="9220200" cy="8382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Sector-Among those initially enrolling after high school graduation, students with disabilities were: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914400"/>
          </a:xfrm>
        </p:spPr>
        <p:txBody>
          <a:bodyPr>
            <a:normAutofit lnSpcReduction="10000"/>
          </a:bodyPr>
          <a:lstStyle/>
          <a:p>
            <a:pPr marL="457200" lvl="1" indent="-457200">
              <a:buFont typeface="Times New Roman" pitchFamily="18" charset="0"/>
              <a:buChar char="►"/>
            </a:pPr>
            <a:r>
              <a:rPr lang="en-US" b="1" dirty="0" smtClean="0">
                <a:solidFill>
                  <a:srgbClr val="233E99"/>
                </a:solidFill>
              </a:rPr>
              <a:t>More likely to utilize in-state public 2-yr and 4-yr schools rather than private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457200" cy="365125"/>
          </a:xfrm>
          <a:prstGeom prst="rect">
            <a:avLst/>
          </a:prstGeom>
        </p:spPr>
        <p:txBody>
          <a:bodyPr/>
          <a:lstStyle/>
          <a:p>
            <a:pPr algn="r"/>
            <a:fld id="{FFE14536-592E-4AB2-862B-E13865427990}" type="slidenum">
              <a:rPr lang="en-US" sz="1200" smtClean="0">
                <a:latin typeface="Arial" pitchFamily="34" charset="0"/>
                <a:cs typeface="Arial" pitchFamily="34" charset="0"/>
              </a:rPr>
              <a:pPr algn="r"/>
              <a:t>11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399497"/>
            <a:ext cx="3743146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1352" y="3399497"/>
            <a:ext cx="3887605" cy="29260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8200" y="3507036"/>
            <a:ext cx="914400" cy="2360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15000" y="3645932"/>
            <a:ext cx="914400" cy="2221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12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2800" b="1" dirty="0" smtClean="0">
                <a:latin typeface="+mn-lt"/>
              </a:rPr>
              <a:t>Differences in overall enrollment were fairly minimal at the top of the college readiness index</a:t>
            </a:r>
          </a:p>
        </p:txBody>
      </p:sp>
      <p:pic>
        <p:nvPicPr>
          <p:cNvPr id="3" name="Picture 2" descr="Readiness by Disabled and Not Disab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752599"/>
            <a:ext cx="8686800" cy="4428771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457200" cy="365125"/>
          </a:xfrm>
          <a:prstGeom prst="rect">
            <a:avLst/>
          </a:prstGeom>
        </p:spPr>
        <p:txBody>
          <a:bodyPr/>
          <a:lstStyle/>
          <a:p>
            <a:pPr algn="r"/>
            <a:fld id="{FFE14536-592E-4AB2-862B-E13865427990}" type="slidenum">
              <a:rPr lang="en-US" sz="120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 algn="r"/>
              <a:t>12</a:t>
            </a:fld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753368"/>
            <a:ext cx="8686799" cy="44287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3200" y="1676400"/>
            <a:ext cx="6096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3739153"/>
            <a:ext cx="6096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33528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Difference of 1.9 percentage points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924800" y="1981200"/>
            <a:ext cx="685800" cy="152399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24800" y="3581400"/>
            <a:ext cx="609600" cy="3810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43200" y="2057400"/>
            <a:ext cx="6096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00" y="4114800"/>
            <a:ext cx="6096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38600" y="33528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Difference of 1.4 percentage points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924800" y="2335696"/>
            <a:ext cx="685800" cy="116950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848600" y="3657600"/>
            <a:ext cx="685800" cy="533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685800"/>
            <a:ext cx="9372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There were large differences between the two groups in terms of end of study status.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44" y="1828800"/>
            <a:ext cx="8483202" cy="990600"/>
          </a:xfrm>
        </p:spPr>
        <p:txBody>
          <a:bodyPr>
            <a:normAutofit/>
          </a:bodyPr>
          <a:lstStyle/>
          <a:p>
            <a:pPr marL="457200" lvl="1" indent="-457200">
              <a:buFont typeface="Times New Roman" pitchFamily="18" charset="0"/>
              <a:buChar char="►"/>
            </a:pPr>
            <a:r>
              <a:rPr lang="en-US" b="1" dirty="0" smtClean="0">
                <a:solidFill>
                  <a:srgbClr val="233E99"/>
                </a:solidFill>
              </a:rPr>
              <a:t>Students with disabilities were at a much higher risk of dropping out of college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457200" cy="365125"/>
          </a:xfrm>
          <a:prstGeom prst="rect">
            <a:avLst/>
          </a:prstGeom>
        </p:spPr>
        <p:txBody>
          <a:bodyPr/>
          <a:lstStyle/>
          <a:p>
            <a:pPr algn="r"/>
            <a:fld id="{FFE14536-592E-4AB2-862B-E13865427990}" type="slidenum">
              <a:rPr lang="en-US" sz="1200" smtClean="0">
                <a:latin typeface="Arial" pitchFamily="34" charset="0"/>
                <a:cs typeface="Arial" pitchFamily="34" charset="0"/>
              </a:rPr>
              <a:pPr algn="r"/>
              <a:t>13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124200"/>
            <a:ext cx="8686800" cy="2906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1625" y="2561392"/>
            <a:ext cx="212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34% to 23%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010400" y="2971800"/>
            <a:ext cx="228600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924800" y="3026412"/>
            <a:ext cx="533400" cy="22313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542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124200"/>
            <a:ext cx="8686800" cy="2906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685800"/>
            <a:ext cx="9372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There were large differences between the two groups in terms of end of study status.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44" y="1828800"/>
            <a:ext cx="8483202" cy="990600"/>
          </a:xfrm>
        </p:spPr>
        <p:txBody>
          <a:bodyPr>
            <a:normAutofit/>
          </a:bodyPr>
          <a:lstStyle/>
          <a:p>
            <a:pPr marL="457200" lvl="1" indent="-457200">
              <a:buFont typeface="Times New Roman" pitchFamily="18" charset="0"/>
              <a:buChar char="►"/>
            </a:pPr>
            <a:r>
              <a:rPr lang="en-US" b="1" dirty="0" smtClean="0">
                <a:solidFill>
                  <a:srgbClr val="233E99"/>
                </a:solidFill>
              </a:rPr>
              <a:t>A higher proportion of students </a:t>
            </a:r>
            <a:r>
              <a:rPr lang="en-US" b="1" dirty="0">
                <a:solidFill>
                  <a:srgbClr val="233E99"/>
                </a:solidFill>
              </a:rPr>
              <a:t>with disabilities </a:t>
            </a:r>
            <a:r>
              <a:rPr lang="en-US" b="1" dirty="0" smtClean="0">
                <a:solidFill>
                  <a:srgbClr val="233E99"/>
                </a:solidFill>
              </a:rPr>
              <a:t>were still enrolled at the end of the study</a:t>
            </a:r>
            <a:endParaRPr lang="en-US" b="1" dirty="0">
              <a:solidFill>
                <a:srgbClr val="233E99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457200" cy="365125"/>
          </a:xfrm>
          <a:prstGeom prst="rect">
            <a:avLst/>
          </a:prstGeom>
        </p:spPr>
        <p:txBody>
          <a:bodyPr/>
          <a:lstStyle/>
          <a:p>
            <a:pPr algn="r"/>
            <a:fld id="{FFE14536-592E-4AB2-862B-E13865427990}" type="slidenum">
              <a:rPr lang="en-US" sz="1200" smtClean="0">
                <a:latin typeface="Arial" pitchFamily="34" charset="0"/>
                <a:cs typeface="Arial" pitchFamily="34" charset="0"/>
              </a:rPr>
              <a:pPr algn="r"/>
              <a:t>14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2764802"/>
            <a:ext cx="212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13% to 10%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2966" y="3942523"/>
            <a:ext cx="990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63749" y="4916556"/>
            <a:ext cx="897834" cy="758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400800" y="3250739"/>
            <a:ext cx="762000" cy="7116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162800" y="3250738"/>
            <a:ext cx="1143000" cy="16929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574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124200"/>
            <a:ext cx="8686800" cy="2906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685800"/>
            <a:ext cx="9372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There were large differences between the two groups in terms of end of study status.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44" y="1828800"/>
            <a:ext cx="8483202" cy="990600"/>
          </a:xfrm>
        </p:spPr>
        <p:txBody>
          <a:bodyPr>
            <a:normAutofit/>
          </a:bodyPr>
          <a:lstStyle/>
          <a:p>
            <a:pPr marL="457200" lvl="1" indent="-457200">
              <a:buFont typeface="Times New Roman" pitchFamily="18" charset="0"/>
              <a:buChar char="►"/>
            </a:pPr>
            <a:r>
              <a:rPr lang="en-US" b="1" dirty="0" smtClean="0">
                <a:solidFill>
                  <a:srgbClr val="233E99"/>
                </a:solidFill>
              </a:rPr>
              <a:t>Students with disabilities were significantly less likely to complete a bachelor’s degree in six years</a:t>
            </a:r>
            <a:endParaRPr lang="en-US" b="1" dirty="0">
              <a:solidFill>
                <a:srgbClr val="233E99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457200" cy="365125"/>
          </a:xfrm>
          <a:prstGeom prst="rect">
            <a:avLst/>
          </a:prstGeom>
        </p:spPr>
        <p:txBody>
          <a:bodyPr/>
          <a:lstStyle/>
          <a:p>
            <a:pPr algn="r"/>
            <a:fld id="{FFE14536-592E-4AB2-862B-E13865427990}" type="slidenum">
              <a:rPr lang="en-US" sz="1200" smtClean="0">
                <a:latin typeface="Arial" pitchFamily="34" charset="0"/>
                <a:cs typeface="Arial" pitchFamily="34" charset="0"/>
              </a:rPr>
              <a:pPr algn="r"/>
              <a:t>15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819400"/>
            <a:ext cx="212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53% to 68%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47800" y="3309861"/>
            <a:ext cx="1664852" cy="10458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23126" y="3301315"/>
            <a:ext cx="1872674" cy="18802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883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helors Completion by Disabled and Not Disab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8302752" cy="44243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Disability Status, College Readiness, and Bachelor’s Completion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457200" cy="365125"/>
          </a:xfrm>
          <a:prstGeom prst="rect">
            <a:avLst/>
          </a:prstGeom>
        </p:spPr>
        <p:txBody>
          <a:bodyPr/>
          <a:lstStyle/>
          <a:p>
            <a:pPr algn="r"/>
            <a:fld id="{FFE14536-592E-4AB2-862B-E13865427990}" type="slidenum">
              <a:rPr lang="en-US" sz="1200" smtClean="0">
                <a:latin typeface="Arial" pitchFamily="34" charset="0"/>
                <a:cs typeface="Arial" pitchFamily="34" charset="0"/>
              </a:rPr>
              <a:pPr algn="r"/>
              <a:t>16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867400"/>
            <a:ext cx="7620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Times New Roman" pitchFamily="18" charset="0"/>
              <a:buChar char="►"/>
            </a:pPr>
            <a:r>
              <a:rPr lang="en-US" sz="2000" b="1" dirty="0" smtClean="0">
                <a:solidFill>
                  <a:srgbClr val="233E99"/>
                </a:solidFill>
              </a:rPr>
              <a:t>The more and most ready students with disabilities lagged behind their same age peers in terms of bachelor’s completion.</a:t>
            </a:r>
            <a:endParaRPr lang="en-US" sz="2000" b="1" dirty="0">
              <a:solidFill>
                <a:srgbClr val="233E9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8400" y="1371600"/>
            <a:ext cx="6172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3429000"/>
            <a:ext cx="61722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There were significant differences between the various disability subgroups in terms of the postsecondary outcomes.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229600" cy="4191000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Students with multiple disabilities and those in the other orthopedic category seemed to outperform other disability subgroups.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This was in terms of basic enrollment and degree completion among four-year starters.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In most measures, these students approximated and in some cases had higher completion/outcome attainment rates than students without a disability.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The within group differences might be just as important as the between group differences.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457200" cy="365125"/>
          </a:xfrm>
          <a:prstGeom prst="rect">
            <a:avLst/>
          </a:prstGeom>
        </p:spPr>
        <p:txBody>
          <a:bodyPr/>
          <a:lstStyle/>
          <a:p>
            <a:pPr algn="r"/>
            <a:fld id="{FFE14536-592E-4AB2-862B-E13865427990}" type="slidenum">
              <a:rPr lang="en-US" sz="1200" smtClean="0">
                <a:latin typeface="Arial" pitchFamily="34" charset="0"/>
                <a:cs typeface="Arial" pitchFamily="34" charset="0"/>
              </a:rPr>
              <a:pPr algn="r"/>
              <a:t>17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020762"/>
          </a:xfrm>
        </p:spPr>
        <p:txBody>
          <a:bodyPr/>
          <a:lstStyle/>
          <a:p>
            <a:r>
              <a:rPr lang="en-US" b="1" dirty="0" smtClean="0"/>
              <a:t>What is Needed?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Disabilities Advisory Committee wants to see: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Systematic data gathering on students with disabilities for establishing: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Benchmarks about enrollment, provision of accommodations, budget investments</a:t>
            </a:r>
          </a:p>
          <a:p>
            <a:pPr lvl="1"/>
            <a:r>
              <a:rPr lang="en-US" sz="2600" dirty="0" smtClean="0"/>
              <a:t>Capacity to track student performance for students with disabilities regarding:</a:t>
            </a:r>
          </a:p>
          <a:p>
            <a:pPr lvl="2"/>
            <a:r>
              <a:rPr lang="en-US" dirty="0" smtClean="0"/>
              <a:t>Persistence, retention, time-to-credential, completion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132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Disabilities Advisory Committee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Major Goal: Disability Metrics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Subgroup on Longitudinal Data System: inclusion of students with disabilities (classification system for types of disabilities).  Brad Hedrick – UIUC</a:t>
            </a:r>
          </a:p>
          <a:p>
            <a:pPr lvl="1"/>
            <a:r>
              <a:rPr lang="en-US" dirty="0" smtClean="0"/>
              <a:t>Subgroup on Annual Report template: development of new annual reporting in the URG.  Inclusive of student demographics, budget/expenditures, provision of accommodations and unique campus features.  Tom L. Thompson – Retired, Harper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900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b="1" dirty="0" smtClean="0"/>
              <a:t>Context of the Current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81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Nearly all degree granting postsecondary institutions enroll students with disabilities (</a:t>
            </a:r>
            <a:r>
              <a:rPr lang="en-US" sz="3000" dirty="0" err="1" smtClean="0"/>
              <a:t>Raue</a:t>
            </a:r>
            <a:r>
              <a:rPr lang="en-US" sz="3000" dirty="0" smtClean="0"/>
              <a:t>, 2011)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700,000 students with disabilities enrolled </a:t>
            </a:r>
            <a:r>
              <a:rPr lang="en-US" sz="2600" dirty="0" smtClean="0"/>
              <a:t>in postsecondary during </a:t>
            </a:r>
            <a:br>
              <a:rPr lang="en-US" sz="2600" dirty="0" smtClean="0"/>
            </a:br>
            <a:r>
              <a:rPr lang="en-US" sz="2600" dirty="0" smtClean="0"/>
              <a:t>AY 2008</a:t>
            </a:r>
            <a:r>
              <a:rPr lang="en-US" sz="2600" dirty="0"/>
              <a:t>, half at community colleges.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600" dirty="0" smtClean="0"/>
              <a:t>Largest categories were specific learning disabilities and ADD/ADHD.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Growing enrollments of students with disabilities in postsecondary education (Newman et al, 2010)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The rate of enrollment doubled from 1990 to 2005 from one-quarter to one-half.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Students with disabilities less likely to enroll overall, but were more likely to enroll at a community college or in a vocational program than same-age peers.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Less likely to graduate or complete a program overall, but more likely to complete a community college degree.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457200" cy="365125"/>
          </a:xfrm>
        </p:spPr>
        <p:txBody>
          <a:bodyPr/>
          <a:lstStyle/>
          <a:p>
            <a:fld id="{FFE14536-592E-4AB2-862B-E13865427990}" type="slidenum">
              <a:rPr lang="en-US" sz="1200" smtClean="0"/>
              <a:pPr/>
              <a:t>2</a:t>
            </a:fld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7239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Contact Information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2800" dirty="0" smtClean="0"/>
              <a:t>Eric Lichtenberger</a:t>
            </a:r>
          </a:p>
          <a:p>
            <a:pPr algn="ctr"/>
            <a:r>
              <a:rPr lang="en-US" sz="2800" dirty="0" smtClean="0"/>
              <a:t>Associate Director for Research </a:t>
            </a:r>
          </a:p>
          <a:p>
            <a:pPr algn="ctr"/>
            <a:r>
              <a:rPr lang="en-US" sz="2800" dirty="0" smtClean="0"/>
              <a:t>Illinois Education Research Council</a:t>
            </a:r>
          </a:p>
          <a:p>
            <a:pPr algn="ctr"/>
            <a:r>
              <a:rPr lang="en-US" sz="2800" dirty="0" smtClean="0"/>
              <a:t>Assistant Research Professor</a:t>
            </a:r>
          </a:p>
          <a:p>
            <a:pPr algn="ctr"/>
            <a:r>
              <a:rPr lang="en-US" sz="2800" dirty="0" smtClean="0"/>
              <a:t>Southern Illinois University Edwardsville</a:t>
            </a:r>
          </a:p>
          <a:p>
            <a:pPr algn="ctr"/>
            <a:r>
              <a:rPr lang="en-US" sz="2800" smtClean="0">
                <a:hlinkClick r:id="rId3"/>
              </a:rPr>
              <a:t>elichte@siue.edu</a:t>
            </a:r>
            <a:endParaRPr lang="en-US" sz="28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2800" dirty="0" smtClean="0"/>
              <a:t>IERC</a:t>
            </a:r>
          </a:p>
          <a:p>
            <a:pPr algn="ctr"/>
            <a:r>
              <a:rPr lang="en-US" sz="2800" dirty="0" smtClean="0"/>
              <a:t>ierc.siue.edu</a:t>
            </a:r>
          </a:p>
          <a:p>
            <a:pPr algn="ctr"/>
            <a:r>
              <a:rPr lang="en-US" sz="2800" dirty="0" smtClean="0"/>
              <a:t>618-650-3017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457200" cy="365125"/>
          </a:xfrm>
          <a:prstGeom prst="rect">
            <a:avLst/>
          </a:prstGeom>
        </p:spPr>
        <p:txBody>
          <a:bodyPr/>
          <a:lstStyle/>
          <a:p>
            <a:pPr algn="r"/>
            <a:fld id="{FFE14536-592E-4AB2-862B-E13865427990}" type="slidenum">
              <a:rPr lang="en-US" sz="1200" smtClean="0">
                <a:latin typeface="Arial" pitchFamily="34" charset="0"/>
                <a:cs typeface="Arial" pitchFamily="34" charset="0"/>
              </a:rPr>
              <a:pPr algn="r"/>
              <a:t>20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95400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Who is included in the cohort</a:t>
            </a:r>
          </a:p>
          <a:p>
            <a:pPr marL="693738" lvl="1" indent="-236538">
              <a:buFont typeface="Arial" charset="0"/>
              <a:buChar char="-"/>
              <a:tabLst>
                <a:tab pos="457200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113,135 public high school students who took the Prairie State Achievement Exam (PSAE)/ACT in the Spring of 2001 and indicated that they will be graduating in 2002.</a:t>
            </a:r>
          </a:p>
          <a:p>
            <a:pPr marL="457200" indent="-457200">
              <a:tabLst>
                <a:tab pos="457200" algn="l"/>
              </a:tabLst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Who is not included in this cohort</a:t>
            </a:r>
          </a:p>
          <a:p>
            <a:pPr marL="693738" lvl="1" indent="-236538">
              <a:spcAft>
                <a:spcPts val="600"/>
              </a:spcAft>
              <a:buFont typeface="Arial" charset="0"/>
              <a:buChar char="-"/>
              <a:tabLst>
                <a:tab pos="457200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Private high school graduates</a:t>
            </a:r>
          </a:p>
          <a:p>
            <a:pPr marL="693738" lvl="1" indent="-236538">
              <a:spcAft>
                <a:spcPts val="600"/>
              </a:spcAft>
              <a:buFont typeface="Arial" charset="0"/>
              <a:buChar char="-"/>
              <a:tabLst>
                <a:tab pos="457200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Out-of-State high school graduates that migrated to Illinois higher education institutions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420469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The Current Study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549197"/>
            <a:ext cx="457200" cy="288925"/>
          </a:xfrm>
          <a:prstGeom prst="rect">
            <a:avLst/>
          </a:prstGeom>
        </p:spPr>
        <p:txBody>
          <a:bodyPr/>
          <a:lstStyle/>
          <a:p>
            <a:pPr algn="r"/>
            <a:fld id="{FFE14536-592E-4AB2-862B-E13865427990}" type="slidenum">
              <a:rPr lang="en-US" sz="120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609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Research Questions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386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sz="3000" dirty="0" smtClean="0"/>
              <a:t>To what extent do students with disabilities differ from students without disabilities regarding key demographic factors?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000" dirty="0" smtClean="0"/>
              <a:t>What are the differences between students with disabilities and students without disabilities in terms of their postsecondary enrollment and degree completion patterns?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457200" cy="365125"/>
          </a:xfrm>
        </p:spPr>
        <p:txBody>
          <a:bodyPr/>
          <a:lstStyle/>
          <a:p>
            <a:fld id="{FFE14536-592E-4AB2-862B-E13865427990}" type="slidenum">
              <a:rPr lang="en-US" sz="1200" smtClean="0"/>
              <a:pPr/>
              <a:t>4</a:t>
            </a:fld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52400" y="457200"/>
            <a:ext cx="88392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How Disability was Defined </a:t>
            </a:r>
          </a:p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in the Current 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7010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spcAft>
                <a:spcPts val="600"/>
              </a:spcAf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8. Please respond to this item only if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you have a physical or diagnosed learning disability. Mark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one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choice that most closely describes your situation.</a:t>
            </a:r>
          </a:p>
          <a:p>
            <a:pPr marL="461963">
              <a:spcAft>
                <a:spcPts val="600"/>
              </a:spcAft>
              <a:tabLst>
                <a:tab pos="4168775" algn="r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Blind or low-vision (not correctable</a:t>
            </a:r>
          </a:p>
          <a:p>
            <a:pPr marL="461963">
              <a:spcAft>
                <a:spcPts val="600"/>
              </a:spcAft>
              <a:tabLst>
                <a:tab pos="4168775" algn="r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 prescription lenses) ............. 	1</a:t>
            </a:r>
          </a:p>
          <a:p>
            <a:pPr marL="461963">
              <a:spcAft>
                <a:spcPts val="600"/>
              </a:spcAft>
              <a:tabLst>
                <a:tab pos="4168775" algn="r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Hearing impairment .................... 	2</a:t>
            </a:r>
          </a:p>
          <a:p>
            <a:pPr marL="461963">
              <a:spcAft>
                <a:spcPts val="600"/>
              </a:spcAft>
              <a:tabLst>
                <a:tab pos="4168775" algn="r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Learning disability ....................... 	3</a:t>
            </a:r>
          </a:p>
          <a:p>
            <a:pPr marL="461963">
              <a:spcAft>
                <a:spcPts val="600"/>
              </a:spcAft>
              <a:tabLst>
                <a:tab pos="4168775" algn="r"/>
              </a:tabLst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Attention deficit disorder ............ 	4</a:t>
            </a:r>
          </a:p>
          <a:p>
            <a:pPr marL="461963">
              <a:spcAft>
                <a:spcPts val="600"/>
              </a:spcAft>
              <a:tabLst>
                <a:tab pos="4168775" algn="r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Other neurological impairment …	5</a:t>
            </a:r>
          </a:p>
          <a:p>
            <a:pPr marL="461963">
              <a:spcAft>
                <a:spcPts val="600"/>
              </a:spcAft>
              <a:tabLst>
                <a:tab pos="4168775" algn="r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Require wheelchair access ........ 	6</a:t>
            </a:r>
          </a:p>
          <a:p>
            <a:pPr marL="461963">
              <a:spcAft>
                <a:spcPts val="600"/>
              </a:spcAft>
              <a:tabLst>
                <a:tab pos="4168775" algn="r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Other orthopedic impairment ..... 	7</a:t>
            </a:r>
          </a:p>
          <a:p>
            <a:pPr marL="461963">
              <a:spcAft>
                <a:spcPts val="600"/>
              </a:spcAft>
              <a:tabLst>
                <a:tab pos="4168775" algn="r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Multiple disabilities ..................... 	8</a:t>
            </a:r>
          </a:p>
          <a:p>
            <a:pPr marL="461963">
              <a:spcAft>
                <a:spcPts val="600"/>
              </a:spcAft>
              <a:tabLst>
                <a:tab pos="4168775" algn="r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Other disability............................. 	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4008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Source: ACT Assessment: Student Information 2001-2002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457200" cy="365125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FFE14536-592E-4AB2-862B-E13865427990}" type="slidenum">
              <a:rPr lang="en-US" sz="120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088" y="2362200"/>
            <a:ext cx="4108712" cy="349911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24400" y="2520690"/>
            <a:ext cx="2879106" cy="3499108"/>
            <a:chOff x="4724400" y="2520690"/>
            <a:chExt cx="2879106" cy="34991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23382" y="2520690"/>
              <a:ext cx="1180124" cy="3499108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4724400" y="4449417"/>
              <a:ext cx="1698982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724400" y="4830417"/>
              <a:ext cx="1698982" cy="1524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724400" y="5029200"/>
              <a:ext cx="1698982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724400" y="5151783"/>
              <a:ext cx="1698982" cy="381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Students with disabilities had overall characteristics that would suggest a lower likelihood of postsecondary enrollment and degree completion.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2514600"/>
            <a:ext cx="8464410" cy="609600"/>
          </a:xfrm>
        </p:spPr>
        <p:txBody>
          <a:bodyPr>
            <a:normAutofit fontScale="25000" lnSpcReduction="20000"/>
          </a:bodyPr>
          <a:lstStyle/>
          <a:p>
            <a:pPr marL="457200" lvl="1" indent="-457200">
              <a:buFont typeface="Times New Roman" pitchFamily="18" charset="0"/>
              <a:buChar char="►"/>
            </a:pPr>
            <a:r>
              <a:rPr lang="en-US" sz="11200" b="1" dirty="0" smtClean="0">
                <a:solidFill>
                  <a:srgbClr val="233E99"/>
                </a:solidFill>
              </a:rPr>
              <a:t>They were significantly less likely to be college ready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457200" cy="365125"/>
          </a:xfrm>
          <a:prstGeom prst="rect">
            <a:avLst/>
          </a:prstGeom>
        </p:spPr>
        <p:txBody>
          <a:bodyPr/>
          <a:lstStyle/>
          <a:p>
            <a:pPr algn="r"/>
            <a:fld id="{FFE14536-592E-4AB2-862B-E13865427990}" type="slidenum">
              <a:rPr lang="en-US" sz="1200" smtClean="0"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58" y="3381133"/>
            <a:ext cx="8686800" cy="24291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8556" y="3429000"/>
            <a:ext cx="1143000" cy="609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68556" y="4810539"/>
            <a:ext cx="2703444" cy="609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Students with disabilities had overall characteristics that would suggest a lower likelihood of postsecondary enrollment and degree completion.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685800"/>
          </a:xfrm>
        </p:spPr>
        <p:txBody>
          <a:bodyPr>
            <a:normAutofit/>
          </a:bodyPr>
          <a:lstStyle/>
          <a:p>
            <a:pPr marL="457200" lvl="1" indent="-457200">
              <a:buFont typeface="Times New Roman" pitchFamily="18" charset="0"/>
              <a:buChar char="►"/>
            </a:pPr>
            <a:r>
              <a:rPr lang="en-US" b="1" dirty="0" smtClean="0">
                <a:solidFill>
                  <a:srgbClr val="233E99"/>
                </a:solidFill>
              </a:rPr>
              <a:t>They were significantly more likely to be male</a:t>
            </a:r>
          </a:p>
          <a:p>
            <a:pPr>
              <a:buFont typeface="Times New Roman" pitchFamily="18" charset="0"/>
              <a:buChar char="►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457200" cy="365125"/>
          </a:xfrm>
          <a:prstGeom prst="rect">
            <a:avLst/>
          </a:prstGeom>
        </p:spPr>
        <p:txBody>
          <a:bodyPr/>
          <a:lstStyle/>
          <a:p>
            <a:pPr algn="r"/>
            <a:fld id="{FFE14536-592E-4AB2-862B-E13865427990}" type="slidenum">
              <a:rPr lang="en-US" sz="1200" smtClean="0">
                <a:latin typeface="Arial" pitchFamily="34" charset="0"/>
                <a:cs typeface="Arial" pitchFamily="34" charset="0"/>
              </a:rPr>
              <a:pPr algn="r"/>
              <a:t>7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276600"/>
            <a:ext cx="8686800" cy="18724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3266661"/>
            <a:ext cx="4419600" cy="533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4313582"/>
            <a:ext cx="3429000" cy="5303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76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Students with disabilities had overall characteristics that would suggest a lower likelihood of postsecondary enrollment and degree completion.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58" y="2514600"/>
            <a:ext cx="8982342" cy="533400"/>
          </a:xfrm>
        </p:spPr>
        <p:txBody>
          <a:bodyPr>
            <a:normAutofit fontScale="92500"/>
          </a:bodyPr>
          <a:lstStyle/>
          <a:p>
            <a:pPr marL="457200" lvl="1" indent="-457200">
              <a:buFont typeface="Times New Roman" pitchFamily="18" charset="0"/>
              <a:buChar char="►"/>
            </a:pPr>
            <a:r>
              <a:rPr lang="en-US" b="1" dirty="0" smtClean="0">
                <a:solidFill>
                  <a:srgbClr val="233E99"/>
                </a:solidFill>
              </a:rPr>
              <a:t>They were more likely to be within the low income category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457200" cy="365125"/>
          </a:xfrm>
          <a:prstGeom prst="rect">
            <a:avLst/>
          </a:prstGeom>
        </p:spPr>
        <p:txBody>
          <a:bodyPr/>
          <a:lstStyle/>
          <a:p>
            <a:pPr algn="r"/>
            <a:fld id="{FFE14536-592E-4AB2-862B-E13865427990}" type="slidenum">
              <a:rPr lang="en-US" sz="1200" smtClean="0">
                <a:latin typeface="Arial" pitchFamily="34" charset="0"/>
                <a:cs typeface="Arial" pitchFamily="34" charset="0"/>
              </a:rPr>
              <a:pPr algn="r"/>
              <a:t>8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58" y="3276600"/>
            <a:ext cx="8686800" cy="2168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97011" y="3296478"/>
            <a:ext cx="2613590" cy="4572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84504" y="4684644"/>
            <a:ext cx="1737360" cy="4572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76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599" y="381000"/>
            <a:ext cx="9220200" cy="1752600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A high proportion of students with disabilities are </a:t>
            </a:r>
            <a:br>
              <a:rPr lang="en-US" sz="3100" b="1" dirty="0" smtClean="0"/>
            </a:br>
            <a:r>
              <a:rPr lang="en-US" sz="3100" b="1" dirty="0" smtClean="0"/>
              <a:t>enrolling in college (66%)</a:t>
            </a:r>
            <a:br>
              <a:rPr lang="en-US" sz="3100" b="1" dirty="0" smtClean="0"/>
            </a:br>
            <a:r>
              <a:rPr lang="en-US" sz="3100" b="1" dirty="0" smtClean="0"/>
              <a:t>Students with disabilities were: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895"/>
            <a:ext cx="8534400" cy="457200"/>
          </a:xfrm>
        </p:spPr>
        <p:txBody>
          <a:bodyPr>
            <a:normAutofit fontScale="85000" lnSpcReduction="10000"/>
          </a:bodyPr>
          <a:lstStyle/>
          <a:p>
            <a:pPr marL="457200" lvl="1" indent="-457200">
              <a:buFont typeface="Times New Roman" pitchFamily="18" charset="0"/>
              <a:buChar char="►"/>
            </a:pPr>
            <a:r>
              <a:rPr lang="en-US" b="1" dirty="0" smtClean="0">
                <a:solidFill>
                  <a:srgbClr val="233E99"/>
                </a:solidFill>
              </a:rPr>
              <a:t>Slightly more likely to utilize the community college system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92875"/>
            <a:ext cx="457200" cy="365125"/>
          </a:xfrm>
          <a:prstGeom prst="rect">
            <a:avLst/>
          </a:prstGeom>
        </p:spPr>
        <p:txBody>
          <a:bodyPr/>
          <a:lstStyle/>
          <a:p>
            <a:pPr algn="r"/>
            <a:fld id="{FFE14536-592E-4AB2-862B-E13865427990}" type="slidenum">
              <a:rPr lang="en-US" sz="1200" smtClean="0">
                <a:latin typeface="Arial" pitchFamily="34" charset="0"/>
                <a:cs typeface="Arial" pitchFamily="34" charset="0"/>
              </a:rPr>
              <a:pPr algn="r"/>
              <a:t>9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Enrolled in Postsecondary Education - pie char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014806" cy="3547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380906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27% to 25%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48000" y="4147066"/>
            <a:ext cx="914400" cy="65279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24756" y="4267200"/>
            <a:ext cx="1714500" cy="14594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011017"/>
            <a:ext cx="8534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Times New Roman" pitchFamily="18" charset="0"/>
              <a:buChar char="►"/>
            </a:pPr>
            <a:r>
              <a:rPr lang="en-US" b="1" smtClean="0">
                <a:solidFill>
                  <a:srgbClr val="233E99"/>
                </a:solidFill>
              </a:rPr>
              <a:t>Significantly less likely to enroll at a four-year college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323021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18% to 38%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200400" y="3460653"/>
            <a:ext cx="685800" cy="43039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05400" y="3447149"/>
            <a:ext cx="2133600" cy="72973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2001078"/>
            <a:ext cx="8534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Times New Roman" pitchFamily="18" charset="0"/>
              <a:buChar char="►"/>
            </a:pPr>
            <a:r>
              <a:rPr lang="en-US" b="1" smtClean="0">
                <a:solidFill>
                  <a:srgbClr val="233E99"/>
                </a:solidFill>
              </a:rPr>
              <a:t>Slightly more likely to delay postsecondary enrollment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361741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20% to 17%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828800" y="4012134"/>
            <a:ext cx="2209800" cy="111314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00600" y="4012134"/>
            <a:ext cx="838200" cy="52488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981200"/>
            <a:ext cx="8534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Times New Roman" pitchFamily="18" charset="0"/>
              <a:buChar char="►"/>
            </a:pPr>
            <a:r>
              <a:rPr lang="en-US" b="1" smtClean="0">
                <a:solidFill>
                  <a:srgbClr val="233E99"/>
                </a:solidFill>
              </a:rPr>
              <a:t>Significantly more likely to have not yet enrolled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86200" y="3200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34% to 20%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447800" y="3597533"/>
            <a:ext cx="2590800" cy="82206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57800" y="3597533"/>
            <a:ext cx="838200" cy="52488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1" grpId="0"/>
      <p:bldP spid="14" grpId="0"/>
      <p:bldP spid="15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20962</TotalTime>
  <Words>982</Words>
  <Application>Microsoft Office PowerPoint</Application>
  <PresentationFormat>On-screen Show (4:3)</PresentationFormat>
  <Paragraphs>127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A Longitudinal Study of Illinois  High School Graduates with Disabilities: A Six-Year Analysis of Postsecondary Enrollment and Completion</vt:lpstr>
      <vt:lpstr>Context of the Current Study</vt:lpstr>
      <vt:lpstr>Slide 3</vt:lpstr>
      <vt:lpstr>Research Questions</vt:lpstr>
      <vt:lpstr>Slide 5</vt:lpstr>
      <vt:lpstr>Students with disabilities had overall characteristics that would suggest a lower likelihood of postsecondary enrollment and degree completion. </vt:lpstr>
      <vt:lpstr>Students with disabilities had overall characteristics that would suggest a lower likelihood of postsecondary enrollment and degree completion. </vt:lpstr>
      <vt:lpstr>Students with disabilities had overall characteristics that would suggest a lower likelihood of postsecondary enrollment and degree completion. </vt:lpstr>
      <vt:lpstr>A high proportion of students with disabilities are  enrolling in college (66%) Students with disabilities were:</vt:lpstr>
      <vt:lpstr>Sector-Among those initially enrolling after high school graduation, students with disabilities were:  </vt:lpstr>
      <vt:lpstr>Sector-Among those initially enrolling after high school graduation, students with disabilities were:  </vt:lpstr>
      <vt:lpstr>Differences in overall enrollment were fairly minimal at the top of the college readiness index</vt:lpstr>
      <vt:lpstr>There were large differences between the two groups in terms of end of study status.</vt:lpstr>
      <vt:lpstr>There were large differences between the two groups in terms of end of study status.</vt:lpstr>
      <vt:lpstr>There were large differences between the two groups in terms of end of study status.</vt:lpstr>
      <vt:lpstr>Disability Status, College Readiness, and Bachelor’s Completion</vt:lpstr>
      <vt:lpstr>There were significant differences between the various disability subgroups in terms of the postsecondary outcomes.</vt:lpstr>
      <vt:lpstr>What is Needed?</vt:lpstr>
      <vt:lpstr>Disabilities Advisory Committee</vt:lpstr>
      <vt:lpstr>Slide 20</vt:lpstr>
    </vt:vector>
  </TitlesOfParts>
  <Company>Southern Illinois University, Edwardsville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Barnhart</dc:creator>
  <cp:lastModifiedBy>IERC Staff</cp:lastModifiedBy>
  <cp:revision>350</cp:revision>
  <dcterms:created xsi:type="dcterms:W3CDTF">2010-08-30T20:35:12Z</dcterms:created>
  <dcterms:modified xsi:type="dcterms:W3CDTF">2012-02-07T14:53:04Z</dcterms:modified>
</cp:coreProperties>
</file>