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7E657-E4B0-43F6-8638-37D742F8D21D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4111-4E2E-4E65-A7EA-2A64242A2D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Underrepresented Groups in 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Illinois Higher Education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4876800" cy="2819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8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Illinois Board of Higher Education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2011 Annual Report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February </a:t>
            </a:r>
            <a:r>
              <a:rPr lang="en-US" sz="1800" b="1" dirty="0" smtClean="0">
                <a:solidFill>
                  <a:schemeClr val="tx1"/>
                </a:solidFill>
              </a:rPr>
              <a:t>7, </a:t>
            </a:r>
            <a:r>
              <a:rPr lang="en-US" sz="1800" b="1" dirty="0" smtClean="0">
                <a:solidFill>
                  <a:schemeClr val="tx1"/>
                </a:solidFill>
              </a:rPr>
              <a:t>2012</a:t>
            </a:r>
          </a:p>
          <a:p>
            <a:pPr algn="l"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Presenters: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Arthur </a:t>
            </a:r>
            <a:r>
              <a:rPr lang="en-US" sz="1800" b="1" dirty="0" smtClean="0">
                <a:solidFill>
                  <a:schemeClr val="tx1"/>
                </a:solidFill>
              </a:rPr>
              <a:t>Sutton, Deputy Director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Karen </a:t>
            </a:r>
            <a:r>
              <a:rPr lang="en-US" sz="1800" b="1" dirty="0" smtClean="0">
                <a:solidFill>
                  <a:schemeClr val="tx1"/>
                </a:solidFill>
              </a:rPr>
              <a:t>Helland, </a:t>
            </a:r>
            <a:r>
              <a:rPr lang="en-US" sz="1800" b="1" dirty="0" smtClean="0">
                <a:solidFill>
                  <a:schemeClr val="tx1"/>
                </a:solidFill>
              </a:rPr>
              <a:t>Acting Director of Research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Richard </a:t>
            </a:r>
            <a:r>
              <a:rPr lang="en-US" sz="1800" b="1" dirty="0" smtClean="0">
                <a:solidFill>
                  <a:schemeClr val="tx1"/>
                </a:solidFill>
              </a:rPr>
              <a:t>Tapia, Assistant Director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llnois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1447800" cy="1436400"/>
          </a:xfrm>
          <a:prstGeom prst="rect">
            <a:avLst/>
          </a:prstGeom>
        </p:spPr>
      </p:pic>
      <p:pic>
        <p:nvPicPr>
          <p:cNvPr id="11266" name="Picture 2" descr="http://www.napavalley.edu/President/BIRT/PublishingImages/DiverseCollegeGra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7828" y="2777925"/>
            <a:ext cx="3627764" cy="2479875"/>
          </a:xfrm>
          <a:prstGeom prst="rect">
            <a:avLst/>
          </a:prstGeom>
          <a:noFill/>
        </p:spPr>
      </p:pic>
      <p:pic>
        <p:nvPicPr>
          <p:cNvPr id="7" name="Picture 2" descr="The Public Agenda For College and Career Succe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791200"/>
            <a:ext cx="3200400" cy="627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 lIns="1371600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Underrepresented Groups in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Illinois Higher Education: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Introduction of Report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llnois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1152071" cy="1143000"/>
          </a:xfrm>
          <a:prstGeom prst="rect">
            <a:avLst/>
          </a:prstGeom>
        </p:spPr>
      </p:pic>
      <p:pic>
        <p:nvPicPr>
          <p:cNvPr id="17410" name="Picture 2" descr="http://higheredlifecoach.com/wp-content/uploads/2010/08/bigstockphoto_Diverse_Young_Adults_5174492-e1280861715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124200"/>
            <a:ext cx="3810000" cy="253365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8" name="Rectangle 7"/>
          <p:cNvSpPr/>
          <p:nvPr/>
        </p:nvSpPr>
        <p:spPr>
          <a:xfrm>
            <a:off x="457200" y="2209800"/>
            <a:ext cx="426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400" b="1" dirty="0" smtClean="0"/>
              <a:t>Overview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400" b="1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400" b="1" dirty="0" smtClean="0"/>
              <a:t>Purpose </a:t>
            </a:r>
            <a:r>
              <a:rPr lang="en-US" sz="2400" b="1" dirty="0" smtClean="0"/>
              <a:t>and Content</a:t>
            </a:r>
            <a:br>
              <a:rPr lang="en-US" sz="2400" b="1" dirty="0" smtClean="0"/>
            </a:br>
            <a:endParaRPr lang="en-US" sz="2400" b="1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400" b="1" dirty="0" smtClean="0"/>
              <a:t>Statutorily Required (110 ILCS 205/9.16)</a:t>
            </a:r>
            <a:br>
              <a:rPr lang="en-US" sz="2400" b="1" dirty="0" smtClean="0"/>
            </a:br>
            <a:endParaRPr lang="en-US" sz="2400" b="1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en-US" sz="2400" b="1" dirty="0" smtClean="0"/>
              <a:t>Annual </a:t>
            </a:r>
            <a:r>
              <a:rPr lang="en-US" sz="2400" b="1" dirty="0" smtClean="0"/>
              <a:t>Submission</a:t>
            </a:r>
            <a:endParaRPr lang="en-US" sz="2400" b="1" dirty="0" smtClean="0"/>
          </a:p>
        </p:txBody>
      </p:sp>
      <p:pic>
        <p:nvPicPr>
          <p:cNvPr id="11" name="Picture 10" descr="IPACC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638800"/>
            <a:ext cx="1411111" cy="762000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 lIns="1371600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Underrepresented Groups in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Illinois Higher Education: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Data and Process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llnois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1152071" cy="1143000"/>
          </a:xfrm>
          <a:prstGeom prst="rect">
            <a:avLst/>
          </a:prstGeom>
        </p:spPr>
      </p:pic>
      <p:pic>
        <p:nvPicPr>
          <p:cNvPr id="16386" name="Picture 2" descr="http://72.179.161.232/siteassets/data.png"/>
          <p:cNvPicPr>
            <a:picLocks noChangeAspect="1" noChangeArrowheads="1"/>
          </p:cNvPicPr>
          <p:nvPr/>
        </p:nvPicPr>
        <p:blipFill>
          <a:blip r:embed="rId3" cstate="print"/>
          <a:srcRect l="22224" t="5177" r="5882" b="19749"/>
          <a:stretch>
            <a:fillRect/>
          </a:stretch>
        </p:blipFill>
        <p:spPr bwMode="auto">
          <a:xfrm>
            <a:off x="6553200" y="3962400"/>
            <a:ext cx="2362200" cy="1851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54102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High School Graduates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Enrollment in College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Graduation from College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IPACC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943600"/>
            <a:ext cx="1411111" cy="762000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 lIns="1371600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Underrepresented Groups in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Illinois Higher Education: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(Body)"/>
                <a:cs typeface="Calibri" pitchFamily="34" charset="0"/>
              </a:rPr>
              <a:t>Educational Pipeline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		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llnois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1152071" cy="1143000"/>
          </a:xfrm>
          <a:prstGeom prst="rect">
            <a:avLst/>
          </a:prstGeom>
        </p:spPr>
      </p:pic>
      <p:pic>
        <p:nvPicPr>
          <p:cNvPr id="15362" name="Picture 2" descr="http://www.ucdenver.edu/academics/colleges/SchoolOfEducation/P20/PublishingImages/hands280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3352800"/>
            <a:ext cx="2667000" cy="250507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6" descr="IPACC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6096000"/>
            <a:ext cx="1066800" cy="576072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44958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(Body)"/>
                <a:cs typeface="Calibri" pitchFamily="34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Palatino Linotype (Body)"/>
                <a:cs typeface="Calibri" pitchFamily="34" charset="0"/>
              </a:rPr>
              <a:t>Participation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alatino Linotype (Body)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 (Body)"/>
                <a:cs typeface="Calibri" pitchFamily="34" charset="0"/>
              </a:rPr>
              <a:t>  Commitment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Palatino Linotype (Body)"/>
                <a:cs typeface="Calibri" pitchFamily="34" charset="0"/>
              </a:rPr>
              <a:t>   Achievemen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(Body)"/>
                <a:cs typeface="Calibri" pitchFamily="34" charset="0"/>
              </a:rPr>
              <a:t>t</a:t>
            </a:r>
            <a:endParaRPr lang="en-US" dirty="0">
              <a:solidFill>
                <a:schemeClr val="tx1"/>
              </a:solidFill>
              <a:latin typeface="Palatino Linotype (Body)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  <a:solidFill>
            <a:schemeClr val="accent1">
              <a:lumMod val="75000"/>
            </a:schemeClr>
          </a:solidFill>
        </p:spPr>
        <p:txBody>
          <a:bodyPr lIns="1371600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Underrepresented Groups in 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Illinois Higher Education: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Response and Summary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llnois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1152071" cy="1143000"/>
          </a:xfrm>
          <a:prstGeom prst="rect">
            <a:avLst/>
          </a:prstGeom>
        </p:spPr>
      </p:pic>
      <p:pic>
        <p:nvPicPr>
          <p:cNvPr id="14338" name="Picture 2" descr="http://t3.gstatic.com/images?q=tbn:ANd9GcRG87wdFtp_-JQ7wmoTwbZLJ1ZIeV_TogudbQCuc5W8zbNtmRrG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19800" y="3581401"/>
            <a:ext cx="2976372" cy="23622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6" descr="IPACC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6096000"/>
            <a:ext cx="1066800" cy="576072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4267200" cy="2590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Palatino Linotype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Underrepresented Groups in  Illinois Higher Education</vt:lpstr>
      <vt:lpstr>Underrepresented Groups in  Illinois Higher Education: Introduction of Report</vt:lpstr>
      <vt:lpstr>Underrepresented Groups in  Illinois Higher Education: Data and Process</vt:lpstr>
      <vt:lpstr>Underrepresented Groups in  Illinois Higher Education: Educational Pipeline      </vt:lpstr>
      <vt:lpstr>Underrepresented Groups in  Illinois Higher Education: Response and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UnderRepresented Group Report</dc:title>
  <dc:creator>gsutt2</dc:creator>
  <cp:lastModifiedBy>Sutton, Arthur</cp:lastModifiedBy>
  <cp:revision>22</cp:revision>
  <dcterms:created xsi:type="dcterms:W3CDTF">2012-02-03T06:49:10Z</dcterms:created>
  <dcterms:modified xsi:type="dcterms:W3CDTF">2012-02-03T17:15:36Z</dcterms:modified>
</cp:coreProperties>
</file>