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496" r:id="rId2"/>
    <p:sldId id="512" r:id="rId3"/>
    <p:sldId id="513" r:id="rId4"/>
    <p:sldId id="514" r:id="rId5"/>
    <p:sldId id="490" r:id="rId6"/>
    <p:sldId id="505" r:id="rId7"/>
    <p:sldId id="491" r:id="rId8"/>
    <p:sldId id="492" r:id="rId9"/>
    <p:sldId id="506" r:id="rId10"/>
    <p:sldId id="507" r:id="rId11"/>
    <p:sldId id="510" r:id="rId12"/>
    <p:sldId id="497" r:id="rId13"/>
    <p:sldId id="508" r:id="rId14"/>
    <p:sldId id="500" r:id="rId15"/>
    <p:sldId id="502" r:id="rId16"/>
    <p:sldId id="494" r:id="rId17"/>
    <p:sldId id="511"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leemann" initials="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99CC"/>
    <a:srgbClr val="FF9999"/>
    <a:srgbClr val="CC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0"/>
  </p:normalViewPr>
  <p:slideViewPr>
    <p:cSldViewPr showGuides="1">
      <p:cViewPr varScale="1">
        <p:scale>
          <a:sx n="70" d="100"/>
          <a:sy n="70" d="100"/>
        </p:scale>
        <p:origin x="-878" y="-67"/>
      </p:cViewPr>
      <p:guideLst>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p:scale>
          <a:sx n="150" d="100"/>
          <a:sy n="150" d="100"/>
        </p:scale>
        <p:origin x="-342" y="5532"/>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5528"/>
          </a:xfrm>
          <a:prstGeom prst="rect">
            <a:avLst/>
          </a:prstGeom>
        </p:spPr>
        <p:txBody>
          <a:bodyPr vert="horz" lIns="93119" tIns="46561" rIns="93119" bIns="46561"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0674" y="0"/>
            <a:ext cx="3038155" cy="465528"/>
          </a:xfrm>
          <a:prstGeom prst="rect">
            <a:avLst/>
          </a:prstGeom>
        </p:spPr>
        <p:txBody>
          <a:bodyPr vert="horz" lIns="93119" tIns="46561" rIns="93119" bIns="46561" rtlCol="0"/>
          <a:lstStyle>
            <a:lvl1pPr algn="r">
              <a:defRPr sz="1200">
                <a:latin typeface="Arial" charset="0"/>
              </a:defRPr>
            </a:lvl1pPr>
          </a:lstStyle>
          <a:p>
            <a:pPr>
              <a:defRPr/>
            </a:pPr>
            <a:fld id="{56BBF915-4266-4C23-9B15-D073CA26B60B}" type="datetimeFigureOut">
              <a:rPr lang="en-US"/>
              <a:pPr>
                <a:defRPr/>
              </a:pPr>
              <a:t>3/29/2013</a:t>
            </a:fld>
            <a:endParaRPr lang="en-US" dirty="0"/>
          </a:p>
        </p:txBody>
      </p:sp>
      <p:sp>
        <p:nvSpPr>
          <p:cNvPr id="4" name="Footer Placeholder 3"/>
          <p:cNvSpPr>
            <a:spLocks noGrp="1"/>
          </p:cNvSpPr>
          <p:nvPr>
            <p:ph type="ftr" sz="quarter" idx="2"/>
          </p:nvPr>
        </p:nvSpPr>
        <p:spPr>
          <a:xfrm>
            <a:off x="0" y="8829299"/>
            <a:ext cx="3038155" cy="465528"/>
          </a:xfrm>
          <a:prstGeom prst="rect">
            <a:avLst/>
          </a:prstGeom>
        </p:spPr>
        <p:txBody>
          <a:bodyPr vert="horz" lIns="93119" tIns="46561" rIns="93119" bIns="46561"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674" y="8829299"/>
            <a:ext cx="3038155" cy="465528"/>
          </a:xfrm>
          <a:prstGeom prst="rect">
            <a:avLst/>
          </a:prstGeom>
        </p:spPr>
        <p:txBody>
          <a:bodyPr vert="horz" lIns="93119" tIns="46561" rIns="93119" bIns="46561" rtlCol="0" anchor="b"/>
          <a:lstStyle>
            <a:lvl1pPr algn="r">
              <a:defRPr sz="1200">
                <a:latin typeface="Arial" charset="0"/>
              </a:defRPr>
            </a:lvl1pPr>
          </a:lstStyle>
          <a:p>
            <a:pPr>
              <a:defRPr/>
            </a:pPr>
            <a:fld id="{8CA2299F-F6C4-44E1-9F16-9BD4B1965B1F}" type="slidenum">
              <a:rPr lang="en-US"/>
              <a:pPr>
                <a:defRPr/>
              </a:pPr>
              <a:t>‹#›</a:t>
            </a:fld>
            <a:endParaRPr lang="en-US" dirty="0"/>
          </a:p>
        </p:txBody>
      </p:sp>
    </p:spTree>
    <p:extLst>
      <p:ext uri="{BB962C8B-B14F-4D97-AF65-F5344CB8AC3E}">
        <p14:creationId xmlns:p14="http://schemas.microsoft.com/office/powerpoint/2010/main" xmlns="" val="356134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5528"/>
          </a:xfrm>
          <a:prstGeom prst="rect">
            <a:avLst/>
          </a:prstGeom>
        </p:spPr>
        <p:txBody>
          <a:bodyPr vert="horz" lIns="93119" tIns="46561" rIns="93119" bIns="46561"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674" y="0"/>
            <a:ext cx="3038155" cy="465528"/>
          </a:xfrm>
          <a:prstGeom prst="rect">
            <a:avLst/>
          </a:prstGeom>
        </p:spPr>
        <p:txBody>
          <a:bodyPr vert="horz" lIns="93119" tIns="46561" rIns="93119" bIns="46561" rtlCol="0"/>
          <a:lstStyle>
            <a:lvl1pPr algn="r">
              <a:defRPr sz="1200">
                <a:latin typeface="Arial" charset="0"/>
              </a:defRPr>
            </a:lvl1pPr>
          </a:lstStyle>
          <a:p>
            <a:pPr>
              <a:defRPr/>
            </a:pPr>
            <a:fld id="{FD33F3DB-E740-4DE2-801B-0FA8F01FD134}" type="datetimeFigureOut">
              <a:rPr lang="en-US"/>
              <a:pPr>
                <a:defRPr/>
              </a:pPr>
              <a:t>3/29/2013</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119" tIns="46561" rIns="93119" bIns="46561" rtlCol="0" anchor="ctr"/>
          <a:lstStyle/>
          <a:p>
            <a:pPr lvl="0"/>
            <a:endParaRPr lang="en-US" noProof="0" dirty="0" smtClean="0"/>
          </a:p>
        </p:txBody>
      </p:sp>
      <p:sp>
        <p:nvSpPr>
          <p:cNvPr id="5" name="Notes Placeholder 4"/>
          <p:cNvSpPr>
            <a:spLocks noGrp="1"/>
          </p:cNvSpPr>
          <p:nvPr>
            <p:ph type="body" sz="quarter" idx="3"/>
          </p:nvPr>
        </p:nvSpPr>
        <p:spPr>
          <a:xfrm>
            <a:off x="701355" y="4416222"/>
            <a:ext cx="5607691" cy="4183459"/>
          </a:xfrm>
          <a:prstGeom prst="rect">
            <a:avLst/>
          </a:prstGeom>
        </p:spPr>
        <p:txBody>
          <a:bodyPr vert="horz" lIns="93119" tIns="46561" rIns="93119" bIns="465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299"/>
            <a:ext cx="3038155" cy="465528"/>
          </a:xfrm>
          <a:prstGeom prst="rect">
            <a:avLst/>
          </a:prstGeom>
        </p:spPr>
        <p:txBody>
          <a:bodyPr vert="horz" lIns="93119" tIns="46561" rIns="93119" bIns="46561"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674" y="8829299"/>
            <a:ext cx="3038155" cy="465528"/>
          </a:xfrm>
          <a:prstGeom prst="rect">
            <a:avLst/>
          </a:prstGeom>
        </p:spPr>
        <p:txBody>
          <a:bodyPr vert="horz" lIns="93119" tIns="46561" rIns="93119" bIns="46561" rtlCol="0" anchor="b"/>
          <a:lstStyle>
            <a:lvl1pPr algn="r">
              <a:defRPr sz="1200">
                <a:latin typeface="Arial" charset="0"/>
              </a:defRPr>
            </a:lvl1pPr>
          </a:lstStyle>
          <a:p>
            <a:pPr>
              <a:defRPr/>
            </a:pPr>
            <a:fld id="{B438D29D-2A92-4376-A8DE-D97AE3CBB18D}" type="slidenum">
              <a:rPr lang="en-US"/>
              <a:pPr>
                <a:defRPr/>
              </a:pPr>
              <a:t>‹#›</a:t>
            </a:fld>
            <a:endParaRPr lang="en-US" dirty="0"/>
          </a:p>
        </p:txBody>
      </p:sp>
    </p:spTree>
    <p:extLst>
      <p:ext uri="{BB962C8B-B14F-4D97-AF65-F5344CB8AC3E}">
        <p14:creationId xmlns:p14="http://schemas.microsoft.com/office/powerpoint/2010/main" xmlns="" val="2356437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481" indent="-282878" eaLnBrk="0" hangingPunct="0">
              <a:defRPr>
                <a:solidFill>
                  <a:schemeClr val="tx1"/>
                </a:solidFill>
                <a:latin typeface="Arial" charset="0"/>
              </a:defRPr>
            </a:lvl2pPr>
            <a:lvl3pPr marL="1131507" indent="-226302" eaLnBrk="0" hangingPunct="0">
              <a:defRPr>
                <a:solidFill>
                  <a:schemeClr val="tx1"/>
                </a:solidFill>
                <a:latin typeface="Arial" charset="0"/>
              </a:defRPr>
            </a:lvl3pPr>
            <a:lvl4pPr marL="1584110" indent="-226302" eaLnBrk="0" hangingPunct="0">
              <a:defRPr>
                <a:solidFill>
                  <a:schemeClr val="tx1"/>
                </a:solidFill>
                <a:latin typeface="Arial" charset="0"/>
              </a:defRPr>
            </a:lvl4pPr>
            <a:lvl5pPr marL="2036715" indent="-226302" eaLnBrk="0" hangingPunct="0">
              <a:defRPr>
                <a:solidFill>
                  <a:schemeClr val="tx1"/>
                </a:solidFill>
                <a:latin typeface="Arial" charset="0"/>
              </a:defRPr>
            </a:lvl5pPr>
            <a:lvl6pPr marL="2489319" indent="-226302" eaLnBrk="0" fontAlgn="base" hangingPunct="0">
              <a:spcBef>
                <a:spcPct val="0"/>
              </a:spcBef>
              <a:spcAft>
                <a:spcPct val="0"/>
              </a:spcAft>
              <a:defRPr>
                <a:solidFill>
                  <a:schemeClr val="tx1"/>
                </a:solidFill>
                <a:latin typeface="Arial" charset="0"/>
              </a:defRPr>
            </a:lvl6pPr>
            <a:lvl7pPr marL="2941922" indent="-226302" eaLnBrk="0" fontAlgn="base" hangingPunct="0">
              <a:spcBef>
                <a:spcPct val="0"/>
              </a:spcBef>
              <a:spcAft>
                <a:spcPct val="0"/>
              </a:spcAft>
              <a:defRPr>
                <a:solidFill>
                  <a:schemeClr val="tx1"/>
                </a:solidFill>
                <a:latin typeface="Arial" charset="0"/>
              </a:defRPr>
            </a:lvl7pPr>
            <a:lvl8pPr marL="3394526" indent="-226302" eaLnBrk="0" fontAlgn="base" hangingPunct="0">
              <a:spcBef>
                <a:spcPct val="0"/>
              </a:spcBef>
              <a:spcAft>
                <a:spcPct val="0"/>
              </a:spcAft>
              <a:defRPr>
                <a:solidFill>
                  <a:schemeClr val="tx1"/>
                </a:solidFill>
                <a:latin typeface="Arial" charset="0"/>
              </a:defRPr>
            </a:lvl8pPr>
            <a:lvl9pPr marL="3847130" indent="-226302" eaLnBrk="0" fontAlgn="base" hangingPunct="0">
              <a:spcBef>
                <a:spcPct val="0"/>
              </a:spcBef>
              <a:spcAft>
                <a:spcPct val="0"/>
              </a:spcAft>
              <a:defRPr>
                <a:solidFill>
                  <a:schemeClr val="tx1"/>
                </a:solidFill>
                <a:latin typeface="Arial" charset="0"/>
              </a:defRPr>
            </a:lvl9pPr>
          </a:lstStyle>
          <a:p>
            <a:pPr eaLnBrk="1" hangingPunct="1"/>
            <a:fld id="{D9EB66ED-679D-460B-AA8A-F256F2FA7383}" type="slidenum">
              <a:rPr lang="en-US" smtClean="0"/>
              <a:pPr eaLnBrk="1" hangingPunct="1"/>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15</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16</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17</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7</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8</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9</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10</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11</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12</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13</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5775" indent="-282990" eaLnBrk="0" hangingPunct="0">
              <a:defRPr>
                <a:solidFill>
                  <a:schemeClr val="tx1"/>
                </a:solidFill>
                <a:latin typeface="Arial" charset="0"/>
              </a:defRPr>
            </a:lvl2pPr>
            <a:lvl3pPr marL="1131962" indent="-226393" eaLnBrk="0" hangingPunct="0">
              <a:defRPr>
                <a:solidFill>
                  <a:schemeClr val="tx1"/>
                </a:solidFill>
                <a:latin typeface="Arial" charset="0"/>
              </a:defRPr>
            </a:lvl3pPr>
            <a:lvl4pPr marL="1584747" indent="-226393" eaLnBrk="0" hangingPunct="0">
              <a:defRPr>
                <a:solidFill>
                  <a:schemeClr val="tx1"/>
                </a:solidFill>
                <a:latin typeface="Arial" charset="0"/>
              </a:defRPr>
            </a:lvl4pPr>
            <a:lvl5pPr marL="2037532" indent="-226393" eaLnBrk="0" hangingPunct="0">
              <a:defRPr>
                <a:solidFill>
                  <a:schemeClr val="tx1"/>
                </a:solidFill>
                <a:latin typeface="Arial" charset="0"/>
              </a:defRPr>
            </a:lvl5pPr>
            <a:lvl6pPr marL="2490316" indent="-226393" eaLnBrk="0" fontAlgn="base" hangingPunct="0">
              <a:spcBef>
                <a:spcPct val="0"/>
              </a:spcBef>
              <a:spcAft>
                <a:spcPct val="0"/>
              </a:spcAft>
              <a:defRPr>
                <a:solidFill>
                  <a:schemeClr val="tx1"/>
                </a:solidFill>
                <a:latin typeface="Arial" charset="0"/>
              </a:defRPr>
            </a:lvl6pPr>
            <a:lvl7pPr marL="2943101" indent="-226393" eaLnBrk="0" fontAlgn="base" hangingPunct="0">
              <a:spcBef>
                <a:spcPct val="0"/>
              </a:spcBef>
              <a:spcAft>
                <a:spcPct val="0"/>
              </a:spcAft>
              <a:defRPr>
                <a:solidFill>
                  <a:schemeClr val="tx1"/>
                </a:solidFill>
                <a:latin typeface="Arial" charset="0"/>
              </a:defRPr>
            </a:lvl7pPr>
            <a:lvl8pPr marL="3395887" indent="-226393" eaLnBrk="0" fontAlgn="base" hangingPunct="0">
              <a:spcBef>
                <a:spcPct val="0"/>
              </a:spcBef>
              <a:spcAft>
                <a:spcPct val="0"/>
              </a:spcAft>
              <a:defRPr>
                <a:solidFill>
                  <a:schemeClr val="tx1"/>
                </a:solidFill>
                <a:latin typeface="Arial" charset="0"/>
              </a:defRPr>
            </a:lvl8pPr>
            <a:lvl9pPr marL="3848672" indent="-226393" eaLnBrk="0" fontAlgn="base" hangingPunct="0">
              <a:spcBef>
                <a:spcPct val="0"/>
              </a:spcBef>
              <a:spcAft>
                <a:spcPct val="0"/>
              </a:spcAft>
              <a:defRPr>
                <a:solidFill>
                  <a:schemeClr val="tx1"/>
                </a:solidFill>
                <a:latin typeface="Arial" charset="0"/>
              </a:defRPr>
            </a:lvl9pPr>
          </a:lstStyle>
          <a:p>
            <a:pPr eaLnBrk="1" hangingPunct="1"/>
            <a:fld id="{93C1A472-8706-420D-BF6D-DBA9CD50C1A6}" type="slidenum">
              <a:rPr lang="en-US" smtClean="0"/>
              <a:pPr eaLnBrk="1" hangingPunct="1"/>
              <a:t>14</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D1E6F62-0AD0-4A08-A39E-2866BD3C771F}" type="datetime1">
              <a:rPr lang="en-US" smtClean="0"/>
              <a:pPr>
                <a:defRPr/>
              </a:pPr>
              <a:t>3/29/2013</a:t>
            </a:fld>
            <a:endParaRPr lang="en-US" dirty="0"/>
          </a:p>
        </p:txBody>
      </p:sp>
      <p:sp>
        <p:nvSpPr>
          <p:cNvPr id="6" name="Slide Number Placeholder 17"/>
          <p:cNvSpPr>
            <a:spLocks noGrp="1"/>
          </p:cNvSpPr>
          <p:nvPr>
            <p:ph type="sldNum" sz="quarter" idx="11"/>
          </p:nvPr>
        </p:nvSpPr>
        <p:spPr>
          <a:xfrm>
            <a:off x="7543800" y="6356350"/>
            <a:ext cx="762000" cy="365125"/>
          </a:xfrm>
        </p:spPr>
        <p:txBody>
          <a:bodyPr/>
          <a:lstStyle>
            <a:lvl1pPr>
              <a:defRPr/>
            </a:lvl1pPr>
          </a:lstStyle>
          <a:p>
            <a:pPr>
              <a:defRPr/>
            </a:pPr>
            <a:fld id="{D237AA21-852A-438F-A722-3C3906594AA5}" type="slidenum">
              <a:rPr lang="en-US"/>
              <a:pPr>
                <a:defRPr/>
              </a:pPr>
              <a:t>‹#›</a:t>
            </a:fld>
            <a:endParaRPr lang="en-US" dirty="0"/>
          </a:p>
        </p:txBody>
      </p:sp>
    </p:spTree>
    <p:extLst>
      <p:ext uri="{BB962C8B-B14F-4D97-AF65-F5344CB8AC3E}">
        <p14:creationId xmlns:p14="http://schemas.microsoft.com/office/powerpoint/2010/main" xmlns="" val="36203656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1BA201A-69AA-466E-A359-7F3FE14DA13F}" type="datetime1">
              <a:rPr lang="en-US" smtClean="0"/>
              <a:pPr>
                <a:defRPr/>
              </a:pPr>
              <a:t>3/29/2013</a:t>
            </a:fld>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85FFA78D-0921-4EB8-BB8C-849F02256D72}" type="slidenum">
              <a:rPr lang="en-US"/>
              <a:pPr>
                <a:defRPr/>
              </a:pPr>
              <a:t>‹#›</a:t>
            </a:fld>
            <a:endParaRPr lang="en-US" dirty="0"/>
          </a:p>
        </p:txBody>
      </p:sp>
    </p:spTree>
    <p:extLst>
      <p:ext uri="{BB962C8B-B14F-4D97-AF65-F5344CB8AC3E}">
        <p14:creationId xmlns:p14="http://schemas.microsoft.com/office/powerpoint/2010/main" xmlns="" val="2300998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3833FE9-B88D-42E9-A366-25F60B2C59FA}" type="datetime1">
              <a:rPr lang="en-US" smtClean="0"/>
              <a:pPr>
                <a:defRPr/>
              </a:pPr>
              <a:t>3/29/2013</a:t>
            </a:fld>
            <a:endParaRPr lang="en-US" dirty="0"/>
          </a:p>
        </p:txBody>
      </p:sp>
      <p:sp>
        <p:nvSpPr>
          <p:cNvPr id="8" name="Footer Placeholder 21"/>
          <p:cNvSpPr>
            <a:spLocks noGrp="1"/>
          </p:cNvSpPr>
          <p:nvPr>
            <p:ph type="ftr" sz="quarter" idx="11"/>
          </p:nvPr>
        </p:nvSpPr>
        <p:spPr/>
        <p:txBody>
          <a:bodyPr/>
          <a:lstStyle>
            <a:lvl1pPr>
              <a:defRPr/>
            </a:lvl1pPr>
          </a:lstStyle>
          <a:p>
            <a:pPr>
              <a:defRPr/>
            </a:pPr>
            <a:r>
              <a:rPr lang="en-US" smtClean="0"/>
              <a:t>JELC - 02-14-2013</a:t>
            </a: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7B957B5D-E6AB-4BC2-990E-C76655F57035}" type="slidenum">
              <a:rPr lang="en-US"/>
              <a:pPr>
                <a:defRPr/>
              </a:pPr>
              <a:t>‹#›</a:t>
            </a:fld>
            <a:endParaRPr lang="en-US" dirty="0"/>
          </a:p>
        </p:txBody>
      </p:sp>
    </p:spTree>
    <p:extLst>
      <p:ext uri="{BB962C8B-B14F-4D97-AF65-F5344CB8AC3E}">
        <p14:creationId xmlns:p14="http://schemas.microsoft.com/office/powerpoint/2010/main" xmlns="" val="2366624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3A939B2-8975-4B73-AE4B-DC22B95AC65D}" type="datetime1">
              <a:rPr lang="en-US" smtClean="0"/>
              <a:pPr>
                <a:defRPr/>
              </a:pPr>
              <a:t>3/29/2013</a:t>
            </a:fld>
            <a:endParaRPr lang="en-US" dirty="0"/>
          </a:p>
        </p:txBody>
      </p:sp>
      <p:sp>
        <p:nvSpPr>
          <p:cNvPr id="4" name="Footer Placeholder 21"/>
          <p:cNvSpPr>
            <a:spLocks noGrp="1"/>
          </p:cNvSpPr>
          <p:nvPr>
            <p:ph type="ftr" sz="quarter" idx="11"/>
          </p:nvPr>
        </p:nvSpPr>
        <p:spPr/>
        <p:txBody>
          <a:bodyPr/>
          <a:lstStyle>
            <a:lvl1pPr>
              <a:defRPr/>
            </a:lvl1pPr>
          </a:lstStyle>
          <a:p>
            <a:pPr>
              <a:defRPr/>
            </a:pPr>
            <a:r>
              <a:rPr lang="en-US" smtClean="0"/>
              <a:t>JELC - 02-14-2013</a:t>
            </a: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1714FBA7-1022-47E8-BAB6-893D821C40C1}" type="slidenum">
              <a:rPr lang="en-US"/>
              <a:pPr>
                <a:defRPr/>
              </a:pPr>
              <a:t>‹#›</a:t>
            </a:fld>
            <a:endParaRPr lang="en-US" dirty="0"/>
          </a:p>
        </p:txBody>
      </p:sp>
    </p:spTree>
    <p:extLst>
      <p:ext uri="{BB962C8B-B14F-4D97-AF65-F5344CB8AC3E}">
        <p14:creationId xmlns:p14="http://schemas.microsoft.com/office/powerpoint/2010/main" xmlns="" val="13900124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9933A56-6BFB-4830-8842-7D14B02F09F6}" type="datetime1">
              <a:rPr lang="en-US" smtClean="0"/>
              <a:pPr>
                <a:defRPr/>
              </a:pPr>
              <a:t>3/29/2013</a:t>
            </a:fld>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JELC - 02-14-2013</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24C670B-EFD8-4F4A-81B8-71140A880693}" type="slidenum">
              <a:rPr lang="en-US"/>
              <a:pPr>
                <a:defRPr/>
              </a:pPr>
              <a:t>‹#›</a:t>
            </a:fld>
            <a:endParaRPr lang="en-US" dirty="0"/>
          </a:p>
        </p:txBody>
      </p:sp>
    </p:spTree>
    <p:extLst>
      <p:ext uri="{BB962C8B-B14F-4D97-AF65-F5344CB8AC3E}">
        <p14:creationId xmlns:p14="http://schemas.microsoft.com/office/powerpoint/2010/main" xmlns="" val="8916829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C0AA9AA-6EF1-4FE7-8DEE-4F9EB796D463}" type="datetime1">
              <a:rPr lang="en-US" smtClean="0"/>
              <a:pPr>
                <a:defRPr/>
              </a:pPr>
              <a:t>3/29/2013</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JELC - 02-14-2013</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AA80BC2-9D5A-47DB-B1CD-0E80E7654062}" type="slidenum">
              <a:rPr lang="en-US"/>
              <a:pPr>
                <a:defRPr/>
              </a:pPr>
              <a:t>‹#›</a:t>
            </a:fld>
            <a:endParaRPr lang="en-US" dirty="0"/>
          </a:p>
        </p:txBody>
      </p:sp>
    </p:spTree>
    <p:extLst>
      <p:ext uri="{BB962C8B-B14F-4D97-AF65-F5344CB8AC3E}">
        <p14:creationId xmlns:p14="http://schemas.microsoft.com/office/powerpoint/2010/main" xmlns="" val="1317566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7F8779-67EB-47A9-88D0-AFCC023BDEB4}" type="datetime1">
              <a:rPr lang="en-US" smtClean="0"/>
              <a:pPr>
                <a:defRPr/>
              </a:pPr>
              <a:t>3/29/2013</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JELC - 02-14-2013</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8CB7824E-4B97-4992-8437-468C930B48EC}" type="slidenum">
              <a:rPr lang="en-US"/>
              <a:pPr>
                <a:defRPr/>
              </a:pPr>
              <a:t>‹#›</a:t>
            </a:fld>
            <a:endParaRPr lang="en-US" dirty="0"/>
          </a:p>
        </p:txBody>
      </p:sp>
    </p:spTree>
    <p:extLst>
      <p:ext uri="{BB962C8B-B14F-4D97-AF65-F5344CB8AC3E}">
        <p14:creationId xmlns:p14="http://schemas.microsoft.com/office/powerpoint/2010/main" xmlns="" val="9421681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409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0FE06289-B6A0-41BF-A274-0F562C83085F}" type="datetime1">
              <a:rPr lang="en-US" smtClean="0"/>
              <a:pPr>
                <a:defRPr/>
              </a:pPr>
              <a:t>3/29/2013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r>
              <a:rPr lang="en-US" smtClean="0"/>
              <a:t>JELC - 02-14-2013</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DD21190-7D2D-47CC-8A12-C758D05189FD}" type="slidenum">
              <a:rPr lang="en-US"/>
              <a:pPr>
                <a:defRPr/>
              </a:pPr>
              <a:t>‹#›</a:t>
            </a:fld>
            <a:endParaRPr lang="en-US" dirty="0"/>
          </a:p>
        </p:txBody>
      </p:sp>
      <p:pic>
        <p:nvPicPr>
          <p:cNvPr id="7" name="Picture 2" descr="C:\Users\jsamuels\Documents\Logos &amp; Icons\newlogo_half.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029075" y="6400800"/>
            <a:ext cx="613186" cy="365760"/>
          </a:xfrm>
          <a:prstGeom prst="rect">
            <a:avLst/>
          </a:prstGeom>
          <a:noFill/>
          <a:extLst>
            <a:ext uri="{909E8E84-426E-40DD-AFC4-6F175D3DCCD1}">
              <a14:hiddenFill xmlns:a14="http://schemas.microsoft.com/office/drawing/2010/main" xmlns="">
                <a:solidFill>
                  <a:srgbClr val="FFFFFF"/>
                </a:solidFill>
              </a14:hiddenFill>
            </a:ext>
          </a:extLst>
        </p:spPr>
      </p:pic>
      <p:cxnSp>
        <p:nvCxnSpPr>
          <p:cNvPr id="3" name="Straight Connector 2"/>
          <p:cNvCxnSpPr/>
          <p:nvPr/>
        </p:nvCxnSpPr>
        <p:spPr>
          <a:xfrm>
            <a:off x="457200" y="6324600"/>
            <a:ext cx="8229600" cy="0"/>
          </a:xfrm>
          <a:prstGeom prst="line">
            <a:avLst/>
          </a:prstGeom>
          <a:ln w="28575" cmpd="sng">
            <a:solidFill>
              <a:srgbClr val="00B0F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00" r:id="rId1"/>
    <p:sldLayoutId id="2147484792" r:id="rId2"/>
    <p:sldLayoutId id="2147484793" r:id="rId3"/>
    <p:sldLayoutId id="2147484794" r:id="rId4"/>
    <p:sldLayoutId id="2147484795" r:id="rId5"/>
    <p:sldLayoutId id="2147484797" r:id="rId6"/>
    <p:sldLayoutId id="2147484798" r:id="rId7"/>
  </p:sldLayoutIdLst>
  <p:timing>
    <p:tnLst>
      <p:par>
        <p:cTn id="1" dur="indefinite" restart="never" nodeType="tmRoot"/>
      </p:par>
    </p:tnLst>
  </p:timing>
  <p:hf hdr="0" ft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charset="0"/>
        </a:defRPr>
      </a:lvl2pPr>
      <a:lvl3pPr algn="l" rtl="0" eaLnBrk="1" fontAlgn="base" hangingPunct="1">
        <a:spcBef>
          <a:spcPct val="0"/>
        </a:spcBef>
        <a:spcAft>
          <a:spcPct val="0"/>
        </a:spcAft>
        <a:defRPr sz="5000">
          <a:solidFill>
            <a:schemeClr val="tx2"/>
          </a:solidFill>
          <a:latin typeface="Calibri" charset="0"/>
        </a:defRPr>
      </a:lvl3pPr>
      <a:lvl4pPr algn="l" rtl="0" eaLnBrk="1" fontAlgn="base" hangingPunct="1">
        <a:spcBef>
          <a:spcPct val="0"/>
        </a:spcBef>
        <a:spcAft>
          <a:spcPct val="0"/>
        </a:spcAft>
        <a:defRPr sz="5000">
          <a:solidFill>
            <a:schemeClr val="tx2"/>
          </a:solidFill>
          <a:latin typeface="Calibri" charset="0"/>
        </a:defRPr>
      </a:lvl4pPr>
      <a:lvl5pPr algn="l" rtl="0" eaLnBrk="1" fontAlgn="base" hangingPunct="1">
        <a:spcBef>
          <a:spcPct val="0"/>
        </a:spcBef>
        <a:spcAft>
          <a:spcPct val="0"/>
        </a:spcAft>
        <a:defRPr sz="5000">
          <a:solidFill>
            <a:schemeClr val="tx2"/>
          </a:solidFill>
          <a:latin typeface="Calibri" charset="0"/>
        </a:defRPr>
      </a:lvl5pPr>
      <a:lvl6pPr marL="457200" algn="l" rtl="0" eaLnBrk="1" fontAlgn="base" hangingPunct="1">
        <a:spcBef>
          <a:spcPct val="0"/>
        </a:spcBef>
        <a:spcAft>
          <a:spcPct val="0"/>
        </a:spcAft>
        <a:defRPr sz="5000">
          <a:solidFill>
            <a:schemeClr val="tx2"/>
          </a:solidFill>
          <a:latin typeface="Calibri" charset="0"/>
        </a:defRPr>
      </a:lvl6pPr>
      <a:lvl7pPr marL="914400" algn="l" rtl="0" eaLnBrk="1" fontAlgn="base" hangingPunct="1">
        <a:spcBef>
          <a:spcPct val="0"/>
        </a:spcBef>
        <a:spcAft>
          <a:spcPct val="0"/>
        </a:spcAft>
        <a:defRPr sz="5000">
          <a:solidFill>
            <a:schemeClr val="tx2"/>
          </a:solidFill>
          <a:latin typeface="Calibri" charset="0"/>
        </a:defRPr>
      </a:lvl7pPr>
      <a:lvl8pPr marL="1371600" algn="l" rtl="0" eaLnBrk="1" fontAlgn="base" hangingPunct="1">
        <a:spcBef>
          <a:spcPct val="0"/>
        </a:spcBef>
        <a:spcAft>
          <a:spcPct val="0"/>
        </a:spcAft>
        <a:defRPr sz="5000">
          <a:solidFill>
            <a:schemeClr val="tx2"/>
          </a:solidFill>
          <a:latin typeface="Calibri" charset="0"/>
        </a:defRPr>
      </a:lvl8pPr>
      <a:lvl9pPr marL="1828800" algn="l" rtl="0" eaLnBrk="1" fontAlgn="base" hangingPunct="1">
        <a:spcBef>
          <a:spcPct val="0"/>
        </a:spcBef>
        <a:spcAft>
          <a:spcPct val="0"/>
        </a:spcAft>
        <a:defRPr sz="5000">
          <a:solidFill>
            <a:schemeClr val="tx2"/>
          </a:solidFill>
          <a:latin typeface="Calibri"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ubtitle 2"/>
          <p:cNvSpPr txBox="1">
            <a:spLocks/>
          </p:cNvSpPr>
          <p:nvPr/>
        </p:nvSpPr>
        <p:spPr bwMode="auto">
          <a:xfrm>
            <a:off x="2057400" y="3886200"/>
            <a:ext cx="5029200" cy="1469633"/>
          </a:xfrm>
          <a:prstGeom prst="rect">
            <a:avLst/>
          </a:prstGeom>
          <a:noFill/>
          <a:ln w="41275">
            <a:no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Aft>
                <a:spcPts val="300"/>
              </a:spcAft>
              <a:buClr>
                <a:srgbClr val="0BD0D9"/>
              </a:buClr>
              <a:buSzPct val="95000"/>
            </a:pPr>
            <a:r>
              <a:rPr lang="en-US" sz="2400" b="1" dirty="0" smtClean="0">
                <a:latin typeface="+mj-lt"/>
                <a:ea typeface="Calibri" pitchFamily="34" charset="0"/>
                <a:cs typeface="Times New Roman" pitchFamily="18" charset="0"/>
              </a:rPr>
              <a:t>Monetary Award Program Suspension</a:t>
            </a:r>
          </a:p>
          <a:p>
            <a:pPr algn="ctr">
              <a:spcAft>
                <a:spcPts val="300"/>
              </a:spcAft>
              <a:buClr>
                <a:srgbClr val="0BD0D9"/>
              </a:buClr>
              <a:buSzPct val="95000"/>
            </a:pPr>
            <a:r>
              <a:rPr lang="en-US" sz="2400" b="1" dirty="0" smtClean="0">
                <a:latin typeface="+mj-lt"/>
                <a:ea typeface="Calibri" pitchFamily="34" charset="0"/>
                <a:cs typeface="Times New Roman" pitchFamily="18" charset="0"/>
              </a:rPr>
              <a:t>MAP Task Force</a:t>
            </a:r>
          </a:p>
          <a:p>
            <a:pPr algn="ctr">
              <a:spcAft>
                <a:spcPts val="300"/>
              </a:spcAft>
              <a:buClr>
                <a:srgbClr val="0BD0D9"/>
              </a:buClr>
              <a:buSzPct val="95000"/>
            </a:pPr>
            <a:r>
              <a:rPr lang="en-US" b="1" dirty="0" smtClean="0">
                <a:latin typeface="+mj-lt"/>
                <a:ea typeface="Calibri" pitchFamily="34" charset="0"/>
                <a:cs typeface="Times New Roman" pitchFamily="18" charset="0"/>
              </a:rPr>
              <a:t>Illinois Board of Higher Education</a:t>
            </a:r>
          </a:p>
          <a:p>
            <a:pPr algn="ctr">
              <a:spcAft>
                <a:spcPts val="300"/>
              </a:spcAft>
              <a:buClr>
                <a:srgbClr val="0BD0D9"/>
              </a:buClr>
              <a:buSzPct val="95000"/>
            </a:pPr>
            <a:r>
              <a:rPr lang="en-US" sz="1600" b="1" dirty="0" smtClean="0">
                <a:latin typeface="+mj-lt"/>
                <a:ea typeface="Calibri" pitchFamily="34" charset="0"/>
                <a:cs typeface="Times New Roman" pitchFamily="18" charset="0"/>
              </a:rPr>
              <a:t>April 2, 2013</a:t>
            </a: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00400" y="1371600"/>
            <a:ext cx="2743200" cy="859620"/>
          </a:xfrm>
          <a:prstGeom prst="rect">
            <a:avLst/>
          </a:prstGeom>
        </p:spPr>
      </p:pic>
      <p:sp>
        <p:nvSpPr>
          <p:cNvPr id="9"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131064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Scenario Outcome Summary </a:t>
            </a:r>
            <a:endParaRPr lang="en-US" sz="4000" b="1" dirty="0">
              <a:solidFill>
                <a:schemeClr val="tx2"/>
              </a:solidFill>
              <a:latin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611324849"/>
              </p:ext>
            </p:extLst>
          </p:nvPr>
        </p:nvGraphicFramePr>
        <p:xfrm>
          <a:off x="1066800" y="1109987"/>
          <a:ext cx="6934200" cy="4824531"/>
        </p:xfrm>
        <a:graphic>
          <a:graphicData uri="http://schemas.openxmlformats.org/drawingml/2006/table">
            <a:tbl>
              <a:tblPr/>
              <a:tblGrid>
                <a:gridCol w="1602634"/>
                <a:gridCol w="1602634"/>
                <a:gridCol w="917296"/>
                <a:gridCol w="941898"/>
                <a:gridCol w="941898"/>
                <a:gridCol w="927840"/>
              </a:tblGrid>
              <a:tr h="414013">
                <a:tc>
                  <a:txBody>
                    <a:bodyPr/>
                    <a:lstStyle/>
                    <a:p>
                      <a:pPr algn="ctr" fontAlgn="b"/>
                      <a:r>
                        <a:rPr lang="en-US" sz="1200" b="1" i="0" u="none" strike="noStrike" dirty="0">
                          <a:solidFill>
                            <a:schemeClr val="tx1"/>
                          </a:solidFill>
                          <a:effectLst/>
                          <a:latin typeface="Calibri"/>
                        </a:rPr>
                        <a:t>Concept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chemeClr val="tx1"/>
                          </a:solidFill>
                          <a:effectLst/>
                          <a:latin typeface="Calibri"/>
                        </a:rPr>
                        <a:t>Scenario</a:t>
                      </a:r>
                      <a:endParaRPr lang="en-US" sz="1200" b="1" i="0"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chemeClr val="tx1"/>
                          </a:solidFill>
                          <a:effectLst/>
                          <a:latin typeface="Calibri"/>
                        </a:rPr>
                        <a:t>Recipients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Calibri"/>
                        </a:rPr>
                        <a:t>Change in Recipients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Calibri"/>
                        </a:rPr>
                        <a:t>Change in Graduates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Calibri"/>
                        </a:rPr>
                        <a:t>Graduation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760">
                <a:tc>
                  <a:txBody>
                    <a:bodyPr/>
                    <a:lstStyle/>
                    <a:p>
                      <a:pPr algn="l" fontAlgn="b"/>
                      <a:r>
                        <a:rPr lang="en-US" sz="1100" b="1" i="1" u="none" strike="noStrike" dirty="0" smtClean="0">
                          <a:solidFill>
                            <a:schemeClr val="tx1"/>
                          </a:solidFill>
                          <a:effectLst/>
                          <a:latin typeface="Calibri"/>
                        </a:rPr>
                        <a:t>First-come, first served</a:t>
                      </a:r>
                      <a:endParaRPr lang="en-US" sz="1100" b="1" i="1"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i="1" u="none" strike="noStrike" dirty="0">
                          <a:solidFill>
                            <a:schemeClr val="tx1"/>
                          </a:solidFill>
                          <a:effectLst/>
                          <a:latin typeface="Calibri"/>
                        </a:rPr>
                        <a:t> </a:t>
                      </a:r>
                      <a:r>
                        <a:rPr lang="en-US" sz="1100" b="1" i="1" u="none" strike="noStrike" dirty="0" smtClean="0">
                          <a:solidFill>
                            <a:schemeClr val="tx1"/>
                          </a:solidFill>
                          <a:effectLst/>
                          <a:latin typeface="Calibri"/>
                        </a:rPr>
                        <a:t>Baseline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Calibri"/>
                        </a:rPr>
                        <a:t>135,762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1" u="none" strike="noStrike" dirty="0">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1" u="none" strike="noStrike" dirty="0">
                          <a:solidFill>
                            <a:srgbClr val="000000"/>
                          </a:solidFill>
                          <a:effectLst/>
                          <a:latin typeface="Calibri"/>
                        </a:rPr>
                        <a:t>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8025">
                <a:tc rowSpan="2">
                  <a:txBody>
                    <a:bodyPr/>
                    <a:lstStyle/>
                    <a:p>
                      <a:pPr algn="l" fontAlgn="ctr"/>
                      <a:r>
                        <a:rPr lang="en-US" sz="1100" b="0" i="0" u="none" strike="noStrike" dirty="0" smtClean="0">
                          <a:solidFill>
                            <a:schemeClr val="tx1"/>
                          </a:solidFill>
                          <a:effectLst/>
                          <a:latin typeface="Calibri"/>
                        </a:rPr>
                        <a:t>Dual deadlines (for first-time students in first</a:t>
                      </a:r>
                      <a:r>
                        <a:rPr lang="en-US" sz="1100" b="0" i="0" u="none" strike="noStrike" baseline="0" dirty="0" smtClean="0">
                          <a:solidFill>
                            <a:schemeClr val="tx1"/>
                          </a:solidFill>
                          <a:effectLst/>
                          <a:latin typeface="Calibri"/>
                        </a:rPr>
                        <a:t> scenario and for independent students in the second) funded by reducing the maximum EFC .  First-come, first-served methodology replaced by EFC – lowest EFCs are given awards first.</a:t>
                      </a:r>
                      <a:endParaRPr lang="en-US" sz="1100" b="0" i="0"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chemeClr val="tx1"/>
                          </a:solidFill>
                          <a:effectLst/>
                          <a:latin typeface="Calibri"/>
                        </a:rPr>
                        <a:t>March 15 suspense, first-time students August 15; EFC cutoff of $4,900 for all applicants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 </a:t>
                      </a:r>
                      <a:r>
                        <a:rPr lang="en-US" sz="1200" b="0" i="0" u="none" strike="noStrike" dirty="0" smtClean="0">
                          <a:solidFill>
                            <a:schemeClr val="tx1"/>
                          </a:solidFill>
                          <a:effectLst/>
                          <a:latin typeface="Calibri"/>
                        </a:rPr>
                        <a:t>148,625</a:t>
                      </a:r>
                      <a:endParaRPr lang="en-US" sz="1200" b="0" i="0" u="none" strike="noStrike" dirty="0">
                        <a:solidFill>
                          <a:schemeClr val="tx1"/>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a:rPr>
                        <a:t>12,863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FF0000"/>
                          </a:solidFill>
                          <a:effectLst/>
                          <a:latin typeface="Calibri"/>
                        </a:rPr>
                        <a:t>(442)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a:solidFill>
                            <a:srgbClr val="FF0000"/>
                          </a:solidFill>
                          <a:effectLst/>
                          <a:latin typeface="Calibri"/>
                        </a:rPr>
                        <a:t>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400">
                <a:tc vMerge="1">
                  <a:txBody>
                    <a:bodyPr/>
                    <a:lstStyle/>
                    <a:p>
                      <a:endParaRPr lang="en-US"/>
                    </a:p>
                  </a:txBody>
                  <a:tcPr/>
                </a:tc>
                <a:tc>
                  <a:txBody>
                    <a:bodyPr/>
                    <a:lstStyle/>
                    <a:p>
                      <a:pPr algn="l" fontAlgn="ctr"/>
                      <a:r>
                        <a:rPr lang="en-US" sz="1100" b="0" i="0" u="none" strike="noStrike" dirty="0">
                          <a:solidFill>
                            <a:schemeClr val="tx1"/>
                          </a:solidFill>
                          <a:effectLst/>
                          <a:latin typeface="Calibri"/>
                        </a:rPr>
                        <a:t>$3,400 EFC Cap through March 14; $3,400 EFC Cap Independents only through July 15,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chemeClr val="tx1"/>
                          </a:solidFill>
                          <a:effectLst/>
                          <a:latin typeface="Calibri"/>
                        </a:rPr>
                        <a:t>151,938</a:t>
                      </a:r>
                      <a:r>
                        <a:rPr lang="en-US" sz="1200" b="0" i="0" u="none" strike="noStrike" dirty="0">
                          <a:solidFill>
                            <a:schemeClr val="tx1"/>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a:rPr>
                        <a:t>16,176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FF0000"/>
                          </a:solidFill>
                          <a:effectLst/>
                          <a:latin typeface="Calibri"/>
                        </a:rPr>
                        <a:t>(1,388)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a:solidFill>
                            <a:srgbClr val="FF0000"/>
                          </a:solidFill>
                          <a:effectLst/>
                          <a:latin typeface="Calibri"/>
                        </a:rPr>
                        <a:t>34.6%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038">
                <a:tc>
                  <a:txBody>
                    <a:bodyPr/>
                    <a:lstStyle/>
                    <a:p>
                      <a:pPr algn="l" fontAlgn="ctr"/>
                      <a:r>
                        <a:rPr lang="en-US" sz="1100" b="0" i="0" u="none" strike="noStrike" dirty="0" smtClean="0">
                          <a:solidFill>
                            <a:schemeClr val="tx1"/>
                          </a:solidFill>
                          <a:effectLst/>
                          <a:latin typeface="Calibri"/>
                        </a:rPr>
                        <a:t>State </a:t>
                      </a:r>
                      <a:r>
                        <a:rPr lang="en-US" sz="1100" b="0" i="0" u="none" strike="noStrike" dirty="0">
                          <a:solidFill>
                            <a:schemeClr val="tx1"/>
                          </a:solidFill>
                          <a:effectLst/>
                          <a:latin typeface="Calibri"/>
                        </a:rPr>
                        <a:t>+ federal </a:t>
                      </a:r>
                      <a:r>
                        <a:rPr lang="en-US" sz="1100" b="0" i="0" u="none" strike="noStrike" dirty="0" smtClean="0">
                          <a:solidFill>
                            <a:schemeClr val="tx1"/>
                          </a:solidFill>
                          <a:effectLst/>
                          <a:latin typeface="Calibri"/>
                        </a:rPr>
                        <a:t> grant cannot </a:t>
                      </a:r>
                      <a:r>
                        <a:rPr lang="en-US" sz="1100" b="0" i="0" u="none" strike="noStrike" dirty="0">
                          <a:solidFill>
                            <a:schemeClr val="tx1"/>
                          </a:solidFill>
                          <a:effectLst/>
                          <a:latin typeface="Calibri"/>
                        </a:rPr>
                        <a:t>exceed </a:t>
                      </a:r>
                      <a:r>
                        <a:rPr lang="en-US" sz="1100" b="0" i="0" u="none" strike="noStrike" dirty="0" smtClean="0">
                          <a:solidFill>
                            <a:schemeClr val="tx1"/>
                          </a:solidFill>
                          <a:effectLst/>
                          <a:latin typeface="Calibri"/>
                        </a:rPr>
                        <a:t>  some amount  for cc students -</a:t>
                      </a:r>
                      <a:r>
                        <a:rPr lang="en-US" sz="1100" b="0" i="0" u="none" strike="noStrike" baseline="0" dirty="0" smtClean="0">
                          <a:solidFill>
                            <a:schemeClr val="tx1"/>
                          </a:solidFill>
                          <a:effectLst/>
                          <a:latin typeface="Calibri"/>
                        </a:rPr>
                        <a:t> extend processing for cc</a:t>
                      </a:r>
                      <a:endParaRPr lang="en-US" sz="1100" b="0" i="0"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chemeClr val="tx1"/>
                          </a:solidFill>
                          <a:effectLst/>
                          <a:latin typeface="Calibri"/>
                        </a:rPr>
                        <a:t>CC awards limited to Pell + MAP &lt;=  $6,250, extend CC processing to July 15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 </a:t>
                      </a:r>
                      <a:r>
                        <a:rPr lang="en-US" sz="1200" b="0" i="0" u="none" strike="noStrike" dirty="0" smtClean="0">
                          <a:solidFill>
                            <a:schemeClr val="tx1"/>
                          </a:solidFill>
                          <a:effectLst/>
                          <a:latin typeface="Calibri"/>
                        </a:rPr>
                        <a:t>174,968</a:t>
                      </a:r>
                      <a:endParaRPr lang="en-US" sz="1200" b="0" i="0" u="none" strike="noStrike" dirty="0">
                        <a:solidFill>
                          <a:schemeClr val="tx1"/>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a:rPr>
                        <a:t>39,205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7,286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FF0000"/>
                          </a:solidFill>
                          <a:effectLst/>
                          <a:latin typeface="Calibri"/>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3202">
                <a:tc>
                  <a:txBody>
                    <a:bodyPr/>
                    <a:lstStyle/>
                    <a:p>
                      <a:pPr algn="l" fontAlgn="ctr"/>
                      <a:r>
                        <a:rPr lang="en-US" sz="1100" b="0" i="0" u="none" strike="noStrike" dirty="0" smtClean="0">
                          <a:solidFill>
                            <a:schemeClr val="tx1"/>
                          </a:solidFill>
                          <a:effectLst/>
                          <a:latin typeface="Calibri"/>
                        </a:rPr>
                        <a:t>Hybrid of above two models- limit on gov’t grant aid for cc students </a:t>
                      </a:r>
                      <a:r>
                        <a:rPr lang="en-US" sz="1100" b="0" i="0" u="none" strike="noStrike" baseline="0" dirty="0" smtClean="0">
                          <a:solidFill>
                            <a:schemeClr val="tx1"/>
                          </a:solidFill>
                          <a:effectLst/>
                          <a:latin typeface="Calibri"/>
                        </a:rPr>
                        <a:t> plus a reduction in EFC cap to drive aid to neediest.</a:t>
                      </a:r>
                      <a:endParaRPr lang="en-US" sz="1100" b="0" i="0"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chemeClr val="tx1"/>
                          </a:solidFill>
                          <a:effectLst/>
                          <a:latin typeface="Calibri"/>
                        </a:rPr>
                        <a:t>Reduce EFC cap to $7,000 </a:t>
                      </a:r>
                      <a:r>
                        <a:rPr lang="en-US" sz="1100" b="0" i="0" u="none" strike="noStrike" dirty="0" smtClean="0">
                          <a:solidFill>
                            <a:schemeClr val="tx1"/>
                          </a:solidFill>
                          <a:effectLst/>
                          <a:latin typeface="Calibri"/>
                        </a:rPr>
                        <a:t>for all students and </a:t>
                      </a:r>
                      <a:r>
                        <a:rPr lang="en-US" sz="1100" b="0" i="0" u="none" strike="noStrike" dirty="0">
                          <a:solidFill>
                            <a:schemeClr val="tx1"/>
                          </a:solidFill>
                          <a:effectLst/>
                          <a:latin typeface="Calibri"/>
                        </a:rPr>
                        <a:t>restrict </a:t>
                      </a:r>
                      <a:r>
                        <a:rPr lang="en-US" sz="1100" b="0" i="0" u="none" strike="noStrike" dirty="0" smtClean="0">
                          <a:solidFill>
                            <a:schemeClr val="tx1"/>
                          </a:solidFill>
                          <a:effectLst/>
                          <a:latin typeface="Calibri"/>
                        </a:rPr>
                        <a:t>Pell + MAP &lt;=$</a:t>
                      </a:r>
                      <a:r>
                        <a:rPr lang="en-US" sz="1100" b="0" i="0" u="none" strike="noStrike" dirty="0">
                          <a:solidFill>
                            <a:schemeClr val="tx1"/>
                          </a:solidFill>
                          <a:effectLst/>
                          <a:latin typeface="Calibri"/>
                        </a:rPr>
                        <a:t>6150</a:t>
                      </a:r>
                      <a:r>
                        <a:rPr lang="en-US" sz="1100" b="0" i="0" u="none" strike="noStrike" dirty="0" smtClean="0">
                          <a:solidFill>
                            <a:schemeClr val="tx1"/>
                          </a:solidFill>
                          <a:effectLst/>
                          <a:latin typeface="Calibri"/>
                        </a:rPr>
                        <a:t>. for students attending  cc; extend processing for cc students</a:t>
                      </a:r>
                      <a:r>
                        <a:rPr lang="en-US" sz="1100" b="0" i="0" u="none" strike="noStrike" baseline="0" dirty="0" smtClean="0">
                          <a:solidFill>
                            <a:schemeClr val="tx1"/>
                          </a:solidFill>
                          <a:effectLst/>
                          <a:latin typeface="Calibri"/>
                        </a:rPr>
                        <a:t> until  Aug 17</a:t>
                      </a:r>
                      <a:endParaRPr lang="en-US" sz="1100" b="0" i="0" u="none" strike="noStrike" dirty="0">
                        <a:solidFill>
                          <a:schemeClr val="tx1"/>
                        </a:solidFill>
                        <a:effectLst/>
                        <a:latin typeface="Calibri"/>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chemeClr val="tx1"/>
                          </a:solidFill>
                          <a:effectLst/>
                          <a:latin typeface="Calibri"/>
                        </a:rPr>
                        <a:t>188,007</a:t>
                      </a:r>
                      <a:r>
                        <a:rPr lang="en-US" sz="1200" b="0" i="0" u="none" strike="noStrike" dirty="0">
                          <a:solidFill>
                            <a:schemeClr val="tx1"/>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a:rPr>
                        <a:t>52,245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9,109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FF0000"/>
                          </a:solidFill>
                          <a:effectLst/>
                          <a:latin typeface="Calibri"/>
                        </a:rPr>
                        <a:t>33.5%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2"/>
          </p:nvPr>
        </p:nvSpPr>
        <p:spPr/>
        <p:txBody>
          <a:bodyPr/>
          <a:lstStyle/>
          <a:p>
            <a:pPr>
              <a:defRPr/>
            </a:pPr>
            <a:fld id="{124C670B-EFD8-4F4A-81B8-71140A880693}" type="slidenum">
              <a:rPr lang="en-US" smtClean="0"/>
              <a:pPr>
                <a:defRPr/>
              </a:pPr>
              <a:t>10</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122460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59644"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Scenario Outcome Summary</a:t>
            </a:r>
            <a:endParaRPr lang="en-US" sz="4000" b="1" dirty="0">
              <a:solidFill>
                <a:schemeClr val="tx2"/>
              </a:solidFill>
              <a:latin typeface="Calibri" pitchFamily="34" charset="0"/>
            </a:endParaRPr>
          </a:p>
        </p:txBody>
      </p:sp>
      <p:sp>
        <p:nvSpPr>
          <p:cNvPr id="3" name="Content Placeholder 2"/>
          <p:cNvSpPr>
            <a:spLocks noGrp="1"/>
          </p:cNvSpPr>
          <p:nvPr>
            <p:ph idx="4294967295"/>
          </p:nvPr>
        </p:nvSpPr>
        <p:spPr>
          <a:xfrm>
            <a:off x="457200" y="990600"/>
            <a:ext cx="8229600" cy="5562600"/>
          </a:xfrm>
        </p:spPr>
        <p:txBody>
          <a:bodyPr/>
          <a:lstStyle/>
          <a:p>
            <a:pPr>
              <a:buClrTx/>
              <a:buSzPct val="70000"/>
            </a:pPr>
            <a:r>
              <a:rPr lang="en-US" sz="2200" dirty="0">
                <a:latin typeface="+mj-lt"/>
                <a:cs typeface="Arial" pitchFamily="34" charset="0"/>
              </a:rPr>
              <a:t>The </a:t>
            </a:r>
            <a:r>
              <a:rPr lang="en-US" sz="2200" dirty="0" smtClean="0">
                <a:latin typeface="+mj-lt"/>
                <a:cs typeface="Arial" pitchFamily="34" charset="0"/>
              </a:rPr>
              <a:t>final scenarios </a:t>
            </a:r>
            <a:r>
              <a:rPr lang="en-US" sz="2200" dirty="0">
                <a:latin typeface="+mj-lt"/>
                <a:cs typeface="Arial" pitchFamily="34" charset="0"/>
              </a:rPr>
              <a:t>focused on increasing </a:t>
            </a:r>
            <a:r>
              <a:rPr lang="en-US" sz="2200" dirty="0" smtClean="0">
                <a:latin typeface="+mj-lt"/>
                <a:cs typeface="Arial" pitchFamily="34" charset="0"/>
              </a:rPr>
              <a:t>access for new </a:t>
            </a:r>
            <a:r>
              <a:rPr lang="en-US" sz="2200" dirty="0">
                <a:latin typeface="+mj-lt"/>
                <a:cs typeface="Arial" pitchFamily="34" charset="0"/>
              </a:rPr>
              <a:t>and nontraditional students who file later in the process.  </a:t>
            </a:r>
            <a:endParaRPr lang="en-US" sz="2200" dirty="0" smtClean="0">
              <a:latin typeface="+mj-lt"/>
              <a:cs typeface="Arial" pitchFamily="34" charset="0"/>
            </a:endParaRPr>
          </a:p>
          <a:p>
            <a:pPr>
              <a:buClrTx/>
              <a:buSzPct val="70000"/>
            </a:pPr>
            <a:r>
              <a:rPr lang="en-US" sz="2200" dirty="0" smtClean="0">
                <a:latin typeface="+mj-lt"/>
                <a:cs typeface="Arial" pitchFamily="34" charset="0"/>
              </a:rPr>
              <a:t>There was significant interest in scenarios based on two </a:t>
            </a:r>
            <a:r>
              <a:rPr lang="en-US" sz="2200" dirty="0">
                <a:latin typeface="+mj-lt"/>
                <a:cs typeface="Arial" pitchFamily="34" charset="0"/>
              </a:rPr>
              <a:t>deadline dates, one for traditional returning students in all sectors and </a:t>
            </a:r>
            <a:r>
              <a:rPr lang="en-US" sz="2200" dirty="0" smtClean="0">
                <a:latin typeface="+mj-lt"/>
                <a:cs typeface="Arial" pitchFamily="34" charset="0"/>
              </a:rPr>
              <a:t>a second </a:t>
            </a:r>
            <a:r>
              <a:rPr lang="en-US" sz="2200" dirty="0">
                <a:latin typeface="+mj-lt"/>
                <a:cs typeface="Arial" pitchFamily="34" charset="0"/>
              </a:rPr>
              <a:t>deadline that could include new students, non-traditional students or students attending community colleges.</a:t>
            </a:r>
          </a:p>
          <a:p>
            <a:pPr>
              <a:buClrTx/>
              <a:buSzPct val="70000"/>
            </a:pPr>
            <a:r>
              <a:rPr lang="en-US" sz="2200" dirty="0">
                <a:latin typeface="+mj-lt"/>
                <a:cs typeface="Arial" pitchFamily="34" charset="0"/>
              </a:rPr>
              <a:t>The two </a:t>
            </a:r>
            <a:r>
              <a:rPr lang="en-US" sz="2200" dirty="0" smtClean="0">
                <a:latin typeface="+mj-lt"/>
                <a:cs typeface="Arial" pitchFamily="34" charset="0"/>
              </a:rPr>
              <a:t>most promising scenarios </a:t>
            </a:r>
            <a:r>
              <a:rPr lang="en-US" sz="2200" dirty="0">
                <a:latin typeface="+mj-lt"/>
                <a:cs typeface="Arial" pitchFamily="34" charset="0"/>
              </a:rPr>
              <a:t>with a dual deadline, EFC allocation </a:t>
            </a:r>
            <a:r>
              <a:rPr lang="en-US" sz="2200" dirty="0" smtClean="0">
                <a:latin typeface="+mj-lt"/>
                <a:cs typeface="Arial" pitchFamily="34" charset="0"/>
              </a:rPr>
              <a:t>methodology, increased </a:t>
            </a:r>
            <a:r>
              <a:rPr lang="en-US" sz="2200" dirty="0">
                <a:latin typeface="+mj-lt"/>
                <a:cs typeface="Arial" pitchFamily="34" charset="0"/>
              </a:rPr>
              <a:t>the number of recipients substantially </a:t>
            </a:r>
            <a:r>
              <a:rPr lang="en-US" sz="2200" i="1" dirty="0">
                <a:latin typeface="+mj-lt"/>
                <a:cs typeface="Arial" pitchFamily="34" charset="0"/>
              </a:rPr>
              <a:t>but </a:t>
            </a:r>
            <a:r>
              <a:rPr lang="en-US" sz="2200" i="1" dirty="0" smtClean="0">
                <a:latin typeface="+mj-lt"/>
                <a:cs typeface="Arial" pitchFamily="34" charset="0"/>
              </a:rPr>
              <a:t>did not </a:t>
            </a:r>
            <a:r>
              <a:rPr lang="en-US" sz="2200" i="1" dirty="0">
                <a:latin typeface="+mj-lt"/>
                <a:cs typeface="Arial" pitchFamily="34" charset="0"/>
              </a:rPr>
              <a:t>increase the number of graduates</a:t>
            </a:r>
            <a:r>
              <a:rPr lang="en-US" sz="2200" dirty="0">
                <a:latin typeface="+mj-lt"/>
                <a:cs typeface="Arial" pitchFamily="34" charset="0"/>
              </a:rPr>
              <a:t>. </a:t>
            </a:r>
            <a:endParaRPr lang="en-US" sz="2200" dirty="0" smtClean="0">
              <a:latin typeface="+mj-lt"/>
              <a:cs typeface="Arial" pitchFamily="34" charset="0"/>
            </a:endParaRPr>
          </a:p>
          <a:p>
            <a:pPr>
              <a:buClrTx/>
              <a:buSzPct val="70000"/>
            </a:pPr>
            <a:r>
              <a:rPr lang="en-US" sz="2200" dirty="0" smtClean="0">
                <a:latin typeface="+mj-lt"/>
                <a:cs typeface="Arial" pitchFamily="34" charset="0"/>
              </a:rPr>
              <a:t>“Self-funding” scenarios produced over </a:t>
            </a:r>
            <a:r>
              <a:rPr lang="en-US" sz="2200" dirty="0">
                <a:latin typeface="+mj-lt"/>
                <a:cs typeface="Arial" pitchFamily="34" charset="0"/>
              </a:rPr>
              <a:t>39,000 new awards and over 7,000 more expected </a:t>
            </a:r>
            <a:r>
              <a:rPr lang="en-US" sz="2200" dirty="0" smtClean="0">
                <a:latin typeface="+mj-lt"/>
                <a:cs typeface="Arial" pitchFamily="34" charset="0"/>
              </a:rPr>
              <a:t>graduates.</a:t>
            </a:r>
          </a:p>
          <a:p>
            <a:pPr lvl="1">
              <a:buClrTx/>
              <a:buSzPct val="70000"/>
              <a:buFont typeface="Courier New" pitchFamily="49" charset="0"/>
              <a:buChar char="o"/>
            </a:pPr>
            <a:r>
              <a:rPr lang="en-US" sz="2000" dirty="0" smtClean="0">
                <a:latin typeface="+mj-lt"/>
                <a:cs typeface="Arial" pitchFamily="34" charset="0"/>
              </a:rPr>
              <a:t>Certain sector representatives felt </a:t>
            </a:r>
            <a:r>
              <a:rPr lang="en-US" sz="2000" dirty="0">
                <a:latin typeface="+mj-lt"/>
                <a:cs typeface="Arial" pitchFamily="34" charset="0"/>
              </a:rPr>
              <a:t>that grant funding in excess of tuition and fees was appropriate for their students because they needed the extra funds for books and living expenses.  </a:t>
            </a:r>
          </a:p>
          <a:p>
            <a:endParaRPr lang="en-US" sz="2200" dirty="0">
              <a:latin typeface="+mj-lt"/>
              <a:cs typeface="Arial" pitchFamily="34" charset="0"/>
            </a:endParaRPr>
          </a:p>
        </p:txBody>
      </p:sp>
      <p:sp>
        <p:nvSpPr>
          <p:cNvPr id="6" name="Slide Number Placeholder 5"/>
          <p:cNvSpPr>
            <a:spLocks noGrp="1"/>
          </p:cNvSpPr>
          <p:nvPr>
            <p:ph type="sldNum" sz="quarter" idx="12"/>
          </p:nvPr>
        </p:nvSpPr>
        <p:spPr/>
        <p:txBody>
          <a:bodyPr/>
          <a:lstStyle/>
          <a:p>
            <a:pPr>
              <a:defRPr/>
            </a:pPr>
            <a:fld id="{124C670B-EFD8-4F4A-81B8-71140A880693}" type="slidenum">
              <a:rPr lang="en-US" smtClean="0"/>
              <a:pPr>
                <a:defRPr/>
              </a:pPr>
              <a:t>11</a:t>
            </a:fld>
            <a:endParaRPr lang="en-US" dirty="0"/>
          </a:p>
        </p:txBody>
      </p:sp>
      <p:sp>
        <p:nvSpPr>
          <p:cNvPr id="8"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21723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54001"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Conclusions</a:t>
            </a:r>
            <a:endParaRPr lang="en-US" sz="4000" b="1" dirty="0">
              <a:solidFill>
                <a:schemeClr val="tx2"/>
              </a:solidFill>
              <a:latin typeface="Calibri" pitchFamily="34" charset="0"/>
            </a:endParaRPr>
          </a:p>
        </p:txBody>
      </p:sp>
      <p:sp>
        <p:nvSpPr>
          <p:cNvPr id="8" name="TextBox 7"/>
          <p:cNvSpPr txBox="1"/>
          <p:nvPr/>
        </p:nvSpPr>
        <p:spPr>
          <a:xfrm>
            <a:off x="454377" y="987777"/>
            <a:ext cx="8229600" cy="4978286"/>
          </a:xfrm>
          <a:prstGeom prst="rect">
            <a:avLst/>
          </a:prstGeom>
          <a:noFill/>
        </p:spPr>
        <p:txBody>
          <a:bodyPr wrap="square">
            <a:spAutoFit/>
          </a:bodyPr>
          <a:lstStyle/>
          <a:p>
            <a:pPr marL="342900" indent="-342900">
              <a:spcAft>
                <a:spcPts val="300"/>
              </a:spcAft>
              <a:buFont typeface="Arial" pitchFamily="34" charset="0"/>
              <a:buChar char="•"/>
            </a:pPr>
            <a:r>
              <a:rPr lang="en-US" sz="2400" dirty="0">
                <a:latin typeface="+mj-lt"/>
                <a:cs typeface="Arial" pitchFamily="34" charset="0"/>
              </a:rPr>
              <a:t>MAP is a very successful program making a difference for about 140,000 students each </a:t>
            </a:r>
            <a:r>
              <a:rPr lang="en-US" sz="2400" dirty="0" smtClean="0">
                <a:latin typeface="+mj-lt"/>
                <a:cs typeface="Arial" pitchFamily="34" charset="0"/>
              </a:rPr>
              <a:t>year.</a:t>
            </a:r>
            <a:endParaRPr lang="en-US" sz="2400" dirty="0">
              <a:latin typeface="+mj-lt"/>
              <a:cs typeface="Arial" pitchFamily="34" charset="0"/>
            </a:endParaRPr>
          </a:p>
          <a:p>
            <a:pPr marL="342900" lvl="0" indent="-342900">
              <a:spcAft>
                <a:spcPts val="300"/>
              </a:spcAft>
              <a:buFont typeface="Arial" pitchFamily="34" charset="0"/>
              <a:buChar char="•"/>
            </a:pPr>
            <a:r>
              <a:rPr lang="en-US" sz="2400" dirty="0" err="1" smtClean="0">
                <a:solidFill>
                  <a:prstClr val="black"/>
                </a:solidFill>
                <a:latin typeface="+mj-lt"/>
                <a:cs typeface="Arial" pitchFamily="34" charset="0"/>
              </a:rPr>
              <a:t>MAP’s</a:t>
            </a:r>
            <a:r>
              <a:rPr lang="en-US" sz="2400" dirty="0" smtClean="0">
                <a:solidFill>
                  <a:prstClr val="black"/>
                </a:solidFill>
                <a:latin typeface="+mj-lt"/>
                <a:cs typeface="Arial" pitchFamily="34" charset="0"/>
              </a:rPr>
              <a:t> primary role is in providing access for the lowest income students.</a:t>
            </a:r>
          </a:p>
          <a:p>
            <a:pPr marL="800100" lvl="1" indent="-342900">
              <a:spcAft>
                <a:spcPts val="300"/>
              </a:spcAft>
              <a:buSzPct val="70000"/>
              <a:buFont typeface="Courier New" pitchFamily="49" charset="0"/>
              <a:buChar char="o"/>
            </a:pPr>
            <a:r>
              <a:rPr lang="en-US" sz="2000" dirty="0">
                <a:solidFill>
                  <a:prstClr val="black"/>
                </a:solidFill>
                <a:latin typeface="+mj-lt"/>
                <a:cs typeface="Arial" pitchFamily="34" charset="0"/>
              </a:rPr>
              <a:t>MAP should remain focused on the students from the lowest income families</a:t>
            </a:r>
            <a:r>
              <a:rPr lang="en-US" sz="2000" dirty="0" smtClean="0">
                <a:solidFill>
                  <a:prstClr val="black"/>
                </a:solidFill>
                <a:latin typeface="+mj-lt"/>
                <a:cs typeface="Arial" pitchFamily="34" charset="0"/>
              </a:rPr>
              <a:t>.</a:t>
            </a:r>
          </a:p>
          <a:p>
            <a:pPr marL="800100" lvl="1" indent="-342900">
              <a:spcAft>
                <a:spcPts val="300"/>
              </a:spcAft>
              <a:buSzPct val="70000"/>
              <a:buFont typeface="Courier New" pitchFamily="49" charset="0"/>
              <a:buChar char="o"/>
            </a:pPr>
            <a:r>
              <a:rPr lang="en-US" sz="2000" dirty="0">
                <a:solidFill>
                  <a:prstClr val="black"/>
                </a:solidFill>
                <a:latin typeface="+mj-lt"/>
                <a:cs typeface="Arial" pitchFamily="34" charset="0"/>
              </a:rPr>
              <a:t>Many other programs are in place to improve on completion </a:t>
            </a:r>
            <a:r>
              <a:rPr lang="en-US" sz="2000" dirty="0" smtClean="0">
                <a:solidFill>
                  <a:prstClr val="black"/>
                </a:solidFill>
                <a:latin typeface="+mj-lt"/>
                <a:cs typeface="Arial" pitchFamily="34" charset="0"/>
              </a:rPr>
              <a:t>rates.</a:t>
            </a:r>
          </a:p>
          <a:p>
            <a:pPr marL="342900" indent="-342900">
              <a:spcAft>
                <a:spcPts val="300"/>
              </a:spcAft>
              <a:buFont typeface="Arial" pitchFamily="34" charset="0"/>
              <a:buChar char="•"/>
            </a:pPr>
            <a:r>
              <a:rPr lang="en-US" sz="2400" dirty="0">
                <a:latin typeface="+mj-lt"/>
              </a:rPr>
              <a:t>Completion is a statewide concern not just for MAP recipients. </a:t>
            </a:r>
          </a:p>
          <a:p>
            <a:pPr marL="342900" indent="-342900">
              <a:spcAft>
                <a:spcPts val="300"/>
              </a:spcAft>
              <a:buFont typeface="Arial" pitchFamily="34" charset="0"/>
              <a:buChar char="•"/>
            </a:pPr>
            <a:r>
              <a:rPr lang="en-US" sz="2400" dirty="0" smtClean="0">
                <a:latin typeface="+mj-lt"/>
                <a:cs typeface="Arial" pitchFamily="34" charset="0"/>
              </a:rPr>
              <a:t>Changes </a:t>
            </a:r>
            <a:r>
              <a:rPr lang="en-US" sz="2400" dirty="0">
                <a:latin typeface="+mj-lt"/>
                <a:cs typeface="Arial" pitchFamily="34" charset="0"/>
              </a:rPr>
              <a:t>are zero-sum with </a:t>
            </a:r>
            <a:r>
              <a:rPr lang="en-US" sz="2400" dirty="0" smtClean="0">
                <a:latin typeface="+mj-lt"/>
                <a:cs typeface="Arial" pitchFamily="34" charset="0"/>
              </a:rPr>
              <a:t>student and sector </a:t>
            </a:r>
            <a:r>
              <a:rPr lang="en-US" sz="2400" dirty="0">
                <a:latin typeface="+mj-lt"/>
                <a:cs typeface="Arial" pitchFamily="34" charset="0"/>
              </a:rPr>
              <a:t>winners and </a:t>
            </a:r>
            <a:r>
              <a:rPr lang="en-US" sz="2400" dirty="0" smtClean="0">
                <a:latin typeface="+mj-lt"/>
                <a:cs typeface="Arial" pitchFamily="34" charset="0"/>
              </a:rPr>
              <a:t>losers.</a:t>
            </a:r>
          </a:p>
          <a:p>
            <a:pPr marL="342900" indent="-342900">
              <a:spcAft>
                <a:spcPts val="300"/>
              </a:spcAft>
              <a:buFont typeface="Arial" pitchFamily="34" charset="0"/>
              <a:buChar char="•"/>
            </a:pPr>
            <a:r>
              <a:rPr lang="en-US" sz="2400" dirty="0">
                <a:latin typeface="+mj-lt"/>
                <a:cs typeface="Arial" pitchFamily="34" charset="0"/>
              </a:rPr>
              <a:t>The lack of adequate funding only exacerbates the challenges</a:t>
            </a:r>
            <a:r>
              <a:rPr lang="en-US" sz="2400" dirty="0" smtClean="0">
                <a:latin typeface="+mj-lt"/>
                <a:cs typeface="Arial" pitchFamily="34" charset="0"/>
              </a:rPr>
              <a:t>.</a:t>
            </a:r>
          </a:p>
          <a:p>
            <a:pPr marL="342900" indent="-342900">
              <a:spcAft>
                <a:spcPts val="300"/>
              </a:spcAft>
              <a:buFont typeface="Arial" pitchFamily="34" charset="0"/>
              <a:buChar char="•"/>
            </a:pPr>
            <a:r>
              <a:rPr lang="en-US" sz="2400" dirty="0">
                <a:latin typeface="+mj-lt"/>
                <a:cs typeface="Arial" pitchFamily="34" charset="0"/>
              </a:rPr>
              <a:t>MAP is a good value helping Illinois to rank among the top 10 states for workforce </a:t>
            </a:r>
            <a:r>
              <a:rPr lang="en-US" sz="2400" dirty="0" smtClean="0">
                <a:latin typeface="+mj-lt"/>
                <a:cs typeface="Arial" pitchFamily="34" charset="0"/>
              </a:rPr>
              <a:t>development.</a:t>
            </a:r>
            <a:endParaRPr lang="en-US" sz="2400" dirty="0">
              <a:latin typeface="+mj-lt"/>
              <a:cs typeface="Arial" pitchFamily="34" charset="0"/>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12</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845726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Conclusions</a:t>
            </a:r>
            <a:endParaRPr lang="en-US" sz="4000" b="1" dirty="0">
              <a:solidFill>
                <a:schemeClr val="tx2"/>
              </a:solidFill>
              <a:latin typeface="Calibri" pitchFamily="34" charset="0"/>
            </a:endParaRPr>
          </a:p>
        </p:txBody>
      </p:sp>
      <p:sp>
        <p:nvSpPr>
          <p:cNvPr id="8" name="TextBox 7"/>
          <p:cNvSpPr txBox="1"/>
          <p:nvPr/>
        </p:nvSpPr>
        <p:spPr>
          <a:xfrm>
            <a:off x="454377" y="987777"/>
            <a:ext cx="8229600" cy="3570208"/>
          </a:xfrm>
          <a:prstGeom prst="rect">
            <a:avLst/>
          </a:prstGeom>
          <a:noFill/>
        </p:spPr>
        <p:txBody>
          <a:bodyPr wrap="square">
            <a:spAutoFit/>
          </a:bodyPr>
          <a:lstStyle/>
          <a:p>
            <a:pPr marL="342900" lvl="0" indent="-342900">
              <a:spcAft>
                <a:spcPts val="600"/>
              </a:spcAft>
              <a:buFont typeface="Arial" pitchFamily="34" charset="0"/>
              <a:buChar char="•"/>
            </a:pPr>
            <a:r>
              <a:rPr lang="en-US" sz="2400" dirty="0">
                <a:solidFill>
                  <a:prstClr val="black"/>
                </a:solidFill>
                <a:latin typeface="+mj-lt"/>
                <a:cs typeface="Arial" pitchFamily="34" charset="0"/>
              </a:rPr>
              <a:t>Adding merit components and other constraints to MAP eligibility would likely increase graduation rates for MAP recipients but </a:t>
            </a:r>
            <a:r>
              <a:rPr lang="en-US" sz="2400" dirty="0" smtClean="0">
                <a:solidFill>
                  <a:prstClr val="black"/>
                </a:solidFill>
                <a:latin typeface="+mj-lt"/>
                <a:cs typeface="Arial" pitchFamily="34" charset="0"/>
              </a:rPr>
              <a:t>would be inconsistent </a:t>
            </a:r>
            <a:r>
              <a:rPr lang="en-US" sz="2400" dirty="0">
                <a:solidFill>
                  <a:prstClr val="black"/>
                </a:solidFill>
                <a:latin typeface="+mj-lt"/>
                <a:cs typeface="Arial" pitchFamily="34" charset="0"/>
              </a:rPr>
              <a:t>with </a:t>
            </a:r>
            <a:r>
              <a:rPr lang="en-US" sz="2400" dirty="0" smtClean="0">
                <a:solidFill>
                  <a:prstClr val="black"/>
                </a:solidFill>
                <a:latin typeface="+mj-lt"/>
                <a:cs typeface="Arial" pitchFamily="34" charset="0"/>
              </a:rPr>
              <a:t>the state goal of reducing </a:t>
            </a:r>
            <a:r>
              <a:rPr lang="en-US" sz="2400" dirty="0">
                <a:solidFill>
                  <a:prstClr val="black"/>
                </a:solidFill>
                <a:latin typeface="+mj-lt"/>
                <a:cs typeface="Arial" pitchFamily="34" charset="0"/>
              </a:rPr>
              <a:t>achievement gaps.</a:t>
            </a:r>
          </a:p>
          <a:p>
            <a:pPr marL="342900" lvl="0" indent="-342900">
              <a:spcAft>
                <a:spcPts val="600"/>
              </a:spcAft>
              <a:buFont typeface="Arial" pitchFamily="34" charset="0"/>
              <a:buChar char="•"/>
            </a:pPr>
            <a:r>
              <a:rPr lang="en-US" sz="2400" dirty="0" smtClean="0">
                <a:solidFill>
                  <a:prstClr val="black"/>
                </a:solidFill>
                <a:latin typeface="+mj-lt"/>
                <a:cs typeface="Arial" pitchFamily="34" charset="0"/>
              </a:rPr>
              <a:t>Separating </a:t>
            </a:r>
            <a:r>
              <a:rPr lang="en-US" sz="2400" dirty="0">
                <a:solidFill>
                  <a:prstClr val="black"/>
                </a:solidFill>
                <a:latin typeface="+mj-lt"/>
                <a:cs typeface="Arial" pitchFamily="34" charset="0"/>
              </a:rPr>
              <a:t>MAP into smaller institutional or sector-based programs risks defunding and inconsistent alignment with state </a:t>
            </a:r>
            <a:r>
              <a:rPr lang="en-US" sz="2400" dirty="0" smtClean="0">
                <a:solidFill>
                  <a:prstClr val="black"/>
                </a:solidFill>
                <a:latin typeface="+mj-lt"/>
                <a:cs typeface="Arial" pitchFamily="34" charset="0"/>
              </a:rPr>
              <a:t>goals.</a:t>
            </a:r>
          </a:p>
          <a:p>
            <a:pPr marL="342900" indent="-342900">
              <a:spcAft>
                <a:spcPts val="600"/>
              </a:spcAft>
              <a:buFont typeface="Arial" pitchFamily="34" charset="0"/>
              <a:buChar char="•"/>
            </a:pPr>
            <a:r>
              <a:rPr lang="en-US" sz="2400" dirty="0">
                <a:latin typeface="+mj-lt"/>
              </a:rPr>
              <a:t>Attainment of the 60 x 2025 goal and achievement gap reduction requires both increased access and completion</a:t>
            </a:r>
            <a:r>
              <a:rPr lang="en-US" sz="2400" dirty="0" smtClean="0">
                <a:latin typeface="+mj-lt"/>
              </a:rPr>
              <a:t>.</a:t>
            </a:r>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13</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034274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Recommendations</a:t>
            </a:r>
            <a:endParaRPr lang="en-US" sz="4000" b="1" dirty="0">
              <a:solidFill>
                <a:schemeClr val="tx2"/>
              </a:solidFill>
              <a:latin typeface="Calibri" pitchFamily="34" charset="0"/>
            </a:endParaRPr>
          </a:p>
        </p:txBody>
      </p:sp>
      <p:sp>
        <p:nvSpPr>
          <p:cNvPr id="8" name="TextBox 7"/>
          <p:cNvSpPr txBox="1"/>
          <p:nvPr/>
        </p:nvSpPr>
        <p:spPr>
          <a:xfrm>
            <a:off x="457200" y="990600"/>
            <a:ext cx="8229600" cy="4308872"/>
          </a:xfrm>
          <a:prstGeom prst="rect">
            <a:avLst/>
          </a:prstGeom>
          <a:noFill/>
        </p:spPr>
        <p:txBody>
          <a:bodyPr wrap="square">
            <a:spAutoFit/>
          </a:bodyPr>
          <a:lstStyle/>
          <a:p>
            <a:pPr marL="342900" indent="-342900">
              <a:spcAft>
                <a:spcPts val="600"/>
              </a:spcAft>
              <a:buFont typeface="Arial" pitchFamily="34" charset="0"/>
              <a:buChar char="•"/>
            </a:pPr>
            <a:r>
              <a:rPr lang="en-US" sz="2400" dirty="0">
                <a:latin typeface="+mj-lt"/>
              </a:rPr>
              <a:t>One minor “MAP efficiency” change:  students who flunk out of one institution must wait a year before receiving MAP at another </a:t>
            </a:r>
            <a:r>
              <a:rPr lang="en-US" sz="2400" dirty="0" smtClean="0">
                <a:latin typeface="+mj-lt"/>
              </a:rPr>
              <a:t>institution.</a:t>
            </a:r>
            <a:endParaRPr lang="en-US" sz="2400" dirty="0">
              <a:latin typeface="+mj-lt"/>
            </a:endParaRPr>
          </a:p>
          <a:p>
            <a:pPr marL="342900" indent="-342900">
              <a:spcAft>
                <a:spcPts val="600"/>
              </a:spcAft>
              <a:buFont typeface="Arial" pitchFamily="34" charset="0"/>
              <a:buChar char="•"/>
            </a:pPr>
            <a:r>
              <a:rPr lang="en-US" sz="2400" dirty="0">
                <a:latin typeface="+mj-lt"/>
              </a:rPr>
              <a:t>The value of additional advising and support for MAP recipients was acknowledged.  The task force felt another group should be convened to study what kind of additional advising and support, if any, should be required to be provided by the schools.</a:t>
            </a:r>
          </a:p>
          <a:p>
            <a:pPr marL="342900" indent="-342900">
              <a:spcAft>
                <a:spcPts val="600"/>
              </a:spcAft>
              <a:buFont typeface="Arial" pitchFamily="34" charset="0"/>
              <a:buChar char="•"/>
            </a:pPr>
            <a:r>
              <a:rPr lang="en-US" sz="2400" dirty="0">
                <a:latin typeface="+mj-lt"/>
              </a:rPr>
              <a:t>The task force felt that the MAP </a:t>
            </a:r>
            <a:r>
              <a:rPr lang="en-US" sz="2400" dirty="0" smtClean="0">
                <a:latin typeface="+mj-lt"/>
              </a:rPr>
              <a:t>formula, although workable, was outdated and should </a:t>
            </a:r>
            <a:r>
              <a:rPr lang="en-US" sz="2400" dirty="0">
                <a:latin typeface="+mj-lt"/>
              </a:rPr>
              <a:t>be re-evaluated and possibly revised or replaced with a payment table</a:t>
            </a:r>
            <a:r>
              <a:rPr lang="en-US" sz="2400" dirty="0" smtClean="0">
                <a:latin typeface="+mj-lt"/>
              </a:rPr>
              <a:t>.</a:t>
            </a:r>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14</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40986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2467" y="176480"/>
            <a:ext cx="8610600" cy="661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Concepts </a:t>
            </a:r>
            <a:r>
              <a:rPr lang="en-US" sz="4000" b="1" dirty="0">
                <a:solidFill>
                  <a:schemeClr val="tx2"/>
                </a:solidFill>
                <a:latin typeface="Calibri" pitchFamily="34" charset="0"/>
              </a:rPr>
              <a:t>W</a:t>
            </a:r>
            <a:r>
              <a:rPr lang="en-US" sz="4000" b="1" dirty="0" smtClean="0">
                <a:solidFill>
                  <a:schemeClr val="tx2"/>
                </a:solidFill>
                <a:latin typeface="Calibri" pitchFamily="34" charset="0"/>
              </a:rPr>
              <a:t>ith Some </a:t>
            </a:r>
            <a:r>
              <a:rPr lang="en-US" sz="4000" b="1" dirty="0">
                <a:solidFill>
                  <a:schemeClr val="tx2"/>
                </a:solidFill>
                <a:latin typeface="Calibri" pitchFamily="34" charset="0"/>
              </a:rPr>
              <a:t>S</a:t>
            </a:r>
            <a:r>
              <a:rPr lang="en-US" sz="4000" b="1" dirty="0" smtClean="0">
                <a:solidFill>
                  <a:schemeClr val="tx2"/>
                </a:solidFill>
                <a:latin typeface="Calibri" pitchFamily="34" charset="0"/>
              </a:rPr>
              <a:t>upport</a:t>
            </a:r>
            <a:endParaRPr lang="en-US" sz="4000" b="1" dirty="0">
              <a:solidFill>
                <a:schemeClr val="tx2"/>
              </a:solidFill>
              <a:latin typeface="Calibri" pitchFamily="34" charset="0"/>
            </a:endParaRPr>
          </a:p>
        </p:txBody>
      </p:sp>
      <p:sp>
        <p:nvSpPr>
          <p:cNvPr id="8" name="TextBox 7"/>
          <p:cNvSpPr txBox="1"/>
          <p:nvPr/>
        </p:nvSpPr>
        <p:spPr>
          <a:xfrm>
            <a:off x="457200" y="990600"/>
            <a:ext cx="8229600" cy="3724096"/>
          </a:xfrm>
          <a:prstGeom prst="rect">
            <a:avLst/>
          </a:prstGeom>
          <a:noFill/>
        </p:spPr>
        <p:txBody>
          <a:bodyPr wrap="square">
            <a:spAutoFit/>
          </a:bodyPr>
          <a:lstStyle/>
          <a:p>
            <a:pPr marL="342900" indent="-342900">
              <a:spcAft>
                <a:spcPts val="600"/>
              </a:spcAft>
              <a:buFont typeface="Arial" pitchFamily="34" charset="0"/>
              <a:buChar char="•"/>
            </a:pPr>
            <a:r>
              <a:rPr lang="en-US" sz="2400" dirty="0">
                <a:latin typeface="+mj-lt"/>
              </a:rPr>
              <a:t>A later application deadline for independent students and students applying to college for the first time.</a:t>
            </a:r>
          </a:p>
          <a:p>
            <a:pPr marL="342900" indent="-342900">
              <a:spcAft>
                <a:spcPts val="600"/>
              </a:spcAft>
              <a:buFont typeface="Arial" pitchFamily="34" charset="0"/>
              <a:buChar char="•"/>
            </a:pPr>
            <a:r>
              <a:rPr lang="en-US" sz="2400" dirty="0">
                <a:latin typeface="+mj-lt"/>
              </a:rPr>
              <a:t>There was agreement that any incremental funding be targeted to address the unique needs of these </a:t>
            </a:r>
            <a:r>
              <a:rPr lang="en-US" sz="2400" dirty="0" smtClean="0">
                <a:latin typeface="+mj-lt"/>
              </a:rPr>
              <a:t>students.</a:t>
            </a:r>
            <a:endParaRPr lang="en-US" sz="2400" dirty="0">
              <a:latin typeface="+mj-lt"/>
            </a:endParaRPr>
          </a:p>
          <a:p>
            <a:pPr marL="342900" indent="-342900">
              <a:spcAft>
                <a:spcPts val="600"/>
              </a:spcAft>
              <a:buFont typeface="Arial" pitchFamily="34" charset="0"/>
              <a:buChar char="•"/>
            </a:pPr>
            <a:r>
              <a:rPr lang="en-US" sz="2400" dirty="0">
                <a:latin typeface="+mj-lt"/>
              </a:rPr>
              <a:t>Exclusion of students from </a:t>
            </a:r>
            <a:r>
              <a:rPr lang="en-US" sz="2400" dirty="0" smtClean="0">
                <a:latin typeface="+mj-lt"/>
              </a:rPr>
              <a:t>middle income families (94% of MAP recipients are Pell-eligible).</a:t>
            </a:r>
            <a:endParaRPr lang="en-US" sz="2400" dirty="0">
              <a:latin typeface="+mj-lt"/>
            </a:endParaRPr>
          </a:p>
          <a:p>
            <a:pPr marL="342900" indent="-342900">
              <a:spcAft>
                <a:spcPts val="600"/>
              </a:spcAft>
              <a:buFont typeface="Arial" pitchFamily="34" charset="0"/>
              <a:buChar char="•"/>
            </a:pPr>
            <a:r>
              <a:rPr lang="en-US" sz="2400" dirty="0">
                <a:latin typeface="+mj-lt"/>
              </a:rPr>
              <a:t>Limit or remove certain </a:t>
            </a:r>
            <a:r>
              <a:rPr lang="en-US" sz="2400" dirty="0" smtClean="0">
                <a:latin typeface="+mj-lt"/>
              </a:rPr>
              <a:t>sectors’ </a:t>
            </a:r>
            <a:r>
              <a:rPr lang="en-US" sz="2400" dirty="0">
                <a:latin typeface="+mj-lt"/>
              </a:rPr>
              <a:t>participation in the program</a:t>
            </a:r>
          </a:p>
          <a:p>
            <a:pPr marL="342900" indent="-342900">
              <a:spcAft>
                <a:spcPts val="600"/>
              </a:spcAft>
              <a:buFont typeface="Arial" pitchFamily="34" charset="0"/>
              <a:buChar char="•"/>
            </a:pPr>
            <a:r>
              <a:rPr lang="en-US" sz="2400" dirty="0">
                <a:latin typeface="+mj-lt"/>
              </a:rPr>
              <a:t>Reduce awards to community college students who receive federal Pell grants large enough to cover tuition and fees</a:t>
            </a:r>
            <a:r>
              <a:rPr lang="en-US" sz="2400" dirty="0" smtClean="0">
                <a:latin typeface="+mj-lt"/>
              </a:rPr>
              <a:t>.</a:t>
            </a:r>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15</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480086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Summary</a:t>
            </a:r>
            <a:endParaRPr lang="en-US" sz="4000" b="1" dirty="0">
              <a:solidFill>
                <a:schemeClr val="tx2"/>
              </a:solidFill>
              <a:latin typeface="Calibri" pitchFamily="34" charset="0"/>
            </a:endParaRPr>
          </a:p>
        </p:txBody>
      </p:sp>
      <p:sp>
        <p:nvSpPr>
          <p:cNvPr id="8" name="TextBox 7"/>
          <p:cNvSpPr txBox="1"/>
          <p:nvPr/>
        </p:nvSpPr>
        <p:spPr>
          <a:xfrm>
            <a:off x="457200" y="990600"/>
            <a:ext cx="8229600" cy="4909036"/>
          </a:xfrm>
          <a:prstGeom prst="rect">
            <a:avLst/>
          </a:prstGeom>
          <a:noFill/>
        </p:spPr>
        <p:txBody>
          <a:bodyPr wrap="square">
            <a:spAutoFit/>
          </a:bodyPr>
          <a:lstStyle/>
          <a:p>
            <a:pPr marL="285750" indent="-285750">
              <a:spcAft>
                <a:spcPts val="600"/>
              </a:spcAft>
              <a:buFont typeface="Arial" pitchFamily="34" charset="0"/>
              <a:buChar char="•"/>
            </a:pPr>
            <a:r>
              <a:rPr lang="en-US" sz="2400" dirty="0">
                <a:latin typeface="+mj-lt"/>
                <a:cs typeface="Arial" pitchFamily="34" charset="0"/>
              </a:rPr>
              <a:t>First and foremost, MAP </a:t>
            </a:r>
            <a:r>
              <a:rPr lang="en-US" sz="2400" dirty="0" smtClean="0">
                <a:latin typeface="+mj-lt"/>
                <a:cs typeface="Arial" pitchFamily="34" charset="0"/>
              </a:rPr>
              <a:t>works.</a:t>
            </a:r>
          </a:p>
          <a:p>
            <a:pPr marL="800100" lvl="1" indent="-342900">
              <a:spcAft>
                <a:spcPts val="600"/>
              </a:spcAft>
              <a:buSzPct val="70000"/>
              <a:buFont typeface="Courier New" pitchFamily="49" charset="0"/>
              <a:buChar char="o"/>
            </a:pPr>
            <a:r>
              <a:rPr lang="en-US" sz="2000" dirty="0">
                <a:latin typeface="+mj-lt"/>
                <a:cs typeface="Arial" pitchFamily="34" charset="0"/>
              </a:rPr>
              <a:t>B</a:t>
            </a:r>
            <a:r>
              <a:rPr lang="en-US" sz="2000" dirty="0" smtClean="0">
                <a:latin typeface="+mj-lt"/>
                <a:cs typeface="Arial" pitchFamily="34" charset="0"/>
              </a:rPr>
              <a:t>ut </a:t>
            </a:r>
            <a:r>
              <a:rPr lang="en-US" sz="2000" dirty="0">
                <a:latin typeface="+mj-lt"/>
                <a:cs typeface="Arial" pitchFamily="34" charset="0"/>
              </a:rPr>
              <a:t>the program can’t resolve all of the issues facing higher education in Illinois.</a:t>
            </a:r>
          </a:p>
          <a:p>
            <a:pPr marL="285750" indent="-285750">
              <a:spcAft>
                <a:spcPts val="600"/>
              </a:spcAft>
              <a:buFont typeface="Arial" pitchFamily="34" charset="0"/>
              <a:buChar char="•"/>
            </a:pPr>
            <a:r>
              <a:rPr lang="en-US" sz="2400" dirty="0" smtClean="0">
                <a:latin typeface="+mj-lt"/>
                <a:cs typeface="Arial" pitchFamily="34" charset="0"/>
              </a:rPr>
              <a:t>The Task Force was caught in a zero-sum game, driven largely by the state’s current fiscal crisis, where recommendations couldn’t create winners without also creating losers.</a:t>
            </a:r>
          </a:p>
          <a:p>
            <a:pPr marL="285750" indent="-285750">
              <a:spcAft>
                <a:spcPts val="600"/>
              </a:spcAft>
              <a:buFont typeface="Arial" pitchFamily="34" charset="0"/>
              <a:buChar char="•"/>
            </a:pPr>
            <a:r>
              <a:rPr lang="en-US" sz="2400" dirty="0" smtClean="0">
                <a:latin typeface="+mj-lt"/>
                <a:cs typeface="Arial" pitchFamily="34" charset="0"/>
              </a:rPr>
              <a:t>Merit, as a selection criteria, was roundly rejected.</a:t>
            </a:r>
          </a:p>
          <a:p>
            <a:pPr marL="285750" indent="-285750">
              <a:spcAft>
                <a:spcPts val="600"/>
              </a:spcAft>
              <a:buFont typeface="Arial" pitchFamily="34" charset="0"/>
              <a:buChar char="•"/>
            </a:pPr>
            <a:r>
              <a:rPr lang="en-US" sz="2400" dirty="0" smtClean="0">
                <a:latin typeface="+mj-lt"/>
                <a:cs typeface="Arial" pitchFamily="34" charset="0"/>
              </a:rPr>
              <a:t>Although not popular, no alternative to the current first-come, first-serve rationing mechanism was identified that would produce outcomes that the task </a:t>
            </a:r>
            <a:r>
              <a:rPr lang="en-US" sz="2400" dirty="0">
                <a:latin typeface="+mj-lt"/>
                <a:cs typeface="Arial" pitchFamily="34" charset="0"/>
              </a:rPr>
              <a:t>f</a:t>
            </a:r>
            <a:r>
              <a:rPr lang="en-US" sz="2400" dirty="0" smtClean="0">
                <a:latin typeface="+mj-lt"/>
                <a:cs typeface="Arial" pitchFamily="34" charset="0"/>
              </a:rPr>
              <a:t>orce agreed were better.</a:t>
            </a:r>
          </a:p>
          <a:p>
            <a:pPr marL="285750" indent="-285750">
              <a:spcAft>
                <a:spcPts val="600"/>
              </a:spcAft>
              <a:buFont typeface="Arial" pitchFamily="34" charset="0"/>
              <a:buChar char="•"/>
            </a:pPr>
            <a:r>
              <a:rPr lang="en-US" sz="2400" dirty="0" smtClean="0">
                <a:latin typeface="+mj-lt"/>
                <a:cs typeface="Arial" pitchFamily="34" charset="0"/>
              </a:rPr>
              <a:t>This was a difficult process, as it quickly became apparent that there were no easy solutions. </a:t>
            </a: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16</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427600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Legislative Follow-Up</a:t>
            </a:r>
            <a:endParaRPr lang="en-US" sz="4000" b="1" dirty="0">
              <a:solidFill>
                <a:schemeClr val="tx2"/>
              </a:solidFill>
              <a:latin typeface="Calibri" pitchFamily="34" charset="0"/>
            </a:endParaRPr>
          </a:p>
        </p:txBody>
      </p:sp>
      <p:sp>
        <p:nvSpPr>
          <p:cNvPr id="8" name="TextBox 7"/>
          <p:cNvSpPr txBox="1"/>
          <p:nvPr/>
        </p:nvSpPr>
        <p:spPr>
          <a:xfrm>
            <a:off x="795867" y="1402140"/>
            <a:ext cx="7543800" cy="1569660"/>
          </a:xfrm>
          <a:prstGeom prst="rect">
            <a:avLst/>
          </a:prstGeom>
          <a:noFill/>
        </p:spPr>
        <p:txBody>
          <a:bodyPr wrap="square">
            <a:spAutoFit/>
          </a:bodyPr>
          <a:lstStyle/>
          <a:p>
            <a:pPr>
              <a:spcAft>
                <a:spcPts val="600"/>
              </a:spcAft>
            </a:pPr>
            <a:r>
              <a:rPr lang="en-US" sz="2400" dirty="0" smtClean="0">
                <a:latin typeface="+mj-lt"/>
                <a:cs typeface="Arial" pitchFamily="34" charset="0"/>
              </a:rPr>
              <a:t>While the Task Force was established to inform ISAC administrative rules, several pieces of legislation seeking to codify its recommendations have been introduced in the General Assembly. </a:t>
            </a: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17</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80834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8244" y="993420"/>
            <a:ext cx="8153400" cy="3773341"/>
          </a:xfrm>
          <a:prstGeom prst="rect">
            <a:avLst/>
          </a:prstGeom>
          <a:noFill/>
        </p:spPr>
        <p:txBody>
          <a:bodyPr wrap="square">
            <a:spAutoFit/>
          </a:bodyPr>
          <a:lstStyle/>
          <a:p>
            <a:pPr marL="342900" marR="0" lvl="0" indent="-342900">
              <a:lnSpc>
                <a:spcPct val="115000"/>
              </a:lnSpc>
              <a:spcBef>
                <a:spcPts val="0"/>
              </a:spcBef>
              <a:spcAft>
                <a:spcPts val="0"/>
              </a:spcAft>
              <a:buFont typeface="Arial" pitchFamily="34" charset="0"/>
              <a:buChar char="•"/>
            </a:pPr>
            <a:r>
              <a:rPr lang="en-US" sz="2400" u="sng" dirty="0">
                <a:latin typeface="Calibri"/>
                <a:ea typeface="Calibri"/>
                <a:cs typeface="Times New Roman"/>
              </a:rPr>
              <a:t>MAP stopped award announcements on March 1, </a:t>
            </a:r>
            <a:r>
              <a:rPr lang="en-US" sz="2400" u="sng" dirty="0" smtClean="0">
                <a:latin typeface="Calibri"/>
                <a:ea typeface="Calibri"/>
                <a:cs typeface="Times New Roman"/>
              </a:rPr>
              <a:t>2013</a:t>
            </a:r>
          </a:p>
          <a:p>
            <a:pPr marL="800100" lvl="1" indent="-342900">
              <a:lnSpc>
                <a:spcPct val="115000"/>
              </a:lnSpc>
              <a:spcBef>
                <a:spcPts val="0"/>
              </a:spcBef>
              <a:spcAft>
                <a:spcPts val="0"/>
              </a:spcAft>
              <a:buSzPct val="70000"/>
              <a:buFont typeface="Courier New" pitchFamily="49" charset="0"/>
              <a:buChar char="o"/>
            </a:pPr>
            <a:r>
              <a:rPr lang="en-US" sz="2000" dirty="0" smtClean="0">
                <a:latin typeface="Calibri"/>
                <a:ea typeface="Calibri"/>
                <a:cs typeface="Times New Roman"/>
              </a:rPr>
              <a:t>Students </a:t>
            </a:r>
            <a:r>
              <a:rPr lang="en-US" sz="2000" dirty="0">
                <a:latin typeface="Calibri"/>
                <a:ea typeface="Calibri"/>
                <a:cs typeface="Times New Roman"/>
              </a:rPr>
              <a:t>applying on or after March 2 had their applications put in suspense.  </a:t>
            </a:r>
            <a:endParaRPr lang="en-US" sz="2000" dirty="0" smtClean="0">
              <a:latin typeface="Calibri"/>
              <a:ea typeface="Calibri"/>
              <a:cs typeface="Times New Roman"/>
            </a:endParaRPr>
          </a:p>
          <a:p>
            <a:pPr marL="342900" marR="0" lvl="0" indent="-342900">
              <a:lnSpc>
                <a:spcPct val="115000"/>
              </a:lnSpc>
              <a:spcBef>
                <a:spcPts val="0"/>
              </a:spcBef>
              <a:spcAft>
                <a:spcPts val="0"/>
              </a:spcAft>
              <a:buFont typeface="Arial" pitchFamily="34" charset="0"/>
              <a:buChar char="•"/>
            </a:pPr>
            <a:r>
              <a:rPr lang="en-US" sz="2400" u="sng" dirty="0" smtClean="0">
                <a:latin typeface="Calibri"/>
                <a:ea typeface="Calibri"/>
                <a:cs typeface="Times New Roman"/>
              </a:rPr>
              <a:t>This </a:t>
            </a:r>
            <a:r>
              <a:rPr lang="en-US" sz="2400" u="sng" dirty="0">
                <a:latin typeface="Calibri"/>
                <a:ea typeface="Calibri"/>
                <a:cs typeface="Times New Roman"/>
              </a:rPr>
              <a:t>was the earliest suspense date </a:t>
            </a:r>
            <a:r>
              <a:rPr lang="en-US" sz="2400" u="sng" dirty="0" smtClean="0">
                <a:latin typeface="Calibri"/>
                <a:ea typeface="Calibri"/>
                <a:cs typeface="Times New Roman"/>
              </a:rPr>
              <a:t>ever  </a:t>
            </a:r>
          </a:p>
          <a:p>
            <a:pPr marL="800100" lvl="1" indent="-342900">
              <a:lnSpc>
                <a:spcPct val="115000"/>
              </a:lnSpc>
              <a:spcBef>
                <a:spcPts val="0"/>
              </a:spcBef>
              <a:spcAft>
                <a:spcPts val="0"/>
              </a:spcAft>
              <a:buSzPct val="70000"/>
              <a:buFont typeface="Courier New" pitchFamily="49" charset="0"/>
              <a:buChar char="o"/>
            </a:pPr>
            <a:r>
              <a:rPr lang="en-US" sz="2000" dirty="0" smtClean="0">
                <a:latin typeface="Calibri"/>
                <a:ea typeface="Calibri"/>
                <a:cs typeface="Times New Roman"/>
              </a:rPr>
              <a:t>A </a:t>
            </a:r>
            <a:r>
              <a:rPr lang="en-US" sz="2000" dirty="0">
                <a:latin typeface="Calibri"/>
                <a:ea typeface="Calibri"/>
                <a:cs typeface="Times New Roman"/>
              </a:rPr>
              <a:t>combination of an expected decline in aid for </a:t>
            </a:r>
            <a:r>
              <a:rPr lang="en-US" sz="2000" dirty="0" err="1">
                <a:latin typeface="Calibri"/>
                <a:ea typeface="Calibri"/>
                <a:cs typeface="Times New Roman"/>
              </a:rPr>
              <a:t>FY2014</a:t>
            </a:r>
            <a:r>
              <a:rPr lang="en-US" sz="2000" dirty="0">
                <a:latin typeface="Calibri"/>
                <a:ea typeface="Calibri"/>
                <a:cs typeface="Times New Roman"/>
              </a:rPr>
              <a:t> and higher volume was responsible for the early </a:t>
            </a:r>
            <a:r>
              <a:rPr lang="en-US" sz="2000" dirty="0" smtClean="0">
                <a:latin typeface="Calibri"/>
                <a:ea typeface="Calibri"/>
                <a:cs typeface="Times New Roman"/>
              </a:rPr>
              <a:t>deadline.</a:t>
            </a:r>
          </a:p>
          <a:p>
            <a:pPr marL="800100" lvl="1" indent="-342900">
              <a:lnSpc>
                <a:spcPct val="115000"/>
              </a:lnSpc>
              <a:spcBef>
                <a:spcPts val="0"/>
              </a:spcBef>
              <a:spcAft>
                <a:spcPts val="0"/>
              </a:spcAft>
              <a:buSzPct val="70000"/>
              <a:buFont typeface="Courier New" pitchFamily="49" charset="0"/>
              <a:buChar char="o"/>
            </a:pPr>
            <a:r>
              <a:rPr lang="en-US" sz="2000" dirty="0" smtClean="0">
                <a:latin typeface="Calibri"/>
                <a:ea typeface="Calibri"/>
                <a:cs typeface="Times New Roman"/>
              </a:rPr>
              <a:t>There </a:t>
            </a:r>
            <a:r>
              <a:rPr lang="en-US" sz="2000" dirty="0">
                <a:latin typeface="Calibri"/>
                <a:ea typeface="Calibri"/>
                <a:cs typeface="Times New Roman"/>
              </a:rPr>
              <a:t>is a five percent reduction factor built in to the estimated awards making the maximum award $4,720, the same as last year.  </a:t>
            </a:r>
            <a:endParaRPr lang="en-US" sz="2000" dirty="0" smtClean="0">
              <a:latin typeface="Calibri"/>
              <a:ea typeface="Calibri"/>
              <a:cs typeface="Times New Roman"/>
            </a:endParaRPr>
          </a:p>
          <a:p>
            <a:pPr marL="800100" lvl="1" indent="-342900">
              <a:lnSpc>
                <a:spcPct val="115000"/>
              </a:lnSpc>
              <a:spcBef>
                <a:spcPts val="0"/>
              </a:spcBef>
              <a:spcAft>
                <a:spcPts val="0"/>
              </a:spcAft>
              <a:buSzPct val="70000"/>
              <a:buFont typeface="Courier New" pitchFamily="49" charset="0"/>
              <a:buChar char="o"/>
            </a:pPr>
            <a:r>
              <a:rPr lang="en-US" sz="2000" dirty="0" smtClean="0">
                <a:latin typeface="Calibri"/>
                <a:ea typeface="Calibri"/>
                <a:cs typeface="Times New Roman"/>
              </a:rPr>
              <a:t>There </a:t>
            </a:r>
            <a:r>
              <a:rPr lang="en-US" sz="2000" dirty="0">
                <a:latin typeface="Calibri"/>
                <a:ea typeface="Calibri"/>
                <a:cs typeface="Times New Roman"/>
              </a:rPr>
              <a:t>may need to be further reductions if the MAP appropriation is cut. </a:t>
            </a:r>
          </a:p>
        </p:txBody>
      </p:sp>
      <p:sp>
        <p:nvSpPr>
          <p:cNvPr id="7"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MAP Suspension</a:t>
            </a:r>
            <a:endParaRPr lang="en-US" sz="4000" b="1" dirty="0">
              <a:solidFill>
                <a:schemeClr val="tx2"/>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124C670B-EFD8-4F4A-81B8-71140A880693}" type="slidenum">
              <a:rPr lang="en-US" smtClean="0"/>
              <a:pPr>
                <a:defRPr/>
              </a:pPr>
              <a:t>2</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07469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8244" y="996243"/>
            <a:ext cx="8153400" cy="5224507"/>
          </a:xfrm>
          <a:prstGeom prst="rect">
            <a:avLst/>
          </a:prstGeom>
          <a:noFill/>
        </p:spPr>
        <p:txBody>
          <a:bodyPr wrap="square">
            <a:spAutoFit/>
          </a:bodyPr>
          <a:lstStyle/>
          <a:p>
            <a:pPr marL="342900" indent="-342900">
              <a:lnSpc>
                <a:spcPct val="115000"/>
              </a:lnSpc>
              <a:spcBef>
                <a:spcPts val="0"/>
              </a:spcBef>
              <a:spcAft>
                <a:spcPts val="0"/>
              </a:spcAft>
              <a:buFont typeface="Arial" pitchFamily="34" charset="0"/>
              <a:buChar char="•"/>
            </a:pPr>
            <a:r>
              <a:rPr lang="en-US" sz="2400" dirty="0">
                <a:latin typeface="Calibri"/>
                <a:ea typeface="Calibri"/>
                <a:cs typeface="Times New Roman"/>
              </a:rPr>
              <a:t>About 170,000 eligible applications were filed before the </a:t>
            </a:r>
            <a:r>
              <a:rPr lang="en-US" sz="2400" dirty="0" smtClean="0">
                <a:latin typeface="Calibri"/>
                <a:ea typeface="Calibri"/>
                <a:cs typeface="Times New Roman"/>
              </a:rPr>
              <a:t>deadline</a:t>
            </a:r>
            <a:endParaRPr lang="en-US" sz="2400" dirty="0">
              <a:latin typeface="Calibri"/>
              <a:ea typeface="Calibri"/>
              <a:cs typeface="Times New Roman"/>
            </a:endParaRPr>
          </a:p>
          <a:p>
            <a:pPr marL="342900" marR="0" lvl="0" indent="-342900">
              <a:lnSpc>
                <a:spcPct val="115000"/>
              </a:lnSpc>
              <a:spcBef>
                <a:spcPts val="0"/>
              </a:spcBef>
              <a:spcAft>
                <a:spcPts val="0"/>
              </a:spcAft>
              <a:buFont typeface="Arial" pitchFamily="34" charset="0"/>
              <a:buChar char="•"/>
            </a:pPr>
            <a:r>
              <a:rPr lang="en-US" sz="2400" dirty="0" smtClean="0">
                <a:latin typeface="Calibri"/>
                <a:ea typeface="Calibri"/>
                <a:cs typeface="Times New Roman"/>
              </a:rPr>
              <a:t>Eligible </a:t>
            </a:r>
            <a:r>
              <a:rPr lang="en-US" sz="2400" dirty="0">
                <a:latin typeface="Calibri"/>
                <a:ea typeface="Calibri"/>
                <a:cs typeface="Times New Roman"/>
              </a:rPr>
              <a:t>volume is up by </a:t>
            </a:r>
            <a:r>
              <a:rPr lang="en-US" sz="2400" dirty="0" smtClean="0">
                <a:latin typeface="Calibri"/>
                <a:ea typeface="Calibri"/>
                <a:cs typeface="Times New Roman"/>
              </a:rPr>
              <a:t>5.4</a:t>
            </a:r>
            <a:r>
              <a:rPr lang="en-US" sz="2400" dirty="0">
                <a:latin typeface="Calibri"/>
                <a:ea typeface="Calibri"/>
                <a:cs typeface="Times New Roman"/>
              </a:rPr>
              <a:t> </a:t>
            </a:r>
            <a:r>
              <a:rPr lang="en-US" sz="2400" dirty="0" smtClean="0">
                <a:latin typeface="Calibri"/>
                <a:ea typeface="Calibri"/>
                <a:cs typeface="Times New Roman"/>
              </a:rPr>
              <a:t>percent </a:t>
            </a:r>
          </a:p>
          <a:p>
            <a:pPr marL="800100" lvl="1" indent="-342900">
              <a:lnSpc>
                <a:spcPct val="115000"/>
              </a:lnSpc>
              <a:spcBef>
                <a:spcPts val="0"/>
              </a:spcBef>
              <a:spcAft>
                <a:spcPts val="0"/>
              </a:spcAft>
              <a:buSzPct val="70000"/>
              <a:buFont typeface="Courier New" pitchFamily="49" charset="0"/>
              <a:buChar char="o"/>
            </a:pPr>
            <a:r>
              <a:rPr lang="en-US" sz="2000" dirty="0" smtClean="0">
                <a:latin typeface="Calibri"/>
                <a:ea typeface="Calibri"/>
                <a:cs typeface="Times New Roman"/>
              </a:rPr>
              <a:t>All </a:t>
            </a:r>
            <a:r>
              <a:rPr lang="en-US" sz="2000" dirty="0">
                <a:latin typeface="Calibri"/>
                <a:ea typeface="Calibri"/>
                <a:cs typeface="Times New Roman"/>
              </a:rPr>
              <a:t>dependency types show an increase in </a:t>
            </a:r>
            <a:r>
              <a:rPr lang="en-US" sz="2000" dirty="0" smtClean="0">
                <a:latin typeface="Calibri"/>
                <a:ea typeface="Calibri"/>
                <a:cs typeface="Times New Roman"/>
              </a:rPr>
              <a:t>volume</a:t>
            </a:r>
          </a:p>
          <a:p>
            <a:pPr marL="1257300" lvl="2" indent="-342900">
              <a:lnSpc>
                <a:spcPct val="115000"/>
              </a:lnSpc>
              <a:spcBef>
                <a:spcPts val="0"/>
              </a:spcBef>
              <a:spcAft>
                <a:spcPts val="0"/>
              </a:spcAft>
              <a:buSzPct val="70000"/>
              <a:buFont typeface="Symbol"/>
              <a:buChar char=""/>
            </a:pPr>
            <a:r>
              <a:rPr lang="en-US" sz="2000" dirty="0" smtClean="0">
                <a:latin typeface="Calibri"/>
                <a:ea typeface="Calibri"/>
                <a:cs typeface="Times New Roman"/>
              </a:rPr>
              <a:t>Dependents: 6.1 percent</a:t>
            </a:r>
          </a:p>
          <a:p>
            <a:pPr marL="1257300" lvl="2" indent="-342900">
              <a:lnSpc>
                <a:spcPct val="115000"/>
              </a:lnSpc>
              <a:spcBef>
                <a:spcPts val="0"/>
              </a:spcBef>
              <a:spcAft>
                <a:spcPts val="0"/>
              </a:spcAft>
              <a:buSzPct val="70000"/>
              <a:buFont typeface="Symbol"/>
              <a:buChar char=""/>
            </a:pPr>
            <a:r>
              <a:rPr lang="en-US" sz="2000" dirty="0">
                <a:latin typeface="Calibri"/>
                <a:ea typeface="Calibri"/>
                <a:cs typeface="Times New Roman"/>
              </a:rPr>
              <a:t>I</a:t>
            </a:r>
            <a:r>
              <a:rPr lang="en-US" sz="2000" dirty="0" smtClean="0">
                <a:latin typeface="Calibri"/>
                <a:ea typeface="Calibri"/>
                <a:cs typeface="Times New Roman"/>
              </a:rPr>
              <a:t>ndependents </a:t>
            </a:r>
            <a:r>
              <a:rPr lang="en-US" sz="2000" dirty="0">
                <a:latin typeface="Calibri"/>
                <a:ea typeface="Calibri"/>
                <a:cs typeface="Times New Roman"/>
              </a:rPr>
              <a:t>with </a:t>
            </a:r>
            <a:r>
              <a:rPr lang="en-US" sz="2000" dirty="0" smtClean="0">
                <a:latin typeface="Calibri"/>
                <a:ea typeface="Calibri"/>
                <a:cs typeface="Times New Roman"/>
              </a:rPr>
              <a:t>dependents: 2.2 percent</a:t>
            </a:r>
          </a:p>
          <a:p>
            <a:pPr marL="1257300" lvl="2" indent="-342900">
              <a:lnSpc>
                <a:spcPct val="115000"/>
              </a:lnSpc>
              <a:spcBef>
                <a:spcPts val="0"/>
              </a:spcBef>
              <a:spcAft>
                <a:spcPts val="0"/>
              </a:spcAft>
              <a:buSzPct val="70000"/>
              <a:buFont typeface="Symbol"/>
              <a:buChar char=""/>
            </a:pPr>
            <a:r>
              <a:rPr lang="en-US" sz="2000" dirty="0">
                <a:latin typeface="Calibri"/>
                <a:ea typeface="Calibri"/>
                <a:cs typeface="Times New Roman"/>
              </a:rPr>
              <a:t>I</a:t>
            </a:r>
            <a:r>
              <a:rPr lang="en-US" sz="2000" dirty="0" smtClean="0">
                <a:latin typeface="Calibri"/>
                <a:ea typeface="Calibri"/>
                <a:cs typeface="Times New Roman"/>
              </a:rPr>
              <a:t>ndependents </a:t>
            </a:r>
            <a:r>
              <a:rPr lang="en-US" sz="2000" dirty="0">
                <a:latin typeface="Calibri"/>
                <a:ea typeface="Calibri"/>
                <a:cs typeface="Times New Roman"/>
              </a:rPr>
              <a:t>without </a:t>
            </a:r>
            <a:r>
              <a:rPr lang="en-US" sz="2000" dirty="0" smtClean="0">
                <a:latin typeface="Calibri"/>
                <a:ea typeface="Calibri"/>
                <a:cs typeface="Times New Roman"/>
              </a:rPr>
              <a:t>dependents: 7.3 percent</a:t>
            </a:r>
            <a:endParaRPr lang="en-US" sz="2000" dirty="0">
              <a:latin typeface="Calibri"/>
              <a:ea typeface="Calibri"/>
              <a:cs typeface="Times New Roman"/>
            </a:endParaRPr>
          </a:p>
          <a:p>
            <a:pPr marL="342900" marR="0" lvl="0" indent="-342900">
              <a:lnSpc>
                <a:spcPct val="115000"/>
              </a:lnSpc>
              <a:spcBef>
                <a:spcPts val="0"/>
              </a:spcBef>
              <a:spcAft>
                <a:spcPts val="0"/>
              </a:spcAft>
              <a:buFont typeface="Arial" pitchFamily="34" charset="0"/>
              <a:buChar char="•"/>
            </a:pPr>
            <a:r>
              <a:rPr lang="en-US" sz="2400" dirty="0" smtClean="0">
                <a:latin typeface="Calibri"/>
                <a:ea typeface="Calibri"/>
                <a:cs typeface="Times New Roman"/>
              </a:rPr>
              <a:t>Volume up at public universities and private non-profits</a:t>
            </a:r>
          </a:p>
          <a:p>
            <a:pPr marL="800100" lvl="1" indent="-342900">
              <a:lnSpc>
                <a:spcPct val="115000"/>
              </a:lnSpc>
              <a:spcBef>
                <a:spcPts val="0"/>
              </a:spcBef>
              <a:spcAft>
                <a:spcPts val="0"/>
              </a:spcAft>
              <a:buSzPct val="80000"/>
              <a:buFont typeface="Courier New" pitchFamily="49" charset="0"/>
              <a:buChar char="o"/>
            </a:pPr>
            <a:r>
              <a:rPr lang="en-US" sz="2000" dirty="0">
                <a:latin typeface="Calibri"/>
                <a:ea typeface="Calibri"/>
                <a:cs typeface="Times New Roman"/>
              </a:rPr>
              <a:t>P</a:t>
            </a:r>
            <a:r>
              <a:rPr lang="en-US" sz="2000" dirty="0" smtClean="0">
                <a:latin typeface="Calibri"/>
                <a:ea typeface="Calibri"/>
                <a:cs typeface="Times New Roman"/>
              </a:rPr>
              <a:t>ublic universities: 13.3 percent </a:t>
            </a:r>
          </a:p>
          <a:p>
            <a:pPr marL="800100" lvl="1" indent="-342900">
              <a:lnSpc>
                <a:spcPct val="115000"/>
              </a:lnSpc>
              <a:spcBef>
                <a:spcPts val="0"/>
              </a:spcBef>
              <a:spcAft>
                <a:spcPts val="0"/>
              </a:spcAft>
              <a:buSzPct val="80000"/>
              <a:buFont typeface="Courier New" pitchFamily="49" charset="0"/>
              <a:buChar char="o"/>
            </a:pPr>
            <a:r>
              <a:rPr lang="en-US" sz="2000" dirty="0" smtClean="0">
                <a:latin typeface="Calibri"/>
                <a:ea typeface="Calibri"/>
                <a:cs typeface="Times New Roman"/>
              </a:rPr>
              <a:t>Private non-profits: 16.8 percent  </a:t>
            </a:r>
          </a:p>
          <a:p>
            <a:pPr marL="342900" marR="0" lvl="0" indent="-342900">
              <a:lnSpc>
                <a:spcPct val="115000"/>
              </a:lnSpc>
              <a:spcBef>
                <a:spcPts val="0"/>
              </a:spcBef>
              <a:spcAft>
                <a:spcPts val="0"/>
              </a:spcAft>
              <a:buFont typeface="Arial" pitchFamily="34" charset="0"/>
              <a:buChar char="•"/>
            </a:pPr>
            <a:r>
              <a:rPr lang="en-US" sz="2400" dirty="0" smtClean="0">
                <a:latin typeface="Calibri"/>
                <a:ea typeface="Calibri"/>
                <a:cs typeface="Times New Roman"/>
              </a:rPr>
              <a:t>Volume down at community college and proprietary schools</a:t>
            </a:r>
          </a:p>
          <a:p>
            <a:pPr marL="800100" lvl="1" indent="-342900">
              <a:lnSpc>
                <a:spcPct val="115000"/>
              </a:lnSpc>
              <a:spcBef>
                <a:spcPts val="0"/>
              </a:spcBef>
              <a:spcAft>
                <a:spcPts val="0"/>
              </a:spcAft>
              <a:buSzPct val="70000"/>
              <a:buFont typeface="Courier New" pitchFamily="49" charset="0"/>
              <a:buChar char="o"/>
            </a:pPr>
            <a:r>
              <a:rPr lang="en-US" sz="2000" dirty="0">
                <a:latin typeface="Calibri"/>
                <a:ea typeface="Calibri"/>
                <a:cs typeface="Times New Roman"/>
              </a:rPr>
              <a:t>C</a:t>
            </a:r>
            <a:r>
              <a:rPr lang="en-US" sz="2000" dirty="0" smtClean="0">
                <a:latin typeface="Calibri"/>
                <a:ea typeface="Calibri"/>
                <a:cs typeface="Times New Roman"/>
              </a:rPr>
              <a:t>ommunity colleges: -5.3 percent</a:t>
            </a:r>
          </a:p>
          <a:p>
            <a:pPr marL="800100" lvl="1" indent="-342900">
              <a:lnSpc>
                <a:spcPct val="115000"/>
              </a:lnSpc>
              <a:spcBef>
                <a:spcPts val="0"/>
              </a:spcBef>
              <a:spcAft>
                <a:spcPts val="0"/>
              </a:spcAft>
              <a:buSzPct val="70000"/>
              <a:buFont typeface="Courier New" pitchFamily="49" charset="0"/>
              <a:buChar char="o"/>
            </a:pPr>
            <a:r>
              <a:rPr lang="en-US" sz="2000" dirty="0">
                <a:latin typeface="Calibri"/>
                <a:ea typeface="Calibri"/>
                <a:cs typeface="Times New Roman"/>
              </a:rPr>
              <a:t>P</a:t>
            </a:r>
            <a:r>
              <a:rPr lang="en-US" sz="2000" dirty="0" smtClean="0">
                <a:latin typeface="Calibri"/>
                <a:ea typeface="Calibri"/>
                <a:cs typeface="Times New Roman"/>
              </a:rPr>
              <a:t>roprietary schools: -10.6 percent</a:t>
            </a:r>
            <a:endParaRPr lang="en-US" sz="2000" dirty="0">
              <a:latin typeface="Calibri"/>
              <a:ea typeface="Calibri"/>
              <a:cs typeface="Times New Roman"/>
            </a:endParaRPr>
          </a:p>
        </p:txBody>
      </p:sp>
      <p:sp>
        <p:nvSpPr>
          <p:cNvPr id="7" name="Title 2"/>
          <p:cNvSpPr txBox="1">
            <a:spLocks/>
          </p:cNvSpPr>
          <p:nvPr/>
        </p:nvSpPr>
        <p:spPr bwMode="auto">
          <a:xfrm>
            <a:off x="254001"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MAP Volume</a:t>
            </a:r>
            <a:endParaRPr lang="en-US" sz="4000" b="1" dirty="0">
              <a:solidFill>
                <a:schemeClr val="tx2"/>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124C670B-EFD8-4F4A-81B8-71140A880693}" type="slidenum">
              <a:rPr lang="en-US" smtClean="0"/>
              <a:pPr>
                <a:defRPr/>
              </a:pPr>
              <a:t>3</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1565769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3400" y="1223281"/>
            <a:ext cx="8153400" cy="2357568"/>
          </a:xfrm>
          <a:prstGeom prst="rect">
            <a:avLst/>
          </a:prstGeom>
          <a:noFill/>
        </p:spPr>
        <p:txBody>
          <a:bodyPr wrap="square">
            <a:spAutoFit/>
          </a:bodyPr>
          <a:lstStyle/>
          <a:p>
            <a:pPr marL="342900" marR="0" lvl="0" indent="-342900">
              <a:lnSpc>
                <a:spcPct val="115000"/>
              </a:lnSpc>
              <a:spcBef>
                <a:spcPts val="0"/>
              </a:spcBef>
              <a:spcAft>
                <a:spcPts val="0"/>
              </a:spcAft>
              <a:buFont typeface="Arial" pitchFamily="34" charset="0"/>
              <a:buChar char="•"/>
            </a:pPr>
            <a:r>
              <a:rPr lang="en-US" sz="2400" dirty="0" smtClean="0">
                <a:latin typeface="Calibri"/>
                <a:ea typeface="Calibri"/>
                <a:cs typeface="Times New Roman"/>
              </a:rPr>
              <a:t>With MAP depleted - focus is on Pell</a:t>
            </a:r>
          </a:p>
          <a:p>
            <a:pPr marL="800100" lvl="1" indent="-342900">
              <a:lnSpc>
                <a:spcPct val="115000"/>
              </a:lnSpc>
              <a:spcBef>
                <a:spcPts val="0"/>
              </a:spcBef>
              <a:spcAft>
                <a:spcPts val="0"/>
              </a:spcAft>
              <a:buSzPct val="80000"/>
              <a:buFont typeface="Courier New" pitchFamily="49" charset="0"/>
              <a:buChar char="o"/>
            </a:pPr>
            <a:r>
              <a:rPr lang="en-US" sz="2000" dirty="0" smtClean="0">
                <a:latin typeface="Calibri"/>
                <a:ea typeface="Calibri"/>
                <a:cs typeface="Times New Roman"/>
              </a:rPr>
              <a:t>About </a:t>
            </a:r>
            <a:r>
              <a:rPr lang="en-US" sz="2000" dirty="0">
                <a:latin typeface="Calibri"/>
                <a:ea typeface="Calibri"/>
                <a:cs typeface="Times New Roman"/>
              </a:rPr>
              <a:t>94% of MAP recipients are Pell-eligible.  </a:t>
            </a:r>
            <a:endParaRPr lang="en-US" sz="2000" dirty="0" smtClean="0">
              <a:latin typeface="Calibri"/>
              <a:ea typeface="Calibri"/>
              <a:cs typeface="Times New Roman"/>
            </a:endParaRPr>
          </a:p>
          <a:p>
            <a:pPr marL="1257300" lvl="2" indent="-342900">
              <a:lnSpc>
                <a:spcPct val="115000"/>
              </a:lnSpc>
              <a:spcBef>
                <a:spcPts val="0"/>
              </a:spcBef>
              <a:spcAft>
                <a:spcPts val="0"/>
              </a:spcAft>
              <a:buSzPct val="70000"/>
              <a:buFont typeface="Arial" pitchFamily="34" charset="0"/>
              <a:buChar char="•"/>
            </a:pPr>
            <a:r>
              <a:rPr lang="en-US" sz="2000" dirty="0" smtClean="0">
                <a:latin typeface="Calibri"/>
                <a:ea typeface="Calibri"/>
                <a:cs typeface="Times New Roman"/>
              </a:rPr>
              <a:t>A </a:t>
            </a:r>
            <a:r>
              <a:rPr lang="en-US" sz="2000" dirty="0">
                <a:latin typeface="Calibri"/>
                <a:ea typeface="Calibri"/>
                <a:cs typeface="Times New Roman"/>
              </a:rPr>
              <a:t>maximum Pell grant is $5,645 for </a:t>
            </a:r>
            <a:r>
              <a:rPr lang="en-US" sz="2000" dirty="0" err="1">
                <a:latin typeface="Calibri"/>
                <a:ea typeface="Calibri"/>
                <a:cs typeface="Times New Roman"/>
              </a:rPr>
              <a:t>A</a:t>
            </a:r>
            <a:r>
              <a:rPr lang="en-US" sz="2000" dirty="0" err="1" smtClean="0">
                <a:latin typeface="Calibri"/>
                <a:ea typeface="Calibri"/>
                <a:cs typeface="Times New Roman"/>
              </a:rPr>
              <a:t>Y2014</a:t>
            </a:r>
            <a:r>
              <a:rPr lang="en-US" sz="2000" dirty="0" smtClean="0">
                <a:latin typeface="Calibri"/>
                <a:ea typeface="Calibri"/>
                <a:cs typeface="Times New Roman"/>
              </a:rPr>
              <a:t> </a:t>
            </a:r>
            <a:r>
              <a:rPr lang="en-US" sz="2000" dirty="0">
                <a:latin typeface="Calibri"/>
                <a:ea typeface="Calibri"/>
                <a:cs typeface="Times New Roman"/>
              </a:rPr>
              <a:t>(an increase of $95 over </a:t>
            </a:r>
            <a:r>
              <a:rPr lang="en-US" sz="2000" dirty="0" err="1">
                <a:latin typeface="Calibri"/>
                <a:ea typeface="Calibri"/>
                <a:cs typeface="Times New Roman"/>
              </a:rPr>
              <a:t>A</a:t>
            </a:r>
            <a:r>
              <a:rPr lang="en-US" sz="2000" dirty="0" err="1" smtClean="0">
                <a:latin typeface="Calibri"/>
                <a:ea typeface="Calibri"/>
                <a:cs typeface="Times New Roman"/>
              </a:rPr>
              <a:t>Y2013</a:t>
            </a:r>
            <a:r>
              <a:rPr lang="en-US" sz="2000" dirty="0">
                <a:latin typeface="Calibri"/>
                <a:ea typeface="Calibri"/>
                <a:cs typeface="Times New Roman"/>
              </a:rPr>
              <a:t>).  </a:t>
            </a:r>
            <a:endParaRPr lang="en-US" sz="2000" dirty="0" smtClean="0">
              <a:latin typeface="Calibri"/>
              <a:ea typeface="Calibri"/>
              <a:cs typeface="Times New Roman"/>
            </a:endParaRPr>
          </a:p>
          <a:p>
            <a:pPr marL="1257300" lvl="2" indent="-342900">
              <a:lnSpc>
                <a:spcPct val="115000"/>
              </a:lnSpc>
              <a:spcBef>
                <a:spcPts val="0"/>
              </a:spcBef>
              <a:spcAft>
                <a:spcPts val="0"/>
              </a:spcAft>
              <a:buSzPct val="70000"/>
              <a:buFont typeface="Arial" pitchFamily="34" charset="0"/>
              <a:buChar char="•"/>
            </a:pPr>
            <a:r>
              <a:rPr lang="en-US" sz="2000" dirty="0" smtClean="0">
                <a:latin typeface="Calibri"/>
                <a:ea typeface="Calibri"/>
                <a:cs typeface="Times New Roman"/>
              </a:rPr>
              <a:t>Applications </a:t>
            </a:r>
            <a:r>
              <a:rPr lang="en-US" sz="2000" dirty="0">
                <a:latin typeface="Calibri"/>
                <a:ea typeface="Calibri"/>
                <a:cs typeface="Times New Roman"/>
              </a:rPr>
              <a:t>for Pell will continue through summer</a:t>
            </a:r>
            <a:r>
              <a:rPr lang="en-US" sz="2000" dirty="0" smtClean="0">
                <a:latin typeface="Calibri"/>
                <a:ea typeface="Calibri"/>
                <a:cs typeface="Times New Roman"/>
              </a:rPr>
              <a:t>.</a:t>
            </a:r>
          </a:p>
          <a:p>
            <a:pPr marL="342900" indent="-342900">
              <a:lnSpc>
                <a:spcPct val="115000"/>
              </a:lnSpc>
              <a:spcBef>
                <a:spcPts val="0"/>
              </a:spcBef>
              <a:spcAft>
                <a:spcPts val="0"/>
              </a:spcAft>
              <a:buFont typeface="Arial" pitchFamily="34" charset="0"/>
              <a:buChar char="•"/>
            </a:pPr>
            <a:r>
              <a:rPr lang="en-US" sz="2400" dirty="0" smtClean="0">
                <a:latin typeface="Calibri"/>
                <a:ea typeface="Calibri"/>
                <a:cs typeface="Times New Roman"/>
              </a:rPr>
              <a:t>Illinois students receive about $1.3 billion in Pell annually</a:t>
            </a:r>
            <a:endParaRPr lang="en-US" sz="2400" dirty="0">
              <a:effectLst/>
              <a:latin typeface="Calibri"/>
              <a:ea typeface="Calibri"/>
              <a:cs typeface="Times New Roman"/>
            </a:endParaRPr>
          </a:p>
        </p:txBody>
      </p:sp>
      <p:sp>
        <p:nvSpPr>
          <p:cNvPr id="7"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Pell</a:t>
            </a:r>
            <a:endParaRPr lang="en-US" sz="4000" b="1" dirty="0">
              <a:solidFill>
                <a:schemeClr val="tx2"/>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124C670B-EFD8-4F4A-81B8-71140A880693}" type="slidenum">
              <a:rPr lang="en-US" smtClean="0"/>
              <a:pPr>
                <a:defRPr/>
              </a:pPr>
              <a:t>4</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99183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8244" y="1371600"/>
            <a:ext cx="8153400" cy="2600712"/>
          </a:xfrm>
          <a:prstGeom prst="rect">
            <a:avLst/>
          </a:prstGeom>
          <a:noFill/>
        </p:spPr>
        <p:txBody>
          <a:bodyPr wrap="square">
            <a:spAutoFit/>
          </a:bodyPr>
          <a:lstStyle/>
          <a:p>
            <a:pPr>
              <a:spcAft>
                <a:spcPts val="600"/>
              </a:spcAft>
            </a:pPr>
            <a:r>
              <a:rPr lang="en-US" sz="2400" dirty="0" smtClean="0">
                <a:latin typeface="+mj-lt"/>
              </a:rPr>
              <a:t>The MAP Task Force was established by the General Assembly and charged with a singular mission:</a:t>
            </a:r>
          </a:p>
          <a:p>
            <a:pPr>
              <a:spcAft>
                <a:spcPts val="600"/>
              </a:spcAft>
            </a:pPr>
            <a:endParaRPr lang="en-US" sz="900" dirty="0" smtClean="0">
              <a:latin typeface="+mj-lt"/>
            </a:endParaRPr>
          </a:p>
          <a:p>
            <a:pPr lvl="1">
              <a:spcAft>
                <a:spcPts val="600"/>
              </a:spcAft>
            </a:pPr>
            <a:r>
              <a:rPr lang="en-US" sz="2400" dirty="0">
                <a:latin typeface="+mj-lt"/>
              </a:rPr>
              <a:t>	</a:t>
            </a:r>
            <a:r>
              <a:rPr lang="en-US" sz="2400" i="1" dirty="0" smtClean="0">
                <a:latin typeface="+mj-lt"/>
              </a:rPr>
              <a:t>“ . . . to </a:t>
            </a:r>
            <a:r>
              <a:rPr lang="en-US" sz="2400" i="1" dirty="0">
                <a:latin typeface="+mj-lt"/>
              </a:rPr>
              <a:t>deliberate </a:t>
            </a:r>
            <a:r>
              <a:rPr lang="en-US" sz="2400" i="1" u="sng" dirty="0">
                <a:latin typeface="+mj-lt"/>
              </a:rPr>
              <a:t>options</a:t>
            </a:r>
            <a:r>
              <a:rPr lang="en-US" sz="2400" i="1" dirty="0">
                <a:latin typeface="+mj-lt"/>
              </a:rPr>
              <a:t> for the adoption of </a:t>
            </a:r>
            <a:r>
              <a:rPr lang="en-US" sz="2400" i="1" u="sng" dirty="0">
                <a:latin typeface="+mj-lt"/>
              </a:rPr>
              <a:t>new rules </a:t>
            </a:r>
            <a:r>
              <a:rPr lang="en-US" sz="2400" i="1" dirty="0" smtClean="0">
                <a:latin typeface="+mj-lt"/>
              </a:rPr>
              <a:t>	for </a:t>
            </a:r>
            <a:r>
              <a:rPr lang="en-US" sz="2400" i="1" dirty="0">
                <a:latin typeface="+mj-lt"/>
              </a:rPr>
              <a:t>the Monetary Award Program (MAP</a:t>
            </a:r>
            <a:r>
              <a:rPr lang="en-US" sz="2400" i="1" dirty="0" smtClean="0">
                <a:latin typeface="+mj-lt"/>
              </a:rPr>
              <a:t>), with </a:t>
            </a:r>
            <a:r>
              <a:rPr lang="en-US" sz="2400" i="1" dirty="0">
                <a:latin typeface="+mj-lt"/>
              </a:rPr>
              <a:t>the goal </a:t>
            </a:r>
            <a:r>
              <a:rPr lang="en-US" sz="2400" i="1" dirty="0" smtClean="0">
                <a:latin typeface="+mj-lt"/>
              </a:rPr>
              <a:t>	of </a:t>
            </a:r>
            <a:r>
              <a:rPr lang="en-US" sz="2400" i="1" u="sng" dirty="0" smtClean="0">
                <a:latin typeface="+mj-lt"/>
              </a:rPr>
              <a:t>improving </a:t>
            </a:r>
            <a:r>
              <a:rPr lang="en-US" sz="2400" i="1" u="sng" dirty="0">
                <a:latin typeface="+mj-lt"/>
              </a:rPr>
              <a:t>the outcomes for students</a:t>
            </a:r>
            <a:r>
              <a:rPr lang="en-US" sz="2400" i="1" dirty="0">
                <a:latin typeface="+mj-lt"/>
              </a:rPr>
              <a:t> </a:t>
            </a:r>
            <a:r>
              <a:rPr lang="en-US" sz="2400" i="1" dirty="0" smtClean="0">
                <a:latin typeface="+mj-lt"/>
              </a:rPr>
              <a:t>who receive 	these awards.”</a:t>
            </a:r>
          </a:p>
        </p:txBody>
      </p:sp>
      <p:sp>
        <p:nvSpPr>
          <p:cNvPr id="7"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MAP Task Force Charter</a:t>
            </a:r>
            <a:endParaRPr lang="en-US" sz="4000" b="1" dirty="0">
              <a:solidFill>
                <a:schemeClr val="tx2"/>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124C670B-EFD8-4F4A-81B8-71140A880693}" type="slidenum">
              <a:rPr lang="en-US" smtClean="0"/>
              <a:pPr>
                <a:defRPr/>
              </a:pPr>
              <a:t>5</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45237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Task Force Membership</a:t>
            </a:r>
            <a:endParaRPr lang="en-US" sz="4000" b="1" dirty="0">
              <a:solidFill>
                <a:srgbClr val="FF0000"/>
              </a:solidFill>
              <a:latin typeface="Calibri" pitchFamily="34" charset="0"/>
            </a:endParaRPr>
          </a:p>
        </p:txBody>
      </p:sp>
      <p:graphicFrame>
        <p:nvGraphicFramePr>
          <p:cNvPr id="13" name="Table 12"/>
          <p:cNvGraphicFramePr>
            <a:graphicFrameLocks noGrp="1" noChangeAspect="1"/>
          </p:cNvGraphicFramePr>
          <p:nvPr>
            <p:extLst>
              <p:ext uri="{D42A27DB-BD31-4B8C-83A1-F6EECF244321}">
                <p14:modId xmlns:p14="http://schemas.microsoft.com/office/powerpoint/2010/main" xmlns="" val="3327969164"/>
              </p:ext>
            </p:extLst>
          </p:nvPr>
        </p:nvGraphicFramePr>
        <p:xfrm>
          <a:off x="533400" y="1114460"/>
          <a:ext cx="8077200" cy="4938000"/>
        </p:xfrm>
        <a:graphic>
          <a:graphicData uri="http://schemas.openxmlformats.org/drawingml/2006/table">
            <a:tbl>
              <a:tblPr firstRow="1" bandRow="1">
                <a:effectLst>
                  <a:outerShdw blurRad="50800" dist="38100" dir="10800000" algn="r" rotWithShape="0">
                    <a:prstClr val="black">
                      <a:alpha val="40000"/>
                    </a:prstClr>
                  </a:outerShdw>
                </a:effectLst>
                <a:tableStyleId>{073A0DAA-6AF3-43AB-8588-CEC1D06C72B9}</a:tableStyleId>
              </a:tblPr>
              <a:tblGrid>
                <a:gridCol w="3124200"/>
                <a:gridCol w="4953000"/>
              </a:tblGrid>
              <a:tr h="406440">
                <a:tc>
                  <a:txBody>
                    <a:bodyPr/>
                    <a:lstStyle/>
                    <a:p>
                      <a:r>
                        <a:rPr lang="en-US" sz="1600" dirty="0" smtClean="0">
                          <a:latin typeface="+mj-lt"/>
                        </a:rPr>
                        <a:t>Specified in Resolution</a:t>
                      </a:r>
                      <a:endParaRPr lang="en-US" sz="1600" dirty="0">
                        <a:latin typeface="+mj-lt"/>
                      </a:endParaRPr>
                    </a:p>
                  </a:txBody>
                  <a:tcPr marL="101639" marR="101639" marT="50820" marB="5082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mj-lt"/>
                        </a:rPr>
                        <a:t>Expanded by ISAC</a:t>
                      </a:r>
                      <a:endParaRPr lang="en-US" sz="1600" dirty="0">
                        <a:latin typeface="+mj-lt"/>
                      </a:endParaRPr>
                    </a:p>
                  </a:txBody>
                  <a:tcPr marL="101639" marR="101639" marT="50820" marB="5082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2700">
                <a:tc>
                  <a:txBody>
                    <a:bodyPr/>
                    <a:lstStyle/>
                    <a:p>
                      <a:pPr marL="0" marR="0" fontAlgn="b">
                        <a:spcBef>
                          <a:spcPts val="0"/>
                        </a:spcBef>
                        <a:spcAft>
                          <a:spcPts val="0"/>
                        </a:spcAft>
                      </a:pPr>
                      <a:r>
                        <a:rPr lang="en-US" sz="1600" dirty="0" err="1">
                          <a:solidFill>
                            <a:srgbClr val="000000"/>
                          </a:solidFill>
                          <a:effectLst/>
                          <a:latin typeface="Calibri"/>
                          <a:ea typeface="Calibri"/>
                        </a:rPr>
                        <a:t>IBHE</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dirty="0" smtClean="0">
                          <a:solidFill>
                            <a:srgbClr val="000000"/>
                          </a:solidFill>
                          <a:effectLst/>
                          <a:latin typeface="Calibri"/>
                          <a:ea typeface="Calibri"/>
                        </a:rPr>
                        <a:t>Faculty member (</a:t>
                      </a:r>
                      <a:r>
                        <a:rPr lang="en-US" sz="1600" dirty="0" err="1" smtClean="0">
                          <a:solidFill>
                            <a:srgbClr val="000000"/>
                          </a:solidFill>
                          <a:effectLst/>
                          <a:latin typeface="Calibri"/>
                          <a:ea typeface="Calibri"/>
                        </a:rPr>
                        <a:t>IBHE-FAC</a:t>
                      </a:r>
                      <a:r>
                        <a:rPr lang="en-US" sz="1600" dirty="0" smtClean="0">
                          <a:solidFill>
                            <a:srgbClr val="000000"/>
                          </a:solidFill>
                          <a:effectLst/>
                          <a:latin typeface="Calibri"/>
                          <a:ea typeface="Calibri"/>
                        </a:rPr>
                        <a:t>)</a:t>
                      </a:r>
                      <a:endParaRPr lang="en-US" sz="1600" dirty="0" smtClean="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04800">
                <a:tc>
                  <a:txBody>
                    <a:bodyPr/>
                    <a:lstStyle/>
                    <a:p>
                      <a:pPr marL="0" marR="0" fontAlgn="b">
                        <a:spcBef>
                          <a:spcPts val="0"/>
                        </a:spcBef>
                        <a:spcAft>
                          <a:spcPts val="0"/>
                        </a:spcAft>
                      </a:pPr>
                      <a:r>
                        <a:rPr lang="en-US" sz="1600" dirty="0" err="1">
                          <a:solidFill>
                            <a:srgbClr val="000000"/>
                          </a:solidFill>
                          <a:effectLst/>
                          <a:latin typeface="Calibri"/>
                          <a:ea typeface="Calibri"/>
                        </a:rPr>
                        <a:t>ICCB</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dirty="0" smtClean="0">
                          <a:solidFill>
                            <a:srgbClr val="000000"/>
                          </a:solidFill>
                          <a:effectLst/>
                          <a:latin typeface="Calibri"/>
                          <a:ea typeface="Calibri"/>
                        </a:rPr>
                        <a:t>Advocacy group for low-income adults</a:t>
                      </a:r>
                      <a:endParaRPr lang="en-US" sz="1600" dirty="0" smtClean="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57200">
                <a:tc>
                  <a:txBody>
                    <a:bodyPr/>
                    <a:lstStyle/>
                    <a:p>
                      <a:pPr marL="0" marR="0" fontAlgn="b">
                        <a:spcBef>
                          <a:spcPts val="0"/>
                        </a:spcBef>
                        <a:spcAft>
                          <a:spcPts val="0"/>
                        </a:spcAft>
                      </a:pPr>
                      <a:r>
                        <a:rPr lang="en-US" sz="1600" dirty="0">
                          <a:solidFill>
                            <a:srgbClr val="000000"/>
                          </a:solidFill>
                          <a:effectLst/>
                          <a:latin typeface="Calibri"/>
                          <a:ea typeface="Calibri"/>
                        </a:rPr>
                        <a:t>ILASFAA</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fontAlgn="b">
                        <a:spcBef>
                          <a:spcPts val="0"/>
                        </a:spcBef>
                        <a:spcAft>
                          <a:spcPts val="0"/>
                        </a:spcAft>
                      </a:pPr>
                      <a:r>
                        <a:rPr lang="en-US" sz="1600" dirty="0">
                          <a:solidFill>
                            <a:srgbClr val="000000"/>
                          </a:solidFill>
                          <a:effectLst/>
                          <a:latin typeface="Calibri"/>
                          <a:ea typeface="Calibri"/>
                        </a:rPr>
                        <a:t>Expert on education, diversity, and inequality</a:t>
                      </a:r>
                      <a:endParaRPr lang="en-US" sz="1600" dirty="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701040">
                <a:tc>
                  <a:txBody>
                    <a:bodyPr/>
                    <a:lstStyle/>
                    <a:p>
                      <a:pPr marL="0" marR="0" fontAlgn="b">
                        <a:spcBef>
                          <a:spcPts val="0"/>
                        </a:spcBef>
                        <a:spcAft>
                          <a:spcPts val="0"/>
                        </a:spcAft>
                      </a:pPr>
                      <a:r>
                        <a:rPr lang="en-US" sz="1600" dirty="0">
                          <a:solidFill>
                            <a:srgbClr val="000000"/>
                          </a:solidFill>
                          <a:effectLst/>
                          <a:latin typeface="Calibri"/>
                          <a:ea typeface="Calibri"/>
                        </a:rPr>
                        <a:t>Illinois non-profit, private institutions</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fontAlgn="b">
                        <a:spcBef>
                          <a:spcPts val="0"/>
                        </a:spcBef>
                        <a:spcAft>
                          <a:spcPts val="0"/>
                        </a:spcAft>
                      </a:pPr>
                      <a:r>
                        <a:rPr lang="en-US" sz="1600" dirty="0">
                          <a:solidFill>
                            <a:srgbClr val="000000"/>
                          </a:solidFill>
                          <a:effectLst/>
                          <a:latin typeface="Calibri"/>
                          <a:ea typeface="Calibri"/>
                        </a:rPr>
                        <a:t>Additional MAP recipient – to ensure both Independent and Dependent students were represented</a:t>
                      </a:r>
                      <a:endParaRPr lang="en-US" sz="1600" dirty="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06440">
                <a:tc>
                  <a:txBody>
                    <a:bodyPr/>
                    <a:lstStyle/>
                    <a:p>
                      <a:pPr marL="0" marR="0" fontAlgn="b">
                        <a:spcBef>
                          <a:spcPts val="0"/>
                        </a:spcBef>
                        <a:spcAft>
                          <a:spcPts val="0"/>
                        </a:spcAft>
                      </a:pPr>
                      <a:r>
                        <a:rPr lang="en-US" sz="1600" dirty="0">
                          <a:solidFill>
                            <a:srgbClr val="000000"/>
                          </a:solidFill>
                          <a:effectLst/>
                          <a:latin typeface="Calibri"/>
                          <a:ea typeface="Calibri"/>
                        </a:rPr>
                        <a:t>Illinois proprietary institutions</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spcBef>
                          <a:spcPts val="0"/>
                        </a:spcBef>
                        <a:spcAft>
                          <a:spcPts val="0"/>
                        </a:spcAft>
                      </a:pPr>
                      <a:r>
                        <a:rPr lang="en-US" sz="1600" dirty="0">
                          <a:solidFill>
                            <a:srgbClr val="000000"/>
                          </a:solidFill>
                          <a:effectLst/>
                          <a:latin typeface="Calibri"/>
                          <a:ea typeface="Calibri"/>
                        </a:rPr>
                        <a:t>K-12 Superintendent</a:t>
                      </a:r>
                      <a:endParaRPr lang="en-US" sz="1600" dirty="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6440">
                <a:tc>
                  <a:txBody>
                    <a:bodyPr/>
                    <a:lstStyle/>
                    <a:p>
                      <a:pPr marL="0" marR="0" fontAlgn="b">
                        <a:spcBef>
                          <a:spcPts val="0"/>
                        </a:spcBef>
                        <a:spcAft>
                          <a:spcPts val="0"/>
                        </a:spcAft>
                      </a:pPr>
                      <a:r>
                        <a:rPr lang="en-US" sz="1600" dirty="0">
                          <a:solidFill>
                            <a:srgbClr val="000000"/>
                          </a:solidFill>
                          <a:effectLst/>
                          <a:latin typeface="Calibri"/>
                          <a:ea typeface="Calibri"/>
                        </a:rPr>
                        <a:t>Illinois public community colleges</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fontAlgn="b">
                        <a:spcBef>
                          <a:spcPts val="0"/>
                        </a:spcBef>
                        <a:spcAft>
                          <a:spcPts val="0"/>
                        </a:spcAft>
                      </a:pPr>
                      <a:r>
                        <a:rPr lang="en-US" sz="1600" dirty="0">
                          <a:solidFill>
                            <a:srgbClr val="000000"/>
                          </a:solidFill>
                          <a:effectLst/>
                          <a:latin typeface="Calibri"/>
                          <a:ea typeface="Calibri"/>
                        </a:rPr>
                        <a:t>Representatives of the state’s largest public systems: </a:t>
                      </a:r>
                      <a:endParaRPr lang="en-US" sz="1600" dirty="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06440">
                <a:tc>
                  <a:txBody>
                    <a:bodyPr/>
                    <a:lstStyle/>
                    <a:p>
                      <a:pPr marL="0" marR="0" fontAlgn="b">
                        <a:spcBef>
                          <a:spcPts val="0"/>
                        </a:spcBef>
                        <a:spcAft>
                          <a:spcPts val="0"/>
                        </a:spcAft>
                      </a:pPr>
                      <a:r>
                        <a:rPr lang="en-US" sz="1600" dirty="0">
                          <a:solidFill>
                            <a:srgbClr val="000000"/>
                          </a:solidFill>
                          <a:effectLst/>
                          <a:latin typeface="Calibri"/>
                          <a:ea typeface="Calibri"/>
                        </a:rPr>
                        <a:t>Illinois public universities</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342900" marR="0" lvl="0" indent="-342900" algn="l" defTabSz="914400" rtl="0" eaLnBrk="1" fontAlgn="b" latinLnBrk="0" hangingPunct="1">
                        <a:lnSpc>
                          <a:spcPct val="100000"/>
                        </a:lnSpc>
                        <a:spcBef>
                          <a:spcPts val="0"/>
                        </a:spcBef>
                        <a:spcAft>
                          <a:spcPts val="0"/>
                        </a:spcAft>
                        <a:buClrTx/>
                        <a:buSzTx/>
                        <a:buFont typeface="Arial"/>
                        <a:buChar char="•"/>
                        <a:tabLst>
                          <a:tab pos="457200" algn="l"/>
                        </a:tabLst>
                        <a:defRPr/>
                      </a:pPr>
                      <a:r>
                        <a:rPr lang="en-US" sz="1600" dirty="0" smtClean="0">
                          <a:solidFill>
                            <a:srgbClr val="000000"/>
                          </a:solidFill>
                          <a:effectLst/>
                          <a:latin typeface="Calibri"/>
                          <a:ea typeface="Calibri"/>
                          <a:cs typeface="Times New Roman"/>
                        </a:rPr>
                        <a:t>University of Illinois (planning &amp; budgeting VP)</a:t>
                      </a:r>
                      <a:endParaRPr lang="en-US" sz="1600" dirty="0" smtClean="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6440">
                <a:tc>
                  <a:txBody>
                    <a:bodyPr/>
                    <a:lstStyle/>
                    <a:p>
                      <a:pPr marL="0" marR="0" fontAlgn="b">
                        <a:spcBef>
                          <a:spcPts val="0"/>
                        </a:spcBef>
                        <a:spcAft>
                          <a:spcPts val="0"/>
                        </a:spcAft>
                      </a:pPr>
                      <a:r>
                        <a:rPr lang="en-US" sz="1600" dirty="0">
                          <a:solidFill>
                            <a:srgbClr val="000000"/>
                          </a:solidFill>
                          <a:effectLst/>
                          <a:latin typeface="Calibri"/>
                          <a:ea typeface="Calibri"/>
                        </a:rPr>
                        <a:t>Office of Lt. Governor</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342900" marR="0" lvl="0" indent="-342900" algn="l" defTabSz="914400" rtl="0" eaLnBrk="1" fontAlgn="b" latinLnBrk="0" hangingPunct="1">
                        <a:lnSpc>
                          <a:spcPct val="100000"/>
                        </a:lnSpc>
                        <a:spcBef>
                          <a:spcPts val="0"/>
                        </a:spcBef>
                        <a:spcAft>
                          <a:spcPts val="0"/>
                        </a:spcAft>
                        <a:buClrTx/>
                        <a:buSzTx/>
                        <a:buFont typeface="Arial"/>
                        <a:buChar char="•"/>
                        <a:tabLst>
                          <a:tab pos="457200" algn="l"/>
                        </a:tabLst>
                        <a:defRPr/>
                      </a:pPr>
                      <a:r>
                        <a:rPr lang="en-US" sz="1600" dirty="0" smtClean="0">
                          <a:solidFill>
                            <a:srgbClr val="000000"/>
                          </a:solidFill>
                          <a:effectLst/>
                          <a:latin typeface="Calibri"/>
                          <a:ea typeface="Calibri"/>
                          <a:cs typeface="Times New Roman"/>
                        </a:rPr>
                        <a:t>City Colleges of Chicago (financial aid director)</a:t>
                      </a:r>
                      <a:endParaRPr lang="en-US" sz="1600" dirty="0" smtClean="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06440">
                <a:tc>
                  <a:txBody>
                    <a:bodyPr/>
                    <a:lstStyle/>
                    <a:p>
                      <a:pPr marL="0" marR="0" fontAlgn="b">
                        <a:spcBef>
                          <a:spcPts val="0"/>
                        </a:spcBef>
                        <a:spcAft>
                          <a:spcPts val="0"/>
                        </a:spcAft>
                      </a:pPr>
                      <a:r>
                        <a:rPr lang="en-US" sz="1600" dirty="0">
                          <a:solidFill>
                            <a:srgbClr val="000000"/>
                          </a:solidFill>
                          <a:effectLst/>
                          <a:latin typeface="Calibri"/>
                          <a:ea typeface="Calibri"/>
                        </a:rPr>
                        <a:t>MAP recipient</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fontAlgn="b">
                        <a:spcBef>
                          <a:spcPts val="0"/>
                        </a:spcBef>
                        <a:spcAft>
                          <a:spcPts val="0"/>
                        </a:spcAft>
                      </a:pPr>
                      <a:endParaRPr lang="en-US" sz="1600" dirty="0">
                        <a:effectLst/>
                        <a:latin typeface="Calibri"/>
                        <a:ea typeface="Calibri"/>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33760">
                <a:tc>
                  <a:txBody>
                    <a:bodyPr/>
                    <a:lstStyle/>
                    <a:p>
                      <a:pPr marL="0" marR="0" fontAlgn="b">
                        <a:spcBef>
                          <a:spcPts val="0"/>
                        </a:spcBef>
                        <a:spcAft>
                          <a:spcPts val="0"/>
                        </a:spcAft>
                      </a:pPr>
                      <a:r>
                        <a:rPr lang="en-US" sz="1600" dirty="0">
                          <a:solidFill>
                            <a:srgbClr val="000000"/>
                          </a:solidFill>
                          <a:effectLst/>
                          <a:latin typeface="Calibri"/>
                          <a:ea typeface="Calibri"/>
                        </a:rPr>
                        <a:t>ISAC executive director</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600" dirty="0">
                        <a:latin typeface="+mj-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28480">
                <a:tc>
                  <a:txBody>
                    <a:bodyPr/>
                    <a:lstStyle/>
                    <a:p>
                      <a:pPr marL="0" marR="0" fontAlgn="b">
                        <a:spcBef>
                          <a:spcPts val="0"/>
                        </a:spcBef>
                        <a:spcAft>
                          <a:spcPts val="0"/>
                        </a:spcAft>
                      </a:pPr>
                      <a:r>
                        <a:rPr lang="en-US" sz="1600" dirty="0">
                          <a:solidFill>
                            <a:srgbClr val="000000"/>
                          </a:solidFill>
                          <a:effectLst/>
                          <a:latin typeface="Calibri"/>
                          <a:ea typeface="Calibri"/>
                        </a:rPr>
                        <a:t>Additional ISAC representative</a:t>
                      </a:r>
                      <a:endParaRPr lang="en-US" sz="1600" dirty="0">
                        <a:effectLst/>
                        <a:latin typeface="Calibri"/>
                        <a:ea typeface="Calibri"/>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r>
                        <a:rPr lang="en-US" sz="1600" dirty="0" smtClean="0">
                          <a:latin typeface="+mj-lt"/>
                        </a:rPr>
                        <a:t>Total of 18 members</a:t>
                      </a:r>
                      <a:endParaRPr lang="en-US" sz="1600" dirty="0">
                        <a:latin typeface="+mj-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7B957B5D-E6AB-4BC2-990E-C76655F57035}" type="slidenum">
              <a:rPr lang="en-US" smtClean="0"/>
              <a:pPr>
                <a:defRPr/>
              </a:pPr>
              <a:t>6</a:t>
            </a:fld>
            <a:endParaRPr lang="en-US" dirty="0"/>
          </a:p>
        </p:txBody>
      </p:sp>
      <p:sp>
        <p:nvSpPr>
          <p:cNvPr id="6" name="Footer Placeholder 3"/>
          <p:cNvSpPr txBox="1">
            <a:spLocks/>
          </p:cNvSpPr>
          <p:nvPr/>
        </p:nvSpPr>
        <p:spPr>
          <a:xfrm>
            <a:off x="457200" y="6248400"/>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209853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Process</a:t>
            </a:r>
            <a:endParaRPr lang="en-US" sz="4000" b="1" dirty="0">
              <a:solidFill>
                <a:schemeClr val="tx2"/>
              </a:solidFill>
              <a:latin typeface="Calibri" pitchFamily="34" charset="0"/>
            </a:endParaRPr>
          </a:p>
        </p:txBody>
      </p:sp>
      <p:sp>
        <p:nvSpPr>
          <p:cNvPr id="8" name="TextBox 7"/>
          <p:cNvSpPr txBox="1"/>
          <p:nvPr/>
        </p:nvSpPr>
        <p:spPr>
          <a:xfrm>
            <a:off x="375354" y="990600"/>
            <a:ext cx="8382000" cy="5355312"/>
          </a:xfrm>
          <a:prstGeom prst="rect">
            <a:avLst/>
          </a:prstGeom>
          <a:noFill/>
        </p:spPr>
        <p:txBody>
          <a:bodyPr wrap="square">
            <a:spAutoFit/>
          </a:bodyPr>
          <a:lstStyle/>
          <a:p>
            <a:pPr marL="285750" indent="-285750">
              <a:spcAft>
                <a:spcPts val="600"/>
              </a:spcAft>
              <a:buFont typeface="Arial" pitchFamily="34" charset="0"/>
              <a:buChar char="•"/>
            </a:pPr>
            <a:r>
              <a:rPr lang="en-US" sz="2400" dirty="0" smtClean="0">
                <a:latin typeface="+mj-lt"/>
                <a:cs typeface="Arial" pitchFamily="34" charset="0"/>
              </a:rPr>
              <a:t>Six public meetings were held over a six month period in Bloomington, Chicago and Springfield.</a:t>
            </a:r>
          </a:p>
          <a:p>
            <a:pPr marL="285750" indent="-285750">
              <a:spcAft>
                <a:spcPts val="600"/>
              </a:spcAft>
              <a:buFont typeface="Arial" pitchFamily="34" charset="0"/>
              <a:buChar char="•"/>
            </a:pPr>
            <a:r>
              <a:rPr lang="en-US" sz="2400" dirty="0" smtClean="0">
                <a:latin typeface="+mj-lt"/>
                <a:cs typeface="Arial" pitchFamily="34" charset="0"/>
              </a:rPr>
              <a:t>Proposals were solicited from all task </a:t>
            </a:r>
            <a:r>
              <a:rPr lang="en-US" sz="2400" dirty="0">
                <a:latin typeface="+mj-lt"/>
                <a:cs typeface="Arial" pitchFamily="34" charset="0"/>
              </a:rPr>
              <a:t>f</a:t>
            </a:r>
            <a:r>
              <a:rPr lang="en-US" sz="2400" dirty="0" smtClean="0">
                <a:latin typeface="+mj-lt"/>
                <a:cs typeface="Arial" pitchFamily="34" charset="0"/>
              </a:rPr>
              <a:t>orce members, institutional interests and the public.</a:t>
            </a:r>
          </a:p>
          <a:p>
            <a:pPr marL="285750" indent="-285750">
              <a:spcAft>
                <a:spcPts val="600"/>
              </a:spcAft>
              <a:buFont typeface="Arial" pitchFamily="34" charset="0"/>
              <a:buChar char="•"/>
            </a:pPr>
            <a:r>
              <a:rPr lang="en-US" sz="2400" dirty="0" smtClean="0">
                <a:latin typeface="+mj-lt"/>
                <a:cs typeface="Arial" pitchFamily="34" charset="0"/>
              </a:rPr>
              <a:t>Members reviewed over 100 scenarios that were modeled and </a:t>
            </a:r>
            <a:r>
              <a:rPr lang="en-US" sz="2400" dirty="0">
                <a:latin typeface="+mj-lt"/>
                <a:cs typeface="Arial" pitchFamily="34" charset="0"/>
              </a:rPr>
              <a:t>compared to the existing methodology of administering </a:t>
            </a:r>
            <a:r>
              <a:rPr lang="en-US" sz="2400" dirty="0" smtClean="0">
                <a:latin typeface="+mj-lt"/>
                <a:cs typeface="Arial" pitchFamily="34" charset="0"/>
              </a:rPr>
              <a:t>MAP.</a:t>
            </a:r>
          </a:p>
          <a:p>
            <a:pPr marL="285750" indent="-285750">
              <a:spcAft>
                <a:spcPts val="600"/>
              </a:spcAft>
              <a:buFont typeface="Arial" pitchFamily="34" charset="0"/>
              <a:buChar char="•"/>
            </a:pPr>
            <a:r>
              <a:rPr lang="en-US" sz="2400" dirty="0" smtClean="0">
                <a:latin typeface="+mj-lt"/>
                <a:cs typeface="Arial" pitchFamily="34" charset="0"/>
              </a:rPr>
              <a:t>Three drafts of the report were reviewed by all members.</a:t>
            </a:r>
          </a:p>
          <a:p>
            <a:pPr marL="285750" indent="-285750">
              <a:spcAft>
                <a:spcPts val="600"/>
              </a:spcAft>
              <a:buFont typeface="Arial" pitchFamily="34" charset="0"/>
              <a:buChar char="•"/>
            </a:pPr>
            <a:r>
              <a:rPr lang="en-US" sz="2400" dirty="0" smtClean="0">
                <a:latin typeface="+mj-lt"/>
                <a:cs typeface="Arial" pitchFamily="34" charset="0"/>
              </a:rPr>
              <a:t>During the review process, task </a:t>
            </a:r>
            <a:r>
              <a:rPr lang="en-US" sz="2400" dirty="0">
                <a:latin typeface="+mj-lt"/>
                <a:cs typeface="Arial" pitchFamily="34" charset="0"/>
              </a:rPr>
              <a:t>f</a:t>
            </a:r>
            <a:r>
              <a:rPr lang="en-US" sz="2400" dirty="0" smtClean="0">
                <a:latin typeface="+mj-lt"/>
                <a:cs typeface="Arial" pitchFamily="34" charset="0"/>
              </a:rPr>
              <a:t>orce members made changes to the report and requested </a:t>
            </a:r>
            <a:r>
              <a:rPr lang="en-US" sz="2400" dirty="0">
                <a:latin typeface="+mj-lt"/>
                <a:cs typeface="Arial" pitchFamily="34" charset="0"/>
              </a:rPr>
              <a:t>additional scenarios </a:t>
            </a:r>
            <a:r>
              <a:rPr lang="en-US" sz="2400" dirty="0" smtClean="0">
                <a:latin typeface="+mj-lt"/>
                <a:cs typeface="Arial" pitchFamily="34" charset="0"/>
              </a:rPr>
              <a:t>that were developed and analyzed. </a:t>
            </a:r>
          </a:p>
          <a:p>
            <a:pPr marL="285750" indent="-285750">
              <a:spcAft>
                <a:spcPts val="600"/>
              </a:spcAft>
              <a:buFont typeface="Arial" pitchFamily="34" charset="0"/>
              <a:buChar char="•"/>
            </a:pPr>
            <a:r>
              <a:rPr lang="en-US" sz="2400" dirty="0" smtClean="0">
                <a:latin typeface="+mj-lt"/>
                <a:cs typeface="Arial" pitchFamily="34" charset="0"/>
              </a:rPr>
              <a:t>The report was </a:t>
            </a:r>
            <a:r>
              <a:rPr lang="en-US" sz="2400" dirty="0">
                <a:latin typeface="+mj-lt"/>
                <a:cs typeface="Arial" pitchFamily="34" charset="0"/>
              </a:rPr>
              <a:t>filed </a:t>
            </a:r>
            <a:r>
              <a:rPr lang="en-US" sz="2400" dirty="0" smtClean="0">
                <a:latin typeface="+mj-lt"/>
                <a:cs typeface="Arial" pitchFamily="34" charset="0"/>
              </a:rPr>
              <a:t>on December 31, 2012.</a:t>
            </a:r>
            <a:endParaRPr lang="en-US" sz="2400" dirty="0">
              <a:latin typeface="+mj-lt"/>
              <a:cs typeface="Arial" pitchFamily="34" charset="0"/>
            </a:endParaRPr>
          </a:p>
          <a:p>
            <a:pPr marL="285750" indent="-285750">
              <a:spcAft>
                <a:spcPts val="600"/>
              </a:spcAft>
              <a:buFont typeface="Arial" pitchFamily="34" charset="0"/>
              <a:buChar char="•"/>
            </a:pPr>
            <a:r>
              <a:rPr lang="en-US" sz="2400" dirty="0" smtClean="0">
                <a:latin typeface="+mj-lt"/>
                <a:cs typeface="Arial" pitchFamily="34" charset="0"/>
              </a:rPr>
              <a:t>ISAC viewed its role as convener, facilitator and subject matter expert resource.</a:t>
            </a:r>
          </a:p>
        </p:txBody>
      </p:sp>
      <p:sp>
        <p:nvSpPr>
          <p:cNvPr id="6" name="Slide Number Placeholder 5"/>
          <p:cNvSpPr>
            <a:spLocks noGrp="1"/>
          </p:cNvSpPr>
          <p:nvPr>
            <p:ph type="sldNum" sz="quarter" idx="12"/>
          </p:nvPr>
        </p:nvSpPr>
        <p:spPr/>
        <p:txBody>
          <a:bodyPr/>
          <a:lstStyle/>
          <a:p>
            <a:pPr>
              <a:defRPr/>
            </a:pPr>
            <a:fld id="{124C670B-EFD8-4F4A-81B8-71140A880693}" type="slidenum">
              <a:rPr lang="en-US" smtClean="0"/>
              <a:pPr>
                <a:defRPr/>
              </a:pPr>
              <a:t>7</a:t>
            </a:fld>
            <a:endParaRPr lang="en-US" dirty="0"/>
          </a:p>
        </p:txBody>
      </p:sp>
      <p:sp>
        <p:nvSpPr>
          <p:cNvPr id="9"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209214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2467"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Scenarios</a:t>
            </a:r>
            <a:endParaRPr lang="en-US" sz="4000" b="1" dirty="0">
              <a:solidFill>
                <a:srgbClr val="FF0000"/>
              </a:solidFill>
              <a:latin typeface="Calibri" pitchFamily="34" charset="0"/>
            </a:endParaRPr>
          </a:p>
        </p:txBody>
      </p:sp>
      <p:sp>
        <p:nvSpPr>
          <p:cNvPr id="8" name="TextBox 7"/>
          <p:cNvSpPr txBox="1"/>
          <p:nvPr/>
        </p:nvSpPr>
        <p:spPr>
          <a:xfrm>
            <a:off x="344310" y="987777"/>
            <a:ext cx="8458200" cy="5647700"/>
          </a:xfrm>
          <a:prstGeom prst="rect">
            <a:avLst/>
          </a:prstGeom>
          <a:noFill/>
        </p:spPr>
        <p:txBody>
          <a:bodyPr wrap="square">
            <a:spAutoFit/>
          </a:bodyPr>
          <a:lstStyle/>
          <a:p>
            <a:pPr marL="285750" indent="-285750">
              <a:spcAft>
                <a:spcPts val="600"/>
              </a:spcAft>
              <a:buFont typeface="Arial" pitchFamily="34" charset="0"/>
              <a:buChar char="•"/>
            </a:pPr>
            <a:r>
              <a:rPr lang="en-US" sz="2400" dirty="0" smtClean="0">
                <a:latin typeface="+mj-lt"/>
                <a:cs typeface="Arial" pitchFamily="34" charset="0"/>
              </a:rPr>
              <a:t>The use of modeled scenarios supported a fact-based approach.</a:t>
            </a:r>
          </a:p>
          <a:p>
            <a:pPr marL="285750" indent="-285750">
              <a:spcAft>
                <a:spcPts val="600"/>
              </a:spcAft>
              <a:buFont typeface="Arial" pitchFamily="34" charset="0"/>
              <a:buChar char="•"/>
            </a:pPr>
            <a:r>
              <a:rPr lang="en-US" sz="2400" dirty="0" smtClean="0">
                <a:latin typeface="+mj-lt"/>
                <a:cs typeface="Arial" pitchFamily="34" charset="0"/>
              </a:rPr>
              <a:t>ISAC staff prepared baseline scenarios as well as the most frequently proposed program changes and scenarios requested by task force members and other interested parties.</a:t>
            </a:r>
          </a:p>
          <a:p>
            <a:pPr marL="285750" indent="-285750">
              <a:spcAft>
                <a:spcPts val="600"/>
              </a:spcAft>
              <a:buFont typeface="Arial" pitchFamily="34" charset="0"/>
              <a:buChar char="•"/>
            </a:pPr>
            <a:r>
              <a:rPr lang="en-US" sz="2400" dirty="0" smtClean="0">
                <a:latin typeface="+mj-lt"/>
                <a:cs typeface="Arial" pitchFamily="34" charset="0"/>
              </a:rPr>
              <a:t>Each scenario was provided to members for review and consideration.</a:t>
            </a:r>
          </a:p>
          <a:p>
            <a:pPr marL="285750" indent="-285750">
              <a:spcAft>
                <a:spcPts val="600"/>
              </a:spcAft>
              <a:buFont typeface="Arial" pitchFamily="34" charset="0"/>
              <a:buChar char="•"/>
            </a:pPr>
            <a:r>
              <a:rPr lang="en-US" sz="2400" dirty="0" smtClean="0">
                <a:latin typeface="+mj-lt"/>
                <a:cs typeface="Arial" pitchFamily="34" charset="0"/>
              </a:rPr>
              <a:t>Initial scenarios included merit components, dual deadlines, allocating by Expected Family Contribution (EFC) or Parent’s Contribution (PC), different award sizes, and school eligibility criteria.</a:t>
            </a:r>
          </a:p>
          <a:p>
            <a:pPr marL="285750" indent="-285750">
              <a:spcAft>
                <a:spcPts val="600"/>
              </a:spcAft>
              <a:buFont typeface="Arial" pitchFamily="34" charset="0"/>
              <a:buChar char="•"/>
            </a:pPr>
            <a:r>
              <a:rPr lang="en-US" sz="2400" dirty="0" smtClean="0">
                <a:latin typeface="+mj-lt"/>
                <a:cs typeface="Arial" pitchFamily="34" charset="0"/>
              </a:rPr>
              <a:t>The final set of scenarios included alternate ways of funding dual deadlines including allocation by EFC, EFC caps and changing award sizes for some recipients.</a:t>
            </a:r>
          </a:p>
          <a:p>
            <a:pPr marL="742950" lvl="1" indent="-285750">
              <a:spcAft>
                <a:spcPts val="600"/>
              </a:spcAft>
              <a:buFont typeface="Arial" pitchFamily="34" charset="0"/>
              <a:buChar char="•"/>
            </a:pPr>
            <a:endParaRPr lang="en-US" sz="2400" dirty="0" smtClean="0">
              <a:cs typeface="Arial" pitchFamily="34" charset="0"/>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8</a:t>
            </a:fld>
            <a:endParaRPr lang="en-US" dirty="0"/>
          </a:p>
        </p:txBody>
      </p:sp>
      <p:sp>
        <p:nvSpPr>
          <p:cNvPr id="6" name="Footer Placeholder 3"/>
          <p:cNvSpPr txBox="1">
            <a:spLocks/>
          </p:cNvSpPr>
          <p:nvPr/>
        </p:nvSpPr>
        <p:spPr>
          <a:xfrm>
            <a:off x="457200" y="6248400"/>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703820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265290" y="176213"/>
            <a:ext cx="86106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bIns="0"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4000" b="1" dirty="0" smtClean="0">
                <a:solidFill>
                  <a:schemeClr val="tx2"/>
                </a:solidFill>
                <a:latin typeface="Calibri" pitchFamily="34" charset="0"/>
              </a:rPr>
              <a:t>Scenario Evaluation Criteria</a:t>
            </a:r>
            <a:endParaRPr lang="en-US" sz="4000" b="1" dirty="0">
              <a:solidFill>
                <a:schemeClr val="tx2"/>
              </a:solidFill>
              <a:latin typeface="Calibri" pitchFamily="34" charset="0"/>
            </a:endParaRPr>
          </a:p>
        </p:txBody>
      </p:sp>
      <p:sp>
        <p:nvSpPr>
          <p:cNvPr id="8" name="TextBox 7"/>
          <p:cNvSpPr txBox="1"/>
          <p:nvPr/>
        </p:nvSpPr>
        <p:spPr>
          <a:xfrm>
            <a:off x="533400" y="987777"/>
            <a:ext cx="8382000" cy="5209118"/>
          </a:xfrm>
          <a:prstGeom prst="rect">
            <a:avLst/>
          </a:prstGeom>
          <a:noFill/>
        </p:spPr>
        <p:txBody>
          <a:bodyPr wrap="square">
            <a:spAutoFit/>
          </a:bodyPr>
          <a:lstStyle/>
          <a:p>
            <a:pPr marL="285750" indent="-285750">
              <a:spcAft>
                <a:spcPts val="300"/>
              </a:spcAft>
              <a:buFont typeface="Arial" pitchFamily="34" charset="0"/>
              <a:buChar char="•"/>
            </a:pPr>
            <a:r>
              <a:rPr lang="en-US" sz="2400" dirty="0" smtClean="0">
                <a:latin typeface="+mj-lt"/>
                <a:cs typeface="Arial" pitchFamily="34" charset="0"/>
              </a:rPr>
              <a:t>Alignment with state policy goals.</a:t>
            </a:r>
            <a:endParaRPr lang="en-US" sz="2400" dirty="0">
              <a:latin typeface="+mj-lt"/>
              <a:cs typeface="Arial" pitchFamily="34" charset="0"/>
            </a:endParaRPr>
          </a:p>
          <a:p>
            <a:pPr marL="800100" lvl="1" indent="-342900">
              <a:spcAft>
                <a:spcPts val="300"/>
              </a:spcAft>
              <a:buSzPct val="70000"/>
              <a:buFont typeface="Courier New" pitchFamily="49" charset="0"/>
              <a:buChar char="o"/>
            </a:pPr>
            <a:r>
              <a:rPr lang="en-US" sz="2000" dirty="0">
                <a:latin typeface="+mj-lt"/>
                <a:cs typeface="Arial" pitchFamily="34" charset="0"/>
              </a:rPr>
              <a:t>Achievement of </a:t>
            </a:r>
            <a:r>
              <a:rPr lang="en-US" sz="2000" dirty="0" smtClean="0">
                <a:latin typeface="+mj-lt"/>
                <a:cs typeface="Arial" pitchFamily="34" charset="0"/>
              </a:rPr>
              <a:t>the 60 </a:t>
            </a:r>
            <a:r>
              <a:rPr lang="en-US" sz="2000" dirty="0">
                <a:latin typeface="+mj-lt"/>
                <a:cs typeface="Arial" pitchFamily="34" charset="0"/>
              </a:rPr>
              <a:t>x </a:t>
            </a:r>
            <a:r>
              <a:rPr lang="en-US" sz="2000" dirty="0" smtClean="0">
                <a:latin typeface="+mj-lt"/>
                <a:cs typeface="Arial" pitchFamily="34" charset="0"/>
              </a:rPr>
              <a:t>25 goal</a:t>
            </a:r>
            <a:endParaRPr lang="en-US" sz="2000" dirty="0">
              <a:latin typeface="+mj-lt"/>
              <a:cs typeface="Arial" pitchFamily="34" charset="0"/>
            </a:endParaRPr>
          </a:p>
          <a:p>
            <a:pPr marL="800100" lvl="1" indent="-342900">
              <a:spcAft>
                <a:spcPts val="300"/>
              </a:spcAft>
              <a:buSzPct val="70000"/>
              <a:buFont typeface="Courier New" pitchFamily="49" charset="0"/>
              <a:buChar char="o"/>
            </a:pPr>
            <a:r>
              <a:rPr lang="en-US" sz="2000" dirty="0">
                <a:latin typeface="+mj-lt"/>
                <a:cs typeface="Arial" pitchFamily="34" charset="0"/>
              </a:rPr>
              <a:t>Reduction of academic achievement </a:t>
            </a:r>
            <a:r>
              <a:rPr lang="en-US" sz="2000" dirty="0" smtClean="0">
                <a:latin typeface="+mj-lt"/>
                <a:cs typeface="Arial" pitchFamily="34" charset="0"/>
              </a:rPr>
              <a:t>gaps to less </a:t>
            </a:r>
            <a:r>
              <a:rPr lang="en-US" sz="2000" dirty="0">
                <a:latin typeface="+mj-lt"/>
                <a:cs typeface="Arial" pitchFamily="34" charset="0"/>
              </a:rPr>
              <a:t>than 10 </a:t>
            </a:r>
            <a:r>
              <a:rPr lang="en-US" sz="2000" dirty="0" smtClean="0">
                <a:latin typeface="+mj-lt"/>
                <a:cs typeface="Arial" pitchFamily="34" charset="0"/>
              </a:rPr>
              <a:t>percent. </a:t>
            </a:r>
            <a:endParaRPr lang="en-US" sz="2000" dirty="0">
              <a:latin typeface="+mj-lt"/>
              <a:cs typeface="Arial" pitchFamily="34" charset="0"/>
            </a:endParaRPr>
          </a:p>
          <a:p>
            <a:pPr marL="285750" indent="-285750">
              <a:spcAft>
                <a:spcPts val="300"/>
              </a:spcAft>
              <a:buFont typeface="Arial" pitchFamily="34" charset="0"/>
              <a:buChar char="•"/>
            </a:pPr>
            <a:r>
              <a:rPr lang="en-US" sz="2400" dirty="0" smtClean="0">
                <a:latin typeface="+mj-lt"/>
              </a:rPr>
              <a:t>Criteria contained in the legislative resolution.</a:t>
            </a:r>
          </a:p>
          <a:p>
            <a:pPr marL="800100" lvl="1" indent="-342900">
              <a:spcAft>
                <a:spcPts val="300"/>
              </a:spcAft>
              <a:buSzPct val="70000"/>
              <a:buFont typeface="Courier New" pitchFamily="49" charset="0"/>
              <a:buChar char="o"/>
            </a:pPr>
            <a:r>
              <a:rPr lang="en-US" sz="2000" dirty="0" smtClean="0">
                <a:latin typeface="+mj-lt"/>
              </a:rPr>
              <a:t>Improvement in </a:t>
            </a:r>
            <a:r>
              <a:rPr lang="en-US" sz="2000" dirty="0">
                <a:latin typeface="+mj-lt"/>
              </a:rPr>
              <a:t>outcomes for students</a:t>
            </a:r>
          </a:p>
          <a:p>
            <a:pPr marL="800100" lvl="1" indent="-342900">
              <a:spcAft>
                <a:spcPts val="300"/>
              </a:spcAft>
              <a:buSzPct val="70000"/>
              <a:buFont typeface="Courier New" pitchFamily="49" charset="0"/>
              <a:buChar char="o"/>
            </a:pPr>
            <a:r>
              <a:rPr lang="en-US" sz="2000" dirty="0" smtClean="0">
                <a:latin typeface="+mj-lt"/>
              </a:rPr>
              <a:t>Improvement in the partnership </a:t>
            </a:r>
            <a:r>
              <a:rPr lang="en-US" sz="2000" dirty="0">
                <a:latin typeface="+mj-lt"/>
              </a:rPr>
              <a:t>between the state and </a:t>
            </a:r>
            <a:r>
              <a:rPr lang="en-US" sz="2000" dirty="0" smtClean="0">
                <a:latin typeface="+mj-lt"/>
              </a:rPr>
              <a:t>institutions</a:t>
            </a:r>
            <a:endParaRPr lang="en-US" sz="2000" dirty="0">
              <a:latin typeface="+mj-lt"/>
            </a:endParaRPr>
          </a:p>
          <a:p>
            <a:pPr marL="800100" lvl="1" indent="-342900">
              <a:spcAft>
                <a:spcPts val="300"/>
              </a:spcAft>
              <a:buSzPct val="70000"/>
              <a:buFont typeface="Courier New" pitchFamily="49" charset="0"/>
              <a:buChar char="o"/>
            </a:pPr>
            <a:r>
              <a:rPr lang="en-US" sz="2000" dirty="0" smtClean="0">
                <a:latin typeface="+mj-lt"/>
              </a:rPr>
              <a:t>Improvement in increasing </a:t>
            </a:r>
            <a:r>
              <a:rPr lang="en-US" sz="2000" dirty="0">
                <a:latin typeface="+mj-lt"/>
              </a:rPr>
              <a:t>access and completion.</a:t>
            </a:r>
          </a:p>
          <a:p>
            <a:pPr marL="800100" lvl="1" indent="-342900">
              <a:spcAft>
                <a:spcPts val="300"/>
              </a:spcAft>
              <a:buSzPct val="70000"/>
              <a:buFont typeface="Courier New" pitchFamily="49" charset="0"/>
              <a:buChar char="o"/>
            </a:pPr>
            <a:r>
              <a:rPr lang="en-US" sz="2000" dirty="0" smtClean="0">
                <a:latin typeface="+mj-lt"/>
              </a:rPr>
              <a:t>Respecting </a:t>
            </a:r>
            <a:r>
              <a:rPr lang="en-US" sz="2000" dirty="0">
                <a:latin typeface="+mj-lt"/>
              </a:rPr>
              <a:t>each institution’s different mission and students</a:t>
            </a:r>
            <a:r>
              <a:rPr lang="en-US" sz="2200" dirty="0">
                <a:latin typeface="+mj-lt"/>
              </a:rPr>
              <a:t>.</a:t>
            </a:r>
          </a:p>
          <a:p>
            <a:pPr marL="342900" indent="-342900">
              <a:spcAft>
                <a:spcPts val="300"/>
              </a:spcAft>
              <a:buFont typeface="Arial" pitchFamily="34" charset="0"/>
              <a:buChar char="•"/>
            </a:pPr>
            <a:r>
              <a:rPr lang="en-US" sz="2400" dirty="0" smtClean="0">
                <a:latin typeface="+mj-lt"/>
                <a:cs typeface="Arial" pitchFamily="34" charset="0"/>
              </a:rPr>
              <a:t>Additional criteria as defined by the Task Force.</a:t>
            </a:r>
          </a:p>
          <a:p>
            <a:pPr marL="800100" lvl="1" indent="-342900">
              <a:spcAft>
                <a:spcPts val="300"/>
              </a:spcAft>
              <a:buSzPct val="70000"/>
              <a:buFont typeface="Courier New" pitchFamily="49" charset="0"/>
              <a:buChar char="o"/>
            </a:pPr>
            <a:r>
              <a:rPr lang="en-US" sz="2000" dirty="0">
                <a:latin typeface="+mj-lt"/>
                <a:cs typeface="Arial" pitchFamily="34" charset="0"/>
              </a:rPr>
              <a:t>Good for students</a:t>
            </a:r>
          </a:p>
          <a:p>
            <a:pPr marL="800100" lvl="1" indent="-342900">
              <a:spcAft>
                <a:spcPts val="300"/>
              </a:spcAft>
              <a:buSzPct val="70000"/>
              <a:buFont typeface="Courier New" pitchFamily="49" charset="0"/>
              <a:buChar char="o"/>
            </a:pPr>
            <a:r>
              <a:rPr lang="en-US" sz="2000" dirty="0">
                <a:latin typeface="+mj-lt"/>
                <a:cs typeface="Arial" pitchFamily="34" charset="0"/>
              </a:rPr>
              <a:t>Good for taxpayers</a:t>
            </a:r>
          </a:p>
          <a:p>
            <a:pPr marL="800100" lvl="1" indent="-342900">
              <a:spcAft>
                <a:spcPts val="300"/>
              </a:spcAft>
              <a:buSzPct val="70000"/>
              <a:buFont typeface="Courier New" pitchFamily="49" charset="0"/>
              <a:buChar char="o"/>
            </a:pPr>
            <a:r>
              <a:rPr lang="en-US" sz="2000" dirty="0">
                <a:latin typeface="+mj-lt"/>
                <a:cs typeface="Arial" pitchFamily="34" charset="0"/>
              </a:rPr>
              <a:t>Be operationally feasible</a:t>
            </a:r>
          </a:p>
          <a:p>
            <a:pPr marL="342900" indent="-342900">
              <a:spcAft>
                <a:spcPts val="300"/>
              </a:spcAft>
              <a:buFont typeface="Arial" pitchFamily="34" charset="0"/>
              <a:buChar char="•"/>
            </a:pPr>
            <a:r>
              <a:rPr lang="en-US" sz="2400" dirty="0" smtClean="0">
                <a:latin typeface="+mj-lt"/>
                <a:cs typeface="Arial" pitchFamily="34" charset="0"/>
              </a:rPr>
              <a:t>Fall </a:t>
            </a:r>
            <a:r>
              <a:rPr lang="en-US" sz="2400" dirty="0">
                <a:latin typeface="+mj-lt"/>
                <a:cs typeface="Arial" pitchFamily="34" charset="0"/>
              </a:rPr>
              <a:t>within ISAC’s statutory </a:t>
            </a:r>
            <a:r>
              <a:rPr lang="en-US" sz="2400" dirty="0" smtClean="0">
                <a:latin typeface="+mj-lt"/>
                <a:cs typeface="Arial" pitchFamily="34" charset="0"/>
              </a:rPr>
              <a:t>authority.</a:t>
            </a:r>
            <a:endParaRPr lang="en-US" sz="2400" dirty="0">
              <a:latin typeface="+mj-lt"/>
              <a:cs typeface="Arial" pitchFamily="34" charset="0"/>
            </a:endParaRPr>
          </a:p>
          <a:p>
            <a:pPr marL="342900" indent="-342900">
              <a:spcAft>
                <a:spcPts val="600"/>
              </a:spcAft>
              <a:buFont typeface="Arial" pitchFamily="34" charset="0"/>
              <a:buChar char="•"/>
            </a:pPr>
            <a:endParaRPr lang="en-US" sz="2200" dirty="0" smtClean="0">
              <a:latin typeface="+mj-lt"/>
              <a:cs typeface="Arial" pitchFamily="34" charset="0"/>
            </a:endParaRPr>
          </a:p>
        </p:txBody>
      </p:sp>
      <p:sp>
        <p:nvSpPr>
          <p:cNvPr id="4" name="Slide Number Placeholder 3"/>
          <p:cNvSpPr>
            <a:spLocks noGrp="1"/>
          </p:cNvSpPr>
          <p:nvPr>
            <p:ph type="sldNum" sz="quarter" idx="12"/>
          </p:nvPr>
        </p:nvSpPr>
        <p:spPr/>
        <p:txBody>
          <a:bodyPr/>
          <a:lstStyle/>
          <a:p>
            <a:pPr>
              <a:defRPr/>
            </a:pPr>
            <a:fld id="{124C670B-EFD8-4F4A-81B8-71140A880693}" type="slidenum">
              <a:rPr lang="en-US" smtClean="0"/>
              <a:pPr>
                <a:defRPr/>
              </a:pPr>
              <a:t>9</a:t>
            </a:fld>
            <a:endParaRPr lang="en-US" dirty="0"/>
          </a:p>
        </p:txBody>
      </p:sp>
      <p:sp>
        <p:nvSpPr>
          <p:cNvPr id="6" name="Footer Placeholder 3"/>
          <p:cNvSpPr txBox="1">
            <a:spLocks/>
          </p:cNvSpPr>
          <p:nvPr/>
        </p:nvSpPr>
        <p:spPr>
          <a:xfrm>
            <a:off x="457200" y="6264275"/>
            <a:ext cx="3352800" cy="365125"/>
          </a:xfrm>
          <a:prstGeom prst="rect">
            <a:avLst/>
          </a:prstGeom>
        </p:spPr>
        <p:txBody>
          <a:bodyPr vert="horz" lIns="0" tIns="0" rIns="0" bIns="0" anchor="b"/>
          <a:lstStyle>
            <a:defPPr>
              <a:defRPr lang="en-US"/>
            </a:defPPr>
            <a:lvl1pPr algn="l" rtl="0" eaLnBrk="1" fontAlgn="auto" latinLnBrk="0" hangingPunct="1">
              <a:spcBef>
                <a:spcPts val="0"/>
              </a:spcBef>
              <a:spcAft>
                <a:spcPts val="0"/>
              </a:spcAft>
              <a:defRPr kumimoji="0" sz="1200" kern="1200">
                <a:solidFill>
                  <a:schemeClr val="tx2">
                    <a:shade val="90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b="1" dirty="0" err="1" smtClean="0">
                <a:solidFill>
                  <a:schemeClr val="tx1"/>
                </a:solidFill>
                <a:latin typeface="+mj-lt"/>
              </a:rPr>
              <a:t>IBHE</a:t>
            </a:r>
            <a:r>
              <a:rPr lang="en-US" sz="1050" b="1" dirty="0" smtClean="0">
                <a:solidFill>
                  <a:schemeClr val="tx1"/>
                </a:solidFill>
                <a:latin typeface="+mj-lt"/>
              </a:rPr>
              <a:t> – 04-02-2013</a:t>
            </a:r>
            <a:endParaRPr lang="en-US" sz="1050" b="1" dirty="0">
              <a:solidFill>
                <a:schemeClr val="tx1"/>
              </a:solidFill>
              <a:latin typeface="+mj-lt"/>
            </a:endParaRPr>
          </a:p>
        </p:txBody>
      </p:sp>
    </p:spTree>
    <p:extLst>
      <p:ext uri="{BB962C8B-B14F-4D97-AF65-F5344CB8AC3E}">
        <p14:creationId xmlns:p14="http://schemas.microsoft.com/office/powerpoint/2010/main" xmlns="" val="3751259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2806</TotalTime>
  <Words>1583</Words>
  <Application>Microsoft Office PowerPoint</Application>
  <PresentationFormat>On-screen Show (4:3)</PresentationFormat>
  <Paragraphs>204</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ISAC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Samuels</dc:creator>
  <cp:lastModifiedBy>Deitsch, Cindy</cp:lastModifiedBy>
  <cp:revision>253</cp:revision>
  <cp:lastPrinted>2013-03-28T17:40:17Z</cp:lastPrinted>
  <dcterms:created xsi:type="dcterms:W3CDTF">2012-07-16T14:44:08Z</dcterms:created>
  <dcterms:modified xsi:type="dcterms:W3CDTF">2013-03-29T13:30:26Z</dcterms:modified>
</cp:coreProperties>
</file>