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86" r:id="rId2"/>
    <p:sldId id="293" r:id="rId3"/>
    <p:sldId id="289" r:id="rId4"/>
    <p:sldId id="261" r:id="rId5"/>
    <p:sldId id="263" r:id="rId6"/>
    <p:sldId id="267" r:id="rId7"/>
    <p:sldId id="268" r:id="rId8"/>
    <p:sldId id="266" r:id="rId9"/>
    <p:sldId id="290" r:id="rId10"/>
    <p:sldId id="270" r:id="rId11"/>
    <p:sldId id="269" r:id="rId12"/>
    <p:sldId id="291" r:id="rId13"/>
    <p:sldId id="281" r:id="rId14"/>
    <p:sldId id="292" r:id="rId15"/>
    <p:sldId id="295" r:id="rId16"/>
    <p:sldId id="296" r:id="rId17"/>
    <p:sldId id="282" r:id="rId18"/>
    <p:sldId id="283" r:id="rId19"/>
  </p:sldIdLst>
  <p:sldSz cx="9144000" cy="6858000" type="screen4x3"/>
  <p:notesSz cx="7077075" cy="9051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F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8" autoAdjust="0"/>
    <p:restoredTop sz="94660"/>
  </p:normalViewPr>
  <p:slideViewPr>
    <p:cSldViewPr>
      <p:cViewPr varScale="1">
        <p:scale>
          <a:sx n="70" d="100"/>
          <a:sy n="70" d="100"/>
        </p:scale>
        <p:origin x="-854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/>
      <c:doughnutChart>
        <c:varyColors val="1"/>
        <c:ser>
          <c:idx val="0"/>
          <c:order val="0"/>
          <c:cat>
            <c:strRef>
              <c:f>Sheet2!$A$5:$A$8</c:f>
              <c:strCache>
                <c:ptCount val="4"/>
                <c:pt idx="0">
                  <c:v>Asian (5%)</c:v>
                </c:pt>
                <c:pt idx="1">
                  <c:v>African-American (39%)</c:v>
                </c:pt>
                <c:pt idx="2">
                  <c:v>Hispanic (10%)</c:v>
                </c:pt>
                <c:pt idx="3">
                  <c:v>White (46%)</c:v>
                </c:pt>
              </c:strCache>
            </c:strRef>
          </c:cat>
          <c:val>
            <c:numRef>
              <c:f>Sheet2!$B$5:$B$8</c:f>
              <c:numCache>
                <c:formatCode>0%</c:formatCode>
                <c:ptCount val="4"/>
                <c:pt idx="0">
                  <c:v>5.000000000000001E-2</c:v>
                </c:pt>
                <c:pt idx="1">
                  <c:v>0.39000000000000007</c:v>
                </c:pt>
                <c:pt idx="2">
                  <c:v>0.1</c:v>
                </c:pt>
                <c:pt idx="3">
                  <c:v>0.46</c:v>
                </c:pt>
              </c:numCache>
            </c:numRef>
          </c:val>
        </c:ser>
        <c:dLbls/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0056737338080068"/>
          <c:y val="9.1929498396033885E-2"/>
          <c:w val="0.39943262661919948"/>
          <c:h val="0.8161406386701664"/>
        </c:manualLayout>
      </c:layout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zero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/>
      <c:pieChart>
        <c:varyColors val="1"/>
        <c:ser>
          <c:idx val="0"/>
          <c:order val="0"/>
          <c:dPt>
            <c:idx val="0"/>
            <c:spPr>
              <a:solidFill>
                <a:srgbClr val="FFFF00"/>
              </a:solidFill>
            </c:spPr>
          </c:dPt>
          <c:cat>
            <c:strRef>
              <c:f>Sheet1!$A$2:$A$6</c:f>
              <c:strCache>
                <c:ptCount val="5"/>
                <c:pt idx="0">
                  <c:v>Asian (1%)</c:v>
                </c:pt>
                <c:pt idx="1">
                  <c:v>African-American (31%)</c:v>
                </c:pt>
                <c:pt idx="2">
                  <c:v>Hispanic (10%)</c:v>
                </c:pt>
                <c:pt idx="3">
                  <c:v>Unknown (3%)</c:v>
                </c:pt>
                <c:pt idx="4">
                  <c:v>White (55%)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1.0000000000000002E-2</c:v>
                </c:pt>
                <c:pt idx="1">
                  <c:v>0.31000000000000005</c:v>
                </c:pt>
                <c:pt idx="2">
                  <c:v>0.1</c:v>
                </c:pt>
                <c:pt idx="3">
                  <c:v>3.0000000000000002E-2</c:v>
                </c:pt>
                <c:pt idx="4">
                  <c:v>0.55000000000000004</c:v>
                </c:pt>
              </c:numCache>
            </c:numRef>
          </c:val>
        </c:ser>
        <c:dLbls/>
        <c:firstSliceAng val="0"/>
      </c:pieChart>
    </c:plotArea>
    <c:legend>
      <c:legendPos val="r"/>
      <c:layout>
        <c:manualLayout>
          <c:xMode val="edge"/>
          <c:yMode val="edge"/>
          <c:x val="0.64420773464679726"/>
          <c:y val="7.8993250843644558E-2"/>
          <c:w val="0.35579226535320296"/>
          <c:h val="0.84201349831271088"/>
        </c:manualLayout>
      </c:layout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zero"/>
  </c:chart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525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525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448615-BD56-40B3-B0AE-5BC16654B7DD}" type="datetimeFigureOut">
              <a:rPr lang="en-US" smtClean="0"/>
              <a:pPr/>
              <a:t>3/29/2013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597758"/>
            <a:ext cx="3066733" cy="4525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597758"/>
            <a:ext cx="3066733" cy="4525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340E4-0126-466C-BA24-36FF84F991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436402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524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438" y="0"/>
            <a:ext cx="3067050" cy="4524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60D812-5856-4511-8E7B-83BFF01C0A28}" type="datetimeFigureOut">
              <a:rPr lang="en-US" smtClean="0"/>
              <a:pPr/>
              <a:t>3/29/2013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76350" y="67945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025" y="4298950"/>
            <a:ext cx="5661025" cy="4073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97900"/>
            <a:ext cx="3067050" cy="4524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438" y="8597900"/>
            <a:ext cx="3067050" cy="4524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3A647C-A76C-4B95-A0D1-785A4FA024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68603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993B3-8A88-40DB-B1AA-0F50151BBB18}" type="datetimeFigureOut">
              <a:rPr lang="en-US" smtClean="0"/>
              <a:pPr/>
              <a:t>3/29/2013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06BDD-91E9-490D-8455-246DC7DA53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34830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993B3-8A88-40DB-B1AA-0F50151BBB18}" type="datetimeFigureOut">
              <a:rPr lang="en-US" smtClean="0"/>
              <a:pPr/>
              <a:t>3/29/2013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06BDD-91E9-490D-8455-246DC7DA53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16161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993B3-8A88-40DB-B1AA-0F50151BBB18}" type="datetimeFigureOut">
              <a:rPr lang="en-US" smtClean="0"/>
              <a:pPr/>
              <a:t>3/29/2013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06BDD-91E9-490D-8455-246DC7DA53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07773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993B3-8A88-40DB-B1AA-0F50151BBB18}" type="datetimeFigureOut">
              <a:rPr lang="en-US" smtClean="0"/>
              <a:pPr/>
              <a:t>3/29/2013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06BDD-91E9-490D-8455-246DC7DA53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18465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993B3-8A88-40DB-B1AA-0F50151BBB18}" type="datetimeFigureOut">
              <a:rPr lang="en-US" smtClean="0"/>
              <a:pPr/>
              <a:t>3/29/2013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06BDD-91E9-490D-8455-246DC7DA53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07936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993B3-8A88-40DB-B1AA-0F50151BBB18}" type="datetimeFigureOut">
              <a:rPr lang="en-US" smtClean="0"/>
              <a:pPr/>
              <a:t>3/29/2013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06BDD-91E9-490D-8455-246DC7DA53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96334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993B3-8A88-40DB-B1AA-0F50151BBB18}" type="datetimeFigureOut">
              <a:rPr lang="en-US" smtClean="0"/>
              <a:pPr/>
              <a:t>3/29/2013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06BDD-91E9-490D-8455-246DC7DA53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39417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993B3-8A88-40DB-B1AA-0F50151BBB18}" type="datetimeFigureOut">
              <a:rPr lang="en-US" smtClean="0"/>
              <a:pPr/>
              <a:t>3/29/2013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06BDD-91E9-490D-8455-246DC7DA53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96939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993B3-8A88-40DB-B1AA-0F50151BBB18}" type="datetimeFigureOut">
              <a:rPr lang="en-US" smtClean="0"/>
              <a:pPr/>
              <a:t>3/29/2013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06BDD-91E9-490D-8455-246DC7DA53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94186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993B3-8A88-40DB-B1AA-0F50151BBB18}" type="datetimeFigureOut">
              <a:rPr lang="en-US" smtClean="0"/>
              <a:pPr/>
              <a:t>3/29/2013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06BDD-91E9-490D-8455-246DC7DA53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51872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993B3-8A88-40DB-B1AA-0F50151BBB18}" type="datetimeFigureOut">
              <a:rPr lang="en-US" smtClean="0"/>
              <a:pPr/>
              <a:t>3/29/2013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06BDD-91E9-490D-8455-246DC7DA53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50723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993B3-8A88-40DB-B1AA-0F50151BBB18}" type="datetimeFigureOut">
              <a:rPr lang="en-US" smtClean="0"/>
              <a:pPr/>
              <a:t>3/29/2013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06BDD-91E9-490D-8455-246DC7DA53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0906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image" Target="../media/image27.jpeg"/><Relationship Id="rId16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5" Type="http://schemas.openxmlformats.org/officeDocument/2006/relationships/image" Target="../media/image4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2489183" y="298441"/>
            <a:ext cx="559121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3600" b="1" dirty="0" smtClean="0"/>
              <a:t>GSU’s Dual Degree Program:</a:t>
            </a:r>
            <a:endParaRPr lang="en-US" sz="3600" b="1" dirty="0"/>
          </a:p>
          <a:p>
            <a:pPr algn="ctr"/>
            <a:r>
              <a:rPr lang="en-US" sz="3600" b="1" dirty="0" smtClean="0"/>
              <a:t>Both/And</a:t>
            </a:r>
          </a:p>
          <a:p>
            <a:pPr algn="ctr"/>
            <a:r>
              <a:rPr lang="en-US" sz="3600" b="1" dirty="0"/>
              <a:t>n</a:t>
            </a:r>
            <a:r>
              <a:rPr lang="en-US" sz="3600" b="1" dirty="0" smtClean="0"/>
              <a:t>ot</a:t>
            </a:r>
          </a:p>
          <a:p>
            <a:pPr algn="ctr"/>
            <a:r>
              <a:rPr lang="en-US" sz="3600" b="1" dirty="0" smtClean="0"/>
              <a:t>Either/Or</a:t>
            </a:r>
          </a:p>
          <a:p>
            <a:pPr algn="ctr"/>
            <a:endParaRPr lang="en-US" sz="3600" dirty="0"/>
          </a:p>
          <a:p>
            <a:pPr algn="ctr" eaLnBrk="0" hangingPunct="0"/>
            <a:endParaRPr lang="en-US" sz="3600" dirty="0"/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5320268" y="2864128"/>
            <a:ext cx="33633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r"/>
            <a:r>
              <a:rPr lang="en-US" b="1" dirty="0" smtClean="0"/>
              <a:t>Illinois Board of Higher Education</a:t>
            </a:r>
            <a:endParaRPr lang="en-US" b="1" dirty="0"/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7150099" y="3245128"/>
            <a:ext cx="14446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r"/>
            <a:r>
              <a:rPr lang="en-US" b="1" dirty="0" smtClean="0"/>
              <a:t> April 2, 2013</a:t>
            </a:r>
            <a:endParaRPr lang="en-US" b="1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425" y="5605463"/>
            <a:ext cx="161607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176213" y="6326188"/>
            <a:ext cx="2520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bg1"/>
                </a:solidFill>
              </a:rPr>
              <a:t>Dual Degree Program</a:t>
            </a:r>
          </a:p>
        </p:txBody>
      </p:sp>
    </p:spTree>
    <p:extLst>
      <p:ext uri="{BB962C8B-B14F-4D97-AF65-F5344CB8AC3E}">
        <p14:creationId xmlns:p14="http://schemas.microsoft.com/office/powerpoint/2010/main" xmlns="" val="390270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800599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DDP students must participate in structured, </a:t>
            </a:r>
          </a:p>
          <a:p>
            <a:pPr algn="ctr"/>
            <a:r>
              <a:rPr lang="en-US" sz="3600" dirty="0" smtClean="0"/>
              <a:t>intentional, inter-institutional </a:t>
            </a:r>
          </a:p>
          <a:p>
            <a:pPr algn="ctr"/>
            <a:r>
              <a:rPr lang="en-US" sz="3600" dirty="0" smtClean="0"/>
              <a:t>advising and mentoring</a:t>
            </a:r>
            <a:endParaRPr lang="en-US" sz="2800" i="1" dirty="0"/>
          </a:p>
        </p:txBody>
      </p:sp>
      <p:pic>
        <p:nvPicPr>
          <p:cNvPr id="1028" name="Picture 4" descr="https://sphotos-b.xx.fbcdn.net/hphotos-prn1/556676_274011752732847_1312239844_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873" b="436"/>
          <a:stretch/>
        </p:blipFill>
        <p:spPr bwMode="auto">
          <a:xfrm>
            <a:off x="1111250" y="304800"/>
            <a:ext cx="6921500" cy="439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6155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18" y="1828800"/>
            <a:ext cx="7339253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  DDP students receive </a:t>
            </a:r>
          </a:p>
          <a:p>
            <a:r>
              <a:rPr lang="en-US" sz="3600" dirty="0" smtClean="0"/>
              <a:t>  academic and financial </a:t>
            </a:r>
          </a:p>
          <a:p>
            <a:r>
              <a:rPr lang="en-US" sz="3600" dirty="0" smtClean="0"/>
              <a:t>  incentives and support</a:t>
            </a:r>
            <a:endParaRPr lang="en-US" sz="1600" dirty="0" smtClean="0"/>
          </a:p>
          <a:p>
            <a:r>
              <a:rPr lang="en-US" sz="2800" i="1" dirty="0" smtClean="0"/>
              <a:t>	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3200" i="1" dirty="0" smtClean="0"/>
              <a:t>Guaranteed Admission to GSU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3200" i="1" dirty="0" smtClean="0"/>
              <a:t>Locked-in Tuition Rate (for four years)</a:t>
            </a:r>
            <a:endParaRPr lang="en-US" sz="3200" i="1" dirty="0"/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3200" i="1" dirty="0"/>
              <a:t>GSU Promise Scholarships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3200" i="1" dirty="0"/>
              <a:t>DDP Honors </a:t>
            </a:r>
            <a:r>
              <a:rPr lang="en-US" sz="3200" i="1" dirty="0" smtClean="0"/>
              <a:t>Scholarships</a:t>
            </a:r>
            <a:endParaRPr lang="en-US" sz="3200" i="1" dirty="0"/>
          </a:p>
        </p:txBody>
      </p:sp>
      <p:pic>
        <p:nvPicPr>
          <p:cNvPr id="5122" name="Picture 2" descr="C:\Users\p-perdue.GOVST\AppData\Local\Microsoft\Windows\Temporary Internet Files\Content.IE5\PR98LW53\MP900398785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04800"/>
            <a:ext cx="33528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1740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kresge.org/sites/default/files/Kres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55035"/>
            <a:ext cx="9144000" cy="84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43200" y="1658033"/>
            <a:ext cx="3202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$875,000 Grant 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436560" y="2895600"/>
            <a:ext cx="581543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Transfer Specialists</a:t>
            </a:r>
          </a:p>
          <a:p>
            <a:pPr algn="ctr"/>
            <a:endParaRPr lang="en-US" sz="3600" dirty="0" smtClean="0"/>
          </a:p>
          <a:p>
            <a:pPr algn="ctr"/>
            <a:r>
              <a:rPr lang="en-US" sz="3600" dirty="0" smtClean="0"/>
              <a:t>Peer Mentors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Certificate of Advanced Study </a:t>
            </a:r>
            <a:endParaRPr lang="en-US" sz="3600" dirty="0" smtClean="0"/>
          </a:p>
          <a:p>
            <a:pPr algn="ctr"/>
            <a:r>
              <a:rPr lang="en-US" sz="3600" dirty="0" smtClean="0"/>
              <a:t>in </a:t>
            </a:r>
            <a:r>
              <a:rPr lang="en-US" sz="3600" dirty="0"/>
              <a:t>Transfer Student Services</a:t>
            </a:r>
          </a:p>
        </p:txBody>
      </p:sp>
    </p:spTree>
    <p:extLst>
      <p:ext uri="{BB962C8B-B14F-4D97-AF65-F5344CB8AC3E}">
        <p14:creationId xmlns:p14="http://schemas.microsoft.com/office/powerpoint/2010/main" xmlns="" val="50898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561622" y="240843"/>
            <a:ext cx="80581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sz="3600" b="1" dirty="0" smtClean="0"/>
              <a:t>So where are we now?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8902" y="1295400"/>
            <a:ext cx="860184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There are 70 students who have earned their</a:t>
            </a:r>
          </a:p>
          <a:p>
            <a:pPr algn="ctr"/>
            <a:r>
              <a:rPr lang="en-US" sz="3600" dirty="0"/>
              <a:t>a</a:t>
            </a:r>
            <a:r>
              <a:rPr lang="en-US" sz="3600" dirty="0" smtClean="0"/>
              <a:t>ssociate degrees and are enrolled in the </a:t>
            </a:r>
          </a:p>
          <a:p>
            <a:pPr algn="ctr"/>
            <a:r>
              <a:rPr lang="en-US" sz="3600" dirty="0"/>
              <a:t>f</a:t>
            </a:r>
            <a:r>
              <a:rPr lang="en-US" sz="3600" dirty="0" smtClean="0"/>
              <a:t>irst DDP cohort at GSU</a:t>
            </a:r>
          </a:p>
          <a:p>
            <a:pPr algn="ctr"/>
            <a:endParaRPr lang="en-US" sz="2000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584899438"/>
              </p:ext>
            </p:extLst>
          </p:nvPr>
        </p:nvGraphicFramePr>
        <p:xfrm>
          <a:off x="1524000" y="3581400"/>
          <a:ext cx="6340093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14053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95758" y="304800"/>
            <a:ext cx="719331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</a:t>
            </a:r>
            <a:r>
              <a:rPr lang="en-US" sz="3200" b="1" dirty="0" smtClean="0"/>
              <a:t>340</a:t>
            </a:r>
            <a:r>
              <a:rPr lang="en-US" sz="3200" dirty="0" smtClean="0"/>
              <a:t> students currently enrolled </a:t>
            </a:r>
          </a:p>
          <a:p>
            <a:pPr algn="ctr"/>
            <a:r>
              <a:rPr lang="en-US" sz="3200" dirty="0"/>
              <a:t>i</a:t>
            </a:r>
            <a:r>
              <a:rPr lang="en-US" sz="3200" dirty="0" smtClean="0"/>
              <a:t>n the DDP and working toward </a:t>
            </a:r>
          </a:p>
          <a:p>
            <a:pPr algn="ctr"/>
            <a:r>
              <a:rPr lang="en-US" sz="3200" dirty="0" smtClean="0"/>
              <a:t>their associate degrees at our </a:t>
            </a:r>
          </a:p>
          <a:p>
            <a:pPr algn="ctr"/>
            <a:r>
              <a:rPr lang="en-US" sz="3200" dirty="0" smtClean="0"/>
              <a:t>partner community colleges</a:t>
            </a:r>
            <a:endParaRPr lang="en-US" sz="3200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335913062"/>
              </p:ext>
            </p:extLst>
          </p:nvPr>
        </p:nvGraphicFramePr>
        <p:xfrm>
          <a:off x="1009297" y="2514600"/>
          <a:ext cx="7162800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28250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3"/>
          <p:cNvSpPr>
            <a:spLocks noChangeArrowheads="1"/>
          </p:cNvSpPr>
          <p:nvPr/>
        </p:nvSpPr>
        <p:spPr bwMode="auto">
          <a:xfrm>
            <a:off x="561975" y="25400"/>
            <a:ext cx="805815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3200" b="1" dirty="0" smtClean="0">
                <a:latin typeface="Calibri" pitchFamily="34" charset="0"/>
              </a:rPr>
              <a:t>25 </a:t>
            </a:r>
            <a:r>
              <a:rPr lang="en-US" sz="3200" b="1" dirty="0">
                <a:latin typeface="Calibri" pitchFamily="34" charset="0"/>
              </a:rPr>
              <a:t>students were awarded the first</a:t>
            </a:r>
          </a:p>
          <a:p>
            <a:pPr algn="ctr"/>
            <a:r>
              <a:rPr lang="en-US" sz="3200" b="1" dirty="0">
                <a:latin typeface="Calibri" pitchFamily="34" charset="0"/>
              </a:rPr>
              <a:t>GSU Promise and DDP Honors Scholarships 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23554" name="TextBox 3"/>
          <p:cNvSpPr txBox="1">
            <a:spLocks noChangeArrowheads="1"/>
          </p:cNvSpPr>
          <p:nvPr/>
        </p:nvSpPr>
        <p:spPr bwMode="auto">
          <a:xfrm>
            <a:off x="914400" y="1536700"/>
            <a:ext cx="7060266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- Majority are low income </a:t>
            </a:r>
            <a:r>
              <a:rPr lang="en-US" sz="2400" dirty="0" smtClean="0">
                <a:latin typeface="Calibri" pitchFamily="34" charset="0"/>
              </a:rPr>
              <a:t>(52% </a:t>
            </a:r>
            <a:r>
              <a:rPr lang="en-US" sz="2400" dirty="0">
                <a:latin typeface="Calibri" pitchFamily="34" charset="0"/>
              </a:rPr>
              <a:t>are Pell-eligible and </a:t>
            </a:r>
          </a:p>
          <a:p>
            <a:r>
              <a:rPr lang="en-US" sz="2400" dirty="0">
                <a:latin typeface="Calibri" pitchFamily="34" charset="0"/>
              </a:rPr>
              <a:t>   </a:t>
            </a:r>
            <a:r>
              <a:rPr lang="en-US" sz="2400" dirty="0" smtClean="0">
                <a:latin typeface="Calibri" pitchFamily="34" charset="0"/>
              </a:rPr>
              <a:t>44% </a:t>
            </a:r>
            <a:r>
              <a:rPr lang="en-US" sz="2400" dirty="0">
                <a:latin typeface="Calibri" pitchFamily="34" charset="0"/>
              </a:rPr>
              <a:t>have an Expected Family Contribution [EFC] of 0)</a:t>
            </a:r>
          </a:p>
          <a:p>
            <a:endParaRPr lang="en-US" sz="2400" dirty="0">
              <a:latin typeface="Calibri" pitchFamily="34" charset="0"/>
            </a:endParaRPr>
          </a:p>
          <a:p>
            <a:r>
              <a:rPr lang="en-US" sz="2400" dirty="0">
                <a:latin typeface="Calibri" pitchFamily="34" charset="0"/>
              </a:rPr>
              <a:t>- Recipients are very diverse: </a:t>
            </a:r>
            <a:r>
              <a:rPr lang="en-US" sz="2400" dirty="0" smtClean="0">
                <a:latin typeface="Calibri" pitchFamily="34" charset="0"/>
              </a:rPr>
              <a:t>44% </a:t>
            </a:r>
            <a:r>
              <a:rPr lang="en-US" sz="2400" dirty="0">
                <a:latin typeface="Calibri" pitchFamily="34" charset="0"/>
              </a:rPr>
              <a:t>are African American</a:t>
            </a:r>
          </a:p>
          <a:p>
            <a:r>
              <a:rPr lang="en-US" sz="2400" dirty="0">
                <a:latin typeface="Calibri" pitchFamily="34" charset="0"/>
              </a:rPr>
              <a:t>   and 8% are Hispanic </a:t>
            </a:r>
          </a:p>
          <a:p>
            <a:endParaRPr lang="en-US" sz="2400" dirty="0">
              <a:latin typeface="Calibri" pitchFamily="34" charset="0"/>
            </a:endParaRPr>
          </a:p>
          <a:p>
            <a:r>
              <a:rPr lang="en-US" sz="2400" dirty="0">
                <a:latin typeface="Calibri" pitchFamily="34" charset="0"/>
              </a:rPr>
              <a:t>- 63% of the students were in </a:t>
            </a:r>
          </a:p>
          <a:p>
            <a:r>
              <a:rPr lang="en-US" sz="2400" dirty="0">
                <a:latin typeface="Calibri" pitchFamily="34" charset="0"/>
              </a:rPr>
              <a:t>   Phi Theta Kappa and/or</a:t>
            </a:r>
          </a:p>
          <a:p>
            <a:r>
              <a:rPr lang="en-US" sz="2400" dirty="0">
                <a:latin typeface="Calibri" pitchFamily="34" charset="0"/>
              </a:rPr>
              <a:t>   the Honors Program at their </a:t>
            </a:r>
          </a:p>
          <a:p>
            <a:r>
              <a:rPr lang="en-US" sz="2400" dirty="0">
                <a:latin typeface="Calibri" pitchFamily="34" charset="0"/>
              </a:rPr>
              <a:t>   respective community</a:t>
            </a:r>
          </a:p>
          <a:p>
            <a:r>
              <a:rPr lang="en-US" sz="2400" dirty="0">
                <a:latin typeface="Calibri" pitchFamily="34" charset="0"/>
              </a:rPr>
              <a:t>   colleges  </a:t>
            </a:r>
          </a:p>
          <a:p>
            <a:endParaRPr lang="en-US" sz="2400" dirty="0">
              <a:latin typeface="Calibri" pitchFamily="34" charset="0"/>
            </a:endParaRPr>
          </a:p>
          <a:p>
            <a:endParaRPr lang="en-US" sz="3600" dirty="0">
              <a:latin typeface="Calibri" pitchFamily="34" charset="0"/>
            </a:endParaRPr>
          </a:p>
          <a:p>
            <a:endParaRPr lang="en-US" sz="3600" dirty="0">
              <a:latin typeface="Calibri" pitchFamily="34" charset="0"/>
            </a:endParaRPr>
          </a:p>
          <a:p>
            <a:r>
              <a:rPr lang="en-US" sz="3600" dirty="0">
                <a:latin typeface="Calibri" pitchFamily="34" charset="0"/>
              </a:rPr>
              <a:t>      </a:t>
            </a:r>
          </a:p>
        </p:txBody>
      </p:sp>
      <p:pic>
        <p:nvPicPr>
          <p:cNvPr id="23555" name="Picture 2" descr="C:\Users\p-perdue.GOVST\AppData\Local\Microsoft\Windows\Temporary Internet Files\Content.IE5\F5E1AV36\MC900433209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4663" y="3429000"/>
            <a:ext cx="3079750" cy="24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4177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7000" y="300841"/>
            <a:ext cx="8991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GSU may be the first university </a:t>
            </a:r>
            <a:endParaRPr lang="en-US" sz="3600" dirty="0" smtClean="0"/>
          </a:p>
          <a:p>
            <a:r>
              <a:rPr lang="en-US" sz="3600" dirty="0" smtClean="0"/>
              <a:t>in the nation </a:t>
            </a:r>
            <a:r>
              <a:rPr lang="en-US" sz="3600" dirty="0"/>
              <a:t>to recruit students </a:t>
            </a:r>
            <a:endParaRPr lang="en-US" sz="3600" dirty="0" smtClean="0"/>
          </a:p>
          <a:p>
            <a:r>
              <a:rPr lang="en-US" sz="3600" dirty="0" smtClean="0"/>
              <a:t>for </a:t>
            </a:r>
            <a:r>
              <a:rPr lang="en-US" sz="3600" dirty="0"/>
              <a:t>a community </a:t>
            </a:r>
            <a:r>
              <a:rPr lang="en-US" sz="3600" dirty="0" smtClean="0"/>
              <a:t>college pathway </a:t>
            </a:r>
          </a:p>
          <a:p>
            <a:r>
              <a:rPr lang="en-US" sz="3600" dirty="0" smtClean="0"/>
              <a:t>in </a:t>
            </a:r>
            <a:r>
              <a:rPr lang="en-US" sz="3600" dirty="0"/>
              <a:t>our own Freshman </a:t>
            </a:r>
            <a:endParaRPr lang="en-US" sz="3600" dirty="0" smtClean="0"/>
          </a:p>
          <a:p>
            <a:r>
              <a:rPr lang="en-US" sz="3600" dirty="0" err="1" smtClean="0"/>
              <a:t>Viewbook</a:t>
            </a:r>
            <a:r>
              <a:rPr lang="en-US" sz="3600" dirty="0"/>
              <a:t>, </a:t>
            </a:r>
            <a:r>
              <a:rPr lang="en-US" sz="3600" dirty="0" smtClean="0"/>
              <a:t>cheerfully </a:t>
            </a:r>
          </a:p>
          <a:p>
            <a:r>
              <a:rPr lang="en-US" sz="3600" dirty="0" smtClean="0"/>
              <a:t>competing with </a:t>
            </a:r>
          </a:p>
          <a:p>
            <a:r>
              <a:rPr lang="en-US" sz="3600" dirty="0" smtClean="0"/>
              <a:t>ourselves </a:t>
            </a:r>
            <a:r>
              <a:rPr lang="en-US" sz="3600" dirty="0"/>
              <a:t>in the </a:t>
            </a:r>
            <a:endParaRPr lang="en-US" sz="3600" dirty="0" smtClean="0"/>
          </a:p>
          <a:p>
            <a:r>
              <a:rPr lang="en-US" sz="3600" dirty="0" smtClean="0"/>
              <a:t>interest </a:t>
            </a:r>
            <a:r>
              <a:rPr lang="en-US" sz="3600" dirty="0"/>
              <a:t>of </a:t>
            </a:r>
            <a:r>
              <a:rPr lang="en-US" sz="3600" dirty="0" smtClean="0"/>
              <a:t>students</a:t>
            </a:r>
            <a:endParaRPr lang="en-U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64" t="6152" r="6364" b="20001"/>
          <a:stretch/>
        </p:blipFill>
        <p:spPr bwMode="auto">
          <a:xfrm>
            <a:off x="4267200" y="2286000"/>
            <a:ext cx="4389120" cy="438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0315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6702" y="3303587"/>
            <a:ext cx="4489450" cy="210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399" y="0"/>
            <a:ext cx="7991475" cy="2140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140033"/>
            <a:ext cx="6348700" cy="1171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308684"/>
            <a:ext cx="2249488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153" y="5675783"/>
            <a:ext cx="916060" cy="618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2134" y="5845237"/>
            <a:ext cx="1295400" cy="415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0763" y="6363361"/>
            <a:ext cx="1815847" cy="325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7300" y="5814477"/>
            <a:ext cx="936266" cy="548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9811" y="6363361"/>
            <a:ext cx="1487489" cy="366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8345" y="5845237"/>
            <a:ext cx="92831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8806" y="5718233"/>
            <a:ext cx="627566" cy="70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62087" y="5718233"/>
            <a:ext cx="527918" cy="66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109" y="5798045"/>
            <a:ext cx="1218025" cy="49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865826"/>
            <a:ext cx="1241897" cy="456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990600" y="5638800"/>
            <a:ext cx="713501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3402" y="6363361"/>
            <a:ext cx="22034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3033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26"/>
          <a:stretch>
            <a:fillRect/>
          </a:stretch>
        </p:blipFill>
        <p:spPr bwMode="auto">
          <a:xfrm>
            <a:off x="533400" y="76200"/>
            <a:ext cx="8153400" cy="5390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24933" y="5454134"/>
            <a:ext cx="805815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sz="6000" b="1" dirty="0" smtClean="0"/>
              <a:t>Questions?</a:t>
            </a:r>
            <a:endParaRPr lang="en-US" sz="6000" dirty="0" smtClean="0"/>
          </a:p>
        </p:txBody>
      </p:sp>
    </p:spTree>
    <p:extLst>
      <p:ext uri="{BB962C8B-B14F-4D97-AF65-F5344CB8AC3E}">
        <p14:creationId xmlns:p14="http://schemas.microsoft.com/office/powerpoint/2010/main" xmlns="" val="86843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430" t="26519" r="9287" b="13707"/>
          <a:stretch/>
        </p:blipFill>
        <p:spPr bwMode="auto">
          <a:xfrm>
            <a:off x="4267200" y="215669"/>
            <a:ext cx="4754880" cy="256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799" y="4191000"/>
            <a:ext cx="74676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“…island of excellence….”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 smtClean="0"/>
              <a:t>Dr. Martha </a:t>
            </a:r>
            <a:r>
              <a:rPr lang="en-US" sz="3600" dirty="0" err="1" smtClean="0"/>
              <a:t>Kanter</a:t>
            </a:r>
            <a:r>
              <a:rPr lang="en-US" sz="3600" dirty="0" smtClean="0"/>
              <a:t>,</a:t>
            </a:r>
          </a:p>
          <a:p>
            <a:pPr algn="ctr"/>
            <a:r>
              <a:rPr lang="en-US" sz="3600" dirty="0" smtClean="0"/>
              <a:t>Under Secretary of Education</a:t>
            </a:r>
          </a:p>
        </p:txBody>
      </p:sp>
      <p:pic>
        <p:nvPicPr>
          <p:cNvPr id="4" name="Picture 3" descr="http://gsuwebreports:8080/images/Dr.%20Martha%20Kanter/14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14320" r="32296" b="5091"/>
          <a:stretch/>
        </p:blipFill>
        <p:spPr bwMode="auto">
          <a:xfrm>
            <a:off x="152400" y="838200"/>
            <a:ext cx="4017010" cy="3200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7421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7800" y="2057400"/>
            <a:ext cx="242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723103" y="1303348"/>
            <a:ext cx="534344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Addressing the goals of the</a:t>
            </a:r>
          </a:p>
          <a:p>
            <a:pPr algn="ctr"/>
            <a:r>
              <a:rPr lang="en-US" sz="3600" dirty="0" smtClean="0"/>
              <a:t>Illinois Public Agenda</a:t>
            </a:r>
          </a:p>
          <a:p>
            <a:pPr algn="ctr"/>
            <a:r>
              <a:rPr lang="en-US" sz="3600" dirty="0"/>
              <a:t>a</a:t>
            </a:r>
            <a:r>
              <a:rPr lang="en-US" sz="3600" dirty="0" smtClean="0"/>
              <a:t>nd</a:t>
            </a:r>
          </a:p>
          <a:p>
            <a:pPr algn="ctr"/>
            <a:r>
              <a:rPr lang="en-US" sz="3600" dirty="0" smtClean="0"/>
              <a:t>Complete College America</a:t>
            </a:r>
            <a:endParaRPr lang="en-US" sz="3600" dirty="0"/>
          </a:p>
        </p:txBody>
      </p:sp>
      <p:pic>
        <p:nvPicPr>
          <p:cNvPr id="1028" name="Picture 4" descr="The Illinois Public Agenda for College and Career Success - One Illinoi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8113" y="4532540"/>
            <a:ext cx="76200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7215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1800225" y="1568440"/>
            <a:ext cx="5086350" cy="341632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/>
            <a:r>
              <a:rPr lang="en-US" sz="2400" b="1" dirty="0" smtClean="0"/>
              <a:t>Governors State University and</a:t>
            </a:r>
          </a:p>
          <a:p>
            <a:pPr algn="ctr"/>
            <a:r>
              <a:rPr lang="en-US" sz="2400" b="1" dirty="0" smtClean="0"/>
              <a:t>ten community college partners</a:t>
            </a:r>
          </a:p>
          <a:p>
            <a:pPr algn="ctr"/>
            <a:r>
              <a:rPr lang="en-US" sz="2400" b="1" dirty="0"/>
              <a:t>s</a:t>
            </a:r>
            <a:r>
              <a:rPr lang="en-US" sz="2400" b="1" dirty="0" smtClean="0"/>
              <a:t>hare a commitment: 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Increase the number of students who </a:t>
            </a:r>
          </a:p>
          <a:p>
            <a:pPr algn="ctr"/>
            <a:r>
              <a:rPr lang="en-US" sz="2400" b="1" dirty="0" smtClean="0"/>
              <a:t>complete their associate degrees </a:t>
            </a:r>
          </a:p>
          <a:p>
            <a:pPr algn="ctr"/>
            <a:r>
              <a:rPr lang="en-US" sz="2400" b="1" dirty="0" smtClean="0"/>
              <a:t>and transfer to complete their bachelor’s degrees in </a:t>
            </a:r>
            <a:r>
              <a:rPr lang="en-US" sz="2400" b="1" dirty="0"/>
              <a:t>high 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quality</a:t>
            </a:r>
            <a:r>
              <a:rPr lang="en-US" sz="2400" b="1" dirty="0"/>
              <a:t>, </a:t>
            </a:r>
            <a:r>
              <a:rPr lang="en-US" sz="2400" b="1" dirty="0" smtClean="0"/>
              <a:t>coherent programs</a:t>
            </a:r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553200" y="5193350"/>
            <a:ext cx="2400300" cy="711359"/>
          </a:xfrm>
          <a:prstGeom prst="rect">
            <a:avLst/>
          </a:prstGeom>
          <a:ln w="22225">
            <a:solidFill>
              <a:schemeClr val="bg1"/>
            </a:solidFill>
          </a:ln>
        </p:spPr>
      </p:pic>
      <p:pic>
        <p:nvPicPr>
          <p:cNvPr id="4" name="Picture 3" descr="JJC Stack_full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23545" y="2044971"/>
            <a:ext cx="900007" cy="1135698"/>
          </a:xfrm>
          <a:prstGeom prst="rect">
            <a:avLst/>
          </a:prstGeom>
        </p:spPr>
      </p:pic>
      <p:pic>
        <p:nvPicPr>
          <p:cNvPr id="5" name="Picture 4" descr="KCC logo color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6445" y="263723"/>
            <a:ext cx="1981200" cy="814706"/>
          </a:xfrm>
          <a:prstGeom prst="rect">
            <a:avLst/>
          </a:prstGeom>
        </p:spPr>
      </p:pic>
      <p:pic>
        <p:nvPicPr>
          <p:cNvPr id="6" name="Picture 5" descr="mvcc logo 554 tag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657600" y="5762585"/>
            <a:ext cx="2247901" cy="825182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660344" y="196416"/>
            <a:ext cx="1693898" cy="994727"/>
          </a:xfrm>
          <a:prstGeom prst="rect">
            <a:avLst/>
          </a:prstGeom>
        </p:spPr>
      </p:pic>
      <p:pic>
        <p:nvPicPr>
          <p:cNvPr id="8" name="Picture 7" descr="stack 349_cmyk 30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657600" y="254526"/>
            <a:ext cx="1757045" cy="914400"/>
          </a:xfrm>
          <a:prstGeom prst="rect">
            <a:avLst/>
          </a:prstGeom>
        </p:spPr>
      </p:pic>
      <p:pic>
        <p:nvPicPr>
          <p:cNvPr id="9" name="Picture 8" descr="SSC_logo_FINAL300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398437" y="1981200"/>
            <a:ext cx="1128925" cy="1092200"/>
          </a:xfrm>
          <a:prstGeom prst="rect">
            <a:avLst/>
          </a:prstGeom>
        </p:spPr>
      </p:pic>
      <p:pic>
        <p:nvPicPr>
          <p:cNvPr id="10" name="Picture 9" descr="Triton new_logo_cmyk [Converted]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124699" y="3886200"/>
            <a:ext cx="1676400" cy="802208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5" b="92335"/>
          <a:stretch/>
        </p:blipFill>
        <p:spPr bwMode="auto">
          <a:xfrm>
            <a:off x="156845" y="3788886"/>
            <a:ext cx="1600200" cy="7883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076" name="Picture 4" descr="Logo Harper Colle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49541"/>
            <a:ext cx="2743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1269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133600"/>
            <a:ext cx="540186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Research supports each of </a:t>
            </a:r>
          </a:p>
          <a:p>
            <a:pPr algn="ctr"/>
            <a:r>
              <a:rPr lang="en-US" sz="3600" dirty="0" smtClean="0"/>
              <a:t>the unique components </a:t>
            </a:r>
          </a:p>
          <a:p>
            <a:pPr algn="ctr"/>
            <a:r>
              <a:rPr lang="en-US" sz="3600" dirty="0" smtClean="0"/>
              <a:t>of the Dual Degree Program</a:t>
            </a:r>
          </a:p>
          <a:p>
            <a:pPr algn="ctr"/>
            <a:endParaRPr lang="en-US" sz="3600" dirty="0"/>
          </a:p>
        </p:txBody>
      </p:sp>
      <p:pic>
        <p:nvPicPr>
          <p:cNvPr id="2051" name="Picture 3" descr="C:\Users\p-perdue.GOVST\AppData\Local\Microsoft\Windows\Temporary Internet Files\Content.IE5\O8ZNVE1N\MP900409270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143000"/>
            <a:ext cx="304055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1126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5591666"/>
            <a:ext cx="6784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DDP students must attend full-time</a:t>
            </a:r>
            <a:endParaRPr lang="en-US" sz="36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023225" cy="463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3627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195" t="64098" r="32689" b="12006"/>
          <a:stretch>
            <a:fillRect/>
          </a:stretch>
        </p:blipFill>
        <p:spPr bwMode="auto">
          <a:xfrm>
            <a:off x="2232025" y="2647950"/>
            <a:ext cx="4502150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61" t="43558" r="32814" b="32246"/>
          <a:stretch>
            <a:fillRect/>
          </a:stretch>
        </p:blipFill>
        <p:spPr bwMode="auto">
          <a:xfrm>
            <a:off x="4043363" y="4357688"/>
            <a:ext cx="45466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195" t="33145" r="32555" b="41457"/>
          <a:stretch>
            <a:fillRect/>
          </a:stretch>
        </p:blipFill>
        <p:spPr bwMode="auto">
          <a:xfrm>
            <a:off x="406400" y="838200"/>
            <a:ext cx="4516438" cy="169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68175" y="6324600"/>
            <a:ext cx="3600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/>
              <a:t>Complete College </a:t>
            </a:r>
            <a:r>
              <a:rPr lang="en-US" dirty="0" smtClean="0"/>
              <a:t>America, </a:t>
            </a:r>
            <a:r>
              <a:rPr lang="en-US" dirty="0"/>
              <a:t>2011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5257800" y="1178887"/>
            <a:ext cx="3505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dirty="0" smtClean="0"/>
              <a:t>Part-time students rarely </a:t>
            </a:r>
            <a:endParaRPr lang="en-US" sz="2000" dirty="0"/>
          </a:p>
          <a:p>
            <a:pPr eaLnBrk="1" hangingPunct="1"/>
            <a:r>
              <a:rPr lang="en-US" sz="2000" dirty="0" smtClean="0"/>
              <a:t>graduate --- even when they </a:t>
            </a:r>
          </a:p>
          <a:p>
            <a:pPr eaLnBrk="1" hangingPunct="1"/>
            <a:r>
              <a:rPr lang="en-US" sz="2000" dirty="0" smtClean="0"/>
              <a:t>have twice as much time.  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346545" y="29289"/>
            <a:ext cx="4096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“Time is the Enemy”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xmlns="" val="393813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91321" y="460533"/>
            <a:ext cx="4932184" cy="5139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DDP students </a:t>
            </a:r>
          </a:p>
          <a:p>
            <a:pPr algn="ctr"/>
            <a:r>
              <a:rPr lang="en-US" sz="3600" dirty="0" smtClean="0"/>
              <a:t>must complete their </a:t>
            </a:r>
          </a:p>
          <a:p>
            <a:pPr algn="ctr"/>
            <a:r>
              <a:rPr lang="en-US" sz="3600" dirty="0" smtClean="0"/>
              <a:t>associate degree prior to </a:t>
            </a:r>
          </a:p>
          <a:p>
            <a:pPr algn="ctr"/>
            <a:r>
              <a:rPr lang="en-US" sz="3600" dirty="0"/>
              <a:t>t</a:t>
            </a:r>
            <a:r>
              <a:rPr lang="en-US" sz="3600" dirty="0" smtClean="0"/>
              <a:t>ransfer to university</a:t>
            </a:r>
          </a:p>
          <a:p>
            <a:pPr algn="ctr"/>
            <a:endParaRPr lang="en-US" sz="3600" dirty="0" smtClean="0"/>
          </a:p>
          <a:p>
            <a:pPr algn="ctr"/>
            <a:endParaRPr lang="en-US" sz="3600" dirty="0"/>
          </a:p>
          <a:p>
            <a:pPr algn="ctr"/>
            <a:endParaRPr lang="en-US" sz="3600" dirty="0" smtClean="0"/>
          </a:p>
          <a:p>
            <a:pPr algn="ctr"/>
            <a:endParaRPr lang="en-US" sz="3600" dirty="0"/>
          </a:p>
          <a:p>
            <a:pPr algn="ctr"/>
            <a:r>
              <a:rPr lang="en-US" sz="2000" dirty="0" smtClean="0"/>
              <a:t>Dual </a:t>
            </a:r>
            <a:r>
              <a:rPr lang="en-US" sz="2000" b="1" u="sng" dirty="0" smtClean="0"/>
              <a:t>Degree</a:t>
            </a:r>
            <a:r>
              <a:rPr lang="en-US" sz="2000" dirty="0" smtClean="0"/>
              <a:t> Program: </a:t>
            </a:r>
          </a:p>
          <a:p>
            <a:pPr algn="ctr"/>
            <a:r>
              <a:rPr lang="en-US" sz="2000" b="1" u="sng" dirty="0" smtClean="0"/>
              <a:t>Not</a:t>
            </a:r>
            <a:r>
              <a:rPr lang="en-US" sz="2000" dirty="0" smtClean="0"/>
              <a:t> dual credit or dual enrollment</a:t>
            </a:r>
            <a:endParaRPr lang="en-US" sz="2000" dirty="0"/>
          </a:p>
        </p:txBody>
      </p:sp>
      <p:pic>
        <p:nvPicPr>
          <p:cNvPr id="3075" name="Picture 3" descr="C:\Users\p-perdue.GOVST\AppData\Local\Microsoft\Windows\Temporary Internet Files\Content.IE5\F5E1AV36\MP900422179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58855"/>
            <a:ext cx="3536901" cy="309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3216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 cstate="print"/>
          <a:srcRect l="31345" t="26837" r="15875" b="12152"/>
          <a:stretch/>
        </p:blipFill>
        <p:spPr bwMode="auto">
          <a:xfrm>
            <a:off x="838200" y="1143000"/>
            <a:ext cx="7543800" cy="5547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2" cstate="print"/>
          <a:srcRect l="16198" t="12147" r="14606" b="74293"/>
          <a:stretch/>
        </p:blipFill>
        <p:spPr bwMode="auto">
          <a:xfrm>
            <a:off x="32657" y="60960"/>
            <a:ext cx="8991600" cy="1097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91303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790</TotalTime>
  <Words>346</Words>
  <Application>Microsoft Office PowerPoint</Application>
  <PresentationFormat>On-screen Show (4:3)</PresentationFormat>
  <Paragraphs>95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>gsu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p-perdue</dc:creator>
  <cp:lastModifiedBy>Deitsch, Cindy</cp:lastModifiedBy>
  <cp:revision>62</cp:revision>
  <cp:lastPrinted>2012-07-10T16:47:05Z</cp:lastPrinted>
  <dcterms:created xsi:type="dcterms:W3CDTF">2012-03-20T12:12:26Z</dcterms:created>
  <dcterms:modified xsi:type="dcterms:W3CDTF">2013-03-29T18:08:47Z</dcterms:modified>
</cp:coreProperties>
</file>