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99" r:id="rId4"/>
    <p:sldId id="270" r:id="rId5"/>
    <p:sldId id="271" r:id="rId6"/>
    <p:sldId id="287" r:id="rId7"/>
    <p:sldId id="291" r:id="rId8"/>
    <p:sldId id="293" r:id="rId9"/>
    <p:sldId id="294" r:id="rId10"/>
    <p:sldId id="292" r:id="rId11"/>
    <p:sldId id="300" r:id="rId12"/>
    <p:sldId id="301" r:id="rId13"/>
    <p:sldId id="302" r:id="rId14"/>
    <p:sldId id="262" r:id="rId15"/>
    <p:sldId id="263" r:id="rId16"/>
    <p:sldId id="264" r:id="rId17"/>
    <p:sldId id="277" r:id="rId18"/>
    <p:sldId id="276" r:id="rId19"/>
    <p:sldId id="265" r:id="rId20"/>
    <p:sldId id="274" r:id="rId21"/>
    <p:sldId id="275" r:id="rId22"/>
    <p:sldId id="27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9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8257D0-ED5D-4AAB-956D-3EB69ECB233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DDE824-6DF6-4523-BE2F-566F1BE12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78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8351E-0C1C-4504-AFD7-EA071DCF5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63E755-5CBB-46D8-9B56-941207782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36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3447-15DB-4B8B-ADC4-06D0DACFD6D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5FE2-2961-42DC-8F15-C654143D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" descr="O:\2008 Public Agenda\Letterhead_Logo\Task Force ID RG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04800" y="914400"/>
            <a:ext cx="8394700" cy="16462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>
                <a:latin typeface="Times New Roman" pitchFamily="18" charset="0"/>
                <a:cs typeface="Times New Roman" pitchFamily="18" charset="0"/>
              </a:rPr>
              <a:t>Public Agenda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Showcase</a:t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Guided Pathways to Success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81600"/>
            <a:ext cx="2249948" cy="11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1 Illinois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2510444" cy="129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CCA Slide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Northeastern Illinois University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itsch\AppData\Local\Microsoft\Windows\Temporary Internet Files\Content.Outlook\PRC0HSR7\NEI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79416" cy="628222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2438400"/>
            <a:ext cx="8229600" cy="12988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65100" marR="0" lvl="0" indent="-1651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Public Comprehensive University--11,500 enrollment in 80 graduate and undergraduate programs in Arts and Sciences, Education and Business</a:t>
            </a:r>
          </a:p>
          <a:p>
            <a:pPr marL="165100" marR="0" lvl="0" indent="-1651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Designated as a Hispanic-Serving Institution, named one of the most ethnically diverse universities in the nation and a leader in having the lowest percentage of graduates with student loan debt by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U.S. News &amp; World Report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2013 “Best Colleges” edition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72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Sixth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Best Investment for Schools in the United States”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Newsweek Magazine,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“College Rankings”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WCC logo_CMYK_R_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2819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67000" y="1371600"/>
            <a:ext cx="3962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Sugar Grove	     Aurora           Copley          Plano</a:t>
            </a:r>
          </a:p>
        </p:txBody>
      </p:sp>
      <p:pic>
        <p:nvPicPr>
          <p:cNvPr id="14" name="Picture 6" descr="SG.jpg"/>
          <p:cNvPicPr>
            <a:picLocks noChangeAspect="1"/>
          </p:cNvPicPr>
          <p:nvPr/>
        </p:nvPicPr>
        <p:blipFill>
          <a:blip r:embed="rId4" cstate="print"/>
          <a:srcRect l="39420" b="43056"/>
          <a:stretch>
            <a:fillRect/>
          </a:stretch>
        </p:blipFill>
        <p:spPr bwMode="auto">
          <a:xfrm>
            <a:off x="2895600" y="1676400"/>
            <a:ext cx="759457" cy="10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Newaurora.jpg"/>
          <p:cNvPicPr>
            <a:picLocks noChangeAspect="1"/>
          </p:cNvPicPr>
          <p:nvPr/>
        </p:nvPicPr>
        <p:blipFill>
          <a:blip r:embed="rId5" cstate="print"/>
          <a:srcRect t="9157" r="30769" b="15752"/>
          <a:stretch>
            <a:fillRect/>
          </a:stretch>
        </p:blipFill>
        <p:spPr bwMode="auto">
          <a:xfrm>
            <a:off x="3657600" y="1676400"/>
            <a:ext cx="7025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opley.jpg"/>
          <p:cNvPicPr>
            <a:picLocks noChangeAspect="1"/>
          </p:cNvPicPr>
          <p:nvPr/>
        </p:nvPicPr>
        <p:blipFill>
          <a:blip r:embed="rId6" cstate="print"/>
          <a:srcRect l="19048" t="681" r="14285" b="29591"/>
          <a:stretch>
            <a:fillRect/>
          </a:stretch>
        </p:blipFill>
        <p:spPr bwMode="auto">
          <a:xfrm>
            <a:off x="4343400" y="1676400"/>
            <a:ext cx="7285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Plano.jpg"/>
          <p:cNvPicPr>
            <a:picLocks noChangeAspect="1"/>
          </p:cNvPicPr>
          <p:nvPr/>
        </p:nvPicPr>
        <p:blipFill>
          <a:blip r:embed="rId7" cstate="print"/>
          <a:srcRect l="23810" t="15306" r="11905" b="14966"/>
          <a:stretch>
            <a:fillRect/>
          </a:stretch>
        </p:blipFill>
        <p:spPr bwMode="auto">
          <a:xfrm>
            <a:off x="5029200" y="1676400"/>
            <a:ext cx="699508" cy="106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09800" y="2819400"/>
            <a:ext cx="4572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Waubonsee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Community College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Founded in 1966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Serve 12,000 students each semester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of four campuses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Commitment to Diversity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Urban, suburban and rural 	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Hispanic Serving Institution since 2009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Association of Community College Trustees 2012 Central Regional Equity Award winner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C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562600"/>
            <a:ext cx="1975104" cy="82296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Kankakee Community College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1981200"/>
            <a:ext cx="6477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Enrollments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FTE – 2, 387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Headcount – 3, 782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Remedial – 89% require at least 1 remedial class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Racial and Ethnic Makeup – 29% students of color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Graduation Rates – 2011-12 – 820 awards conferred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MSA – approximately 120,000</a:t>
            </a:r>
          </a:p>
          <a:p>
            <a:pPr marL="457200" indent="-457200"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Community Demographics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Unemployment – 2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highest in Illinois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Business &amp; Industry – health care &amp; manufacturing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Educational Attainment – at one-half the national average awarded baccalaureate and higher degrees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Current GPS-Aligned Activities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/>
          <a:p>
            <a:pPr marL="571500" lvl="0">
              <a:buNone/>
              <a:defRPr/>
            </a:pPr>
            <a:r>
              <a:rPr lang="en-US" sz="28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Retention Initiatives Currently Underway:</a:t>
            </a:r>
            <a:endParaRPr lang="en-US" sz="2800" b="1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209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Re-design of Summer Transition Program (STP):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667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447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Stretch”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developmental Math and English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2971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Requiring STP as a condition of acceptance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429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Realigning aid to meet need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3886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Year Experience Program with college success skills, financial literacy and academic content, fulfilling one General Education requirement</a:t>
            </a:r>
          </a:p>
        </p:txBody>
      </p:sp>
      <p:pic>
        <p:nvPicPr>
          <p:cNvPr id="17" name="Picture 2" descr="C:\Users\deitsch\AppData\Local\Microsoft\Windows\Temporary Internet Files\Content.Outlook\PRC0HSR7\NEI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79416" cy="62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latin typeface="Times" charset="0"/>
              </a:rPr>
              <a:t>WCC Project Graduation</a:t>
            </a:r>
          </a:p>
          <a:p>
            <a:pPr>
              <a:spcBef>
                <a:spcPts val="0"/>
              </a:spcBef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endParaRPr lang="en-US" b="1" dirty="0" smtClean="0"/>
          </a:p>
          <a:p>
            <a:pPr>
              <a:spcBef>
                <a:spcPts val="0"/>
              </a:spcBef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Certificate Auto-Awards</a:t>
            </a:r>
          </a:p>
          <a:p>
            <a:pPr>
              <a:spcBef>
                <a:spcPts val="0"/>
              </a:spcBef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Reverse Transfer Agreements</a:t>
            </a:r>
          </a:p>
          <a:p>
            <a:pPr>
              <a:spcBef>
                <a:spcPts val="0"/>
              </a:spcBef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Streamlined Degrees</a:t>
            </a:r>
          </a:p>
          <a:p>
            <a:pPr>
              <a:spcBef>
                <a:spcPts val="0"/>
              </a:spcBef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 Readiness</a:t>
            </a:r>
            <a:r>
              <a:rPr lang="en-US" dirty="0" smtClean="0">
                <a:latin typeface="Univers LT Std 65 Bold"/>
              </a:rPr>
              <a:t>						</a:t>
            </a:r>
            <a:endParaRPr lang="en-US" i="1" dirty="0" smtClean="0">
              <a:latin typeface="Univers LT Std 65 Bold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CC logo_CMYK_R_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2819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GradSilhouette.jpg"/>
          <p:cNvPicPr>
            <a:picLocks noChangeAspect="1"/>
          </p:cNvPicPr>
          <p:nvPr/>
        </p:nvPicPr>
        <p:blipFill>
          <a:blip r:embed="rId4" cstate="print"/>
          <a:srcRect t="6850" b="5640"/>
          <a:stretch>
            <a:fillRect/>
          </a:stretch>
        </p:blipFill>
        <p:spPr bwMode="auto">
          <a:xfrm>
            <a:off x="4648200" y="3581400"/>
            <a:ext cx="4495800" cy="17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College and Career Readiness Program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Redesigning developmental education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Year College Experience (FYCE) 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Strategic Plan – Scorecard/Measures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Student Services 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 Careers Rewind Program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C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562600"/>
            <a:ext cx="1975104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895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Anticipated GPS-Aligned Activities: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Ideas from the GPS Institute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New Initiatives as a Result of Complete College America’s “Guided Pathways to Success”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 in approach to advising after the first year, with milestones as check-in points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447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Meta-Majors”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—no student at NEIU will be “undeclared" and all will receive intensive academic advising based on meta-major selected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038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Affairs will provide support for indecisive students based on testing and analytic</a:t>
            </a:r>
            <a:r>
              <a:rPr lang="en-US" dirty="0" smtClean="0">
                <a:solidFill>
                  <a:srgbClr val="00447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en-US" dirty="0">
              <a:solidFill>
                <a:srgbClr val="0044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648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investigate the use of Advising Technology related to “Informed Choices” for students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itsch\AppData\Local\Microsoft\Windows\Temporary Internet Files\Content.Outlook\PRC0HSR7\NEI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79416" cy="62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itsch\AppData\Local\Microsoft\Windows\Temporary Internet Files\Content.Outlook\PRC0HSR7\CCA logo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1371600" cy="1202237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25146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373188" marR="0" lvl="1" indent="-973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292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Palatino"/>
            </a:endParaRPr>
          </a:p>
          <a:p>
            <a:pPr marL="1373188" marR="0" lvl="1" indent="-973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292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Palatino"/>
            </a:endParaRPr>
          </a:p>
          <a:p>
            <a:pPr marL="1373188" marR="0" lvl="1" indent="-9731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292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Dominique (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Domy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Raymond</a:t>
            </a:r>
          </a:p>
          <a:p>
            <a:pPr marL="1373188" marR="0" lvl="1" indent="-9731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292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Vice President, Alliance State Relations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2" descr="C:\Users\deitsch\AppData\Local\Microsoft\Windows\Temporary Internet Files\Content.Outlook\PRC0HSR7\NEI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3124055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24600" y="1600200"/>
            <a:ext cx="228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Richard Helldobler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Provost and Vice President of Academic Affairs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Vicki Roman-Lagunas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Vice-Provost</a:t>
            </a:r>
          </a:p>
          <a:p>
            <a:endParaRPr lang="en-US" dirty="0"/>
          </a:p>
        </p:txBody>
      </p:sp>
      <p:pic>
        <p:nvPicPr>
          <p:cNvPr id="13" name="Picture 9" descr="WCC logo_CMYK_R_t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2819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4572000"/>
            <a:ext cx="16764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Medea Rambish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Dean of Learning and College Readiness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Kelli Sinclair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Dean of Counseling and Student Support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14" descr="KCC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3733800"/>
            <a:ext cx="2590800" cy="1079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14800" y="4800600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John Avendano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President</a:t>
            </a: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Linsey Cuti</a:t>
            </a: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Professor of English</a:t>
            </a:r>
          </a:p>
          <a:p>
            <a:pPr algn="ctr"/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CC logo_CMYK_R_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2819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20130523Grad-1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24501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57600" y="15240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WCC Next Steps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2590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Tracking of Undecided Students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Intrusive Advising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Foundations of Excellence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Transfer Actions Steps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Gen Ed Packaging Options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B80000"/>
              </a:buClr>
              <a:buFont typeface="Arial"/>
              <a:buChar char="•"/>
              <a:tabLst>
                <a:tab pos="285750" algn="l"/>
              </a:tabLst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Strategic Plan 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Creating a culture of completion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Creating a culture of innovation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Block scheduling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Redesigning foundational courses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Academic maps 	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Intrusive advising 	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Moving to full-time enrollment (reduce part-time)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Cohort/learning communities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Early College Program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Planning for GPS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C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562600"/>
            <a:ext cx="1975104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Wrap-up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GPS Overview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GPS Overview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CA Slide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217920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CCA Slide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5943600" cy="4448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CA Slid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447800"/>
            <a:ext cx="59436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CA Slide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478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CA Slide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Public Agenda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Showcase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Guided Pathways to Success</a:t>
            </a:r>
            <a: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1 Illinoi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882833" cy="9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CA Slide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467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  <vt:lpstr> Public Agenda Showcase Guided Pathways to Success </vt:lpstr>
    </vt:vector>
  </TitlesOfParts>
  <Company>IBHE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Deitsch, Cindy</dc:creator>
  <cp:lastModifiedBy>Deitsch, Cindy</cp:lastModifiedBy>
  <cp:revision>49</cp:revision>
  <dcterms:created xsi:type="dcterms:W3CDTF">2013-07-31T13:30:41Z</dcterms:created>
  <dcterms:modified xsi:type="dcterms:W3CDTF">2013-08-07T15:34:14Z</dcterms:modified>
</cp:coreProperties>
</file>