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4020-881F-47AF-9048-7842D828F03A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977-FCB4-4E18-BDDA-B067E28EAD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6259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4020-881F-47AF-9048-7842D828F03A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977-FCB4-4E18-BDDA-B067E28EAD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8577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4020-881F-47AF-9048-7842D828F03A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977-FCB4-4E18-BDDA-B067E28EAD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210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4020-881F-47AF-9048-7842D828F03A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977-FCB4-4E18-BDDA-B067E28EAD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0789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4020-881F-47AF-9048-7842D828F03A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977-FCB4-4E18-BDDA-B067E28EAD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2362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4020-881F-47AF-9048-7842D828F03A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977-FCB4-4E18-BDDA-B067E28EAD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966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4020-881F-47AF-9048-7842D828F03A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977-FCB4-4E18-BDDA-B067E28EAD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29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4020-881F-47AF-9048-7842D828F03A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977-FCB4-4E18-BDDA-B067E28EAD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5618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4020-881F-47AF-9048-7842D828F03A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977-FCB4-4E18-BDDA-B067E28EAD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8828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4020-881F-47AF-9048-7842D828F03A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977-FCB4-4E18-BDDA-B067E28EAD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3029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4020-881F-47AF-9048-7842D828F03A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977-FCB4-4E18-BDDA-B067E28EAD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4809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14020-881F-47AF-9048-7842D828F03A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C6977-FCB4-4E18-BDDA-B067E28EAD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04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590800"/>
            <a:ext cx="9144000" cy="138499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dirty="0" smtClean="0">
              <a:latin typeface="Arial Black" pitchFamily="34" charset="0"/>
            </a:endParaRPr>
          </a:p>
          <a:p>
            <a:pPr algn="ctr"/>
            <a:endParaRPr lang="en-US" dirty="0" smtClean="0">
              <a:latin typeface="Arial Black" pitchFamily="34" charset="0"/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Illinois Board of Higher Education</a:t>
            </a:r>
          </a:p>
          <a:p>
            <a:pPr algn="ctr"/>
            <a:endParaRPr lang="en-US" sz="2400" dirty="0" smtClean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257800"/>
            <a:ext cx="467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Presented by</a:t>
            </a:r>
          </a:p>
          <a:p>
            <a:pPr algn="r"/>
            <a:r>
              <a:rPr lang="en-US" sz="1200" b="1" dirty="0" smtClean="0"/>
              <a:t>Dr. Arthur Sutton, Deputy Director</a:t>
            </a:r>
          </a:p>
          <a:p>
            <a:pPr algn="r"/>
            <a:r>
              <a:rPr lang="en-US" sz="1200" b="1" dirty="0" smtClean="0"/>
              <a:t>Diversity and Outreach</a:t>
            </a:r>
            <a:endParaRPr lang="en-US" sz="1200" b="1" dirty="0"/>
          </a:p>
          <a:p>
            <a:pPr algn="r"/>
            <a:endParaRPr lang="en-US" sz="1200" b="1" dirty="0" smtClean="0"/>
          </a:p>
          <a:p>
            <a:pPr algn="r"/>
            <a:r>
              <a:rPr lang="en-US" sz="1200" b="1" dirty="0" smtClean="0"/>
              <a:t>February 5, 2013</a:t>
            </a:r>
            <a:endParaRPr lang="en-US" sz="12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00200" y="4419600"/>
          <a:ext cx="6096000" cy="800099"/>
        </p:xfrm>
        <a:graphic>
          <a:graphicData uri="http://schemas.openxmlformats.org/drawingml/2006/table">
            <a:tbl>
              <a:tblPr/>
              <a:tblGrid>
                <a:gridCol w="2074015"/>
                <a:gridCol w="4021985"/>
              </a:tblGrid>
              <a:tr h="800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752" marR="6875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US" sz="1800" b="1" cap="small" dirty="0" smtClean="0">
                          <a:latin typeface="Calibri"/>
                          <a:ea typeface="Times New Roman"/>
                          <a:cs typeface="Times New Roman"/>
                        </a:rPr>
                        <a:t>Underrepresented</a:t>
                      </a:r>
                      <a:r>
                        <a:rPr lang="en-US" sz="1800" b="1" cap="small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Groups Report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752" marR="68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338138" algn="l"/>
                <a:tab pos="676275" algn="l"/>
                <a:tab pos="1014413" algn="l"/>
                <a:tab pos="1352550" algn="l"/>
                <a:tab pos="1692275" algn="l"/>
                <a:tab pos="2028825" algn="l"/>
                <a:tab pos="2368550" algn="l"/>
                <a:tab pos="2706688" algn="l"/>
                <a:tab pos="3044825" algn="l"/>
                <a:tab pos="3382963" algn="l"/>
                <a:tab pos="3721100" algn="l"/>
                <a:tab pos="4059238" algn="l"/>
                <a:tab pos="4397375" algn="l"/>
                <a:tab pos="4737100" algn="l"/>
                <a:tab pos="5075238" algn="l"/>
                <a:tab pos="541337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" descr="1 Illinois_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838200"/>
            <a:ext cx="2540000" cy="692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78247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28600" y="533400"/>
            <a:ext cx="9575800" cy="646331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cap="small" dirty="0">
              <a:latin typeface="Arial Black" pitchFamily="34" charset="0"/>
            </a:endParaRPr>
          </a:p>
          <a:p>
            <a:pPr algn="ctr"/>
            <a:endParaRPr lang="en-US" dirty="0" smtClean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04800" y="6188586"/>
            <a:ext cx="9652000" cy="646331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cap="small" dirty="0">
              <a:latin typeface="Arial Black" pitchFamily="34" charset="0"/>
            </a:endParaRPr>
          </a:p>
          <a:p>
            <a:pPr algn="ctr"/>
            <a:endParaRPr lang="en-US" dirty="0" smtClean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0800" y="3018346"/>
            <a:ext cx="6604000" cy="267765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182880" rIns="182880" rtlCol="0" anchor="ctr">
            <a:spAutoFit/>
          </a:bodyPr>
          <a:lstStyle/>
          <a:p>
            <a:r>
              <a:rPr lang="en-US" sz="2400" dirty="0" smtClean="0"/>
              <a:t>Pursuant to the Board of Higher Education Act (110 ILCS 205/9.16) the </a:t>
            </a:r>
            <a:r>
              <a:rPr lang="en-US" sz="2400" i="1" dirty="0" smtClean="0"/>
              <a:t>Underrepresented Groups Report</a:t>
            </a:r>
            <a:r>
              <a:rPr lang="en-US" sz="2400" dirty="0" smtClean="0"/>
              <a:t> </a:t>
            </a:r>
            <a:r>
              <a:rPr lang="en-US" sz="2400" i="1" dirty="0" smtClean="0"/>
              <a:t>to the Governor and General Assembly</a:t>
            </a:r>
            <a:r>
              <a:rPr lang="en-US" sz="2400" dirty="0" smtClean="0"/>
              <a:t> presents data on the academic progress, enrollment, retention, and completion rates of students identified as underrepresented groups in Illinois public postsecondary institutions.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-254000" y="1"/>
            <a:ext cx="9652000" cy="104618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cap="small" dirty="0"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IBHE   Underrepresented Groups </a:t>
            </a:r>
            <a:endParaRPr lang="en-US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447800"/>
            <a:ext cx="6604000" cy="5078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182880" rIns="182880" rtlCol="0" anchor="ctr">
            <a:spAutoFit/>
          </a:bodyPr>
          <a:lstStyle/>
          <a:p>
            <a:endParaRPr lang="en-US" sz="900" b="1" dirty="0" smtClean="0"/>
          </a:p>
          <a:p>
            <a:pPr algn="ctr"/>
            <a:r>
              <a:rPr lang="en-US" dirty="0" smtClean="0">
                <a:latin typeface="Arial Black" pitchFamily="34" charset="0"/>
              </a:rPr>
              <a:t>Statutorily Required</a:t>
            </a:r>
          </a:p>
        </p:txBody>
      </p:sp>
    </p:spTree>
    <p:extLst>
      <p:ext uri="{BB962C8B-B14F-4D97-AF65-F5344CB8AC3E}">
        <p14:creationId xmlns:p14="http://schemas.microsoft.com/office/powerpoint/2010/main" xmlns="" val="3051132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281499"/>
            <a:ext cx="7416800" cy="369331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182880" rIns="182880" rtlCol="0" anchor="ctr">
            <a:spAutoFit/>
          </a:bodyPr>
          <a:lstStyle/>
          <a:p>
            <a:r>
              <a:rPr lang="en-US" dirty="0"/>
              <a:t> 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dirty="0" smtClean="0"/>
              <a:t>Enrollments of underrepresented students in Illinois public colleges and universities increased by 7,575 students (or 3.7 percent) from fall 2010 </a:t>
            </a:r>
            <a:r>
              <a:rPr lang="en-US" smtClean="0"/>
              <a:t>to </a:t>
            </a:r>
            <a:r>
              <a:rPr lang="en-US" smtClean="0"/>
              <a:t>2011.</a:t>
            </a:r>
            <a:endParaRPr lang="en-US" dirty="0" smtClean="0"/>
          </a:p>
          <a:p>
            <a:pPr marL="228600" indent="-228600"/>
            <a:endParaRPr lang="en-US" dirty="0" smtClean="0"/>
          </a:p>
          <a:p>
            <a:pPr marL="228600" lvl="0" indent="-228600">
              <a:buFont typeface="Arial" pitchFamily="34" charset="0"/>
              <a:buChar char="•"/>
            </a:pPr>
            <a:r>
              <a:rPr lang="en-US" dirty="0" smtClean="0"/>
              <a:t>More students with disabilities are requesting services from Illinois public institutions in order to progress through the education pipeline, an increase of 2.4 percent in academic year 2010-11 over the prior year.</a:t>
            </a:r>
          </a:p>
          <a:p>
            <a:pPr marL="228600" indent="-228600"/>
            <a:endParaRPr lang="en-US" dirty="0" smtClean="0"/>
          </a:p>
          <a:p>
            <a:pPr marL="228600" lvl="0" indent="-228600">
              <a:buFont typeface="Arial" pitchFamily="34" charset="0"/>
              <a:buChar char="•"/>
            </a:pPr>
            <a:r>
              <a:rPr lang="en-US" dirty="0" smtClean="0"/>
              <a:t>Underrepresented students earned more degrees in the academic year 2010-11 than in 2009-10, an increase of 1,265 degrees (or 7.1 percent) at Illinois public institutions. </a:t>
            </a:r>
          </a:p>
          <a:p>
            <a:pPr marL="285750" indent="-285750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-65904" y="-180117"/>
            <a:ext cx="9347200" cy="1015663"/>
            <a:chOff x="0" y="-215442"/>
            <a:chExt cx="6858000" cy="1354217"/>
          </a:xfrm>
        </p:grpSpPr>
        <p:sp>
          <p:nvSpPr>
            <p:cNvPr id="5" name="TextBox 4"/>
            <p:cNvSpPr txBox="1"/>
            <p:nvPr/>
          </p:nvSpPr>
          <p:spPr>
            <a:xfrm>
              <a:off x="0" y="-215442"/>
              <a:ext cx="6858000" cy="135421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3810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cap="small" dirty="0">
                <a:latin typeface="Arial Black" pitchFamily="34" charset="0"/>
              </a:endParaRPr>
            </a:p>
            <a:p>
              <a:pPr algn="ctr"/>
              <a:r>
                <a:rPr lang="en-US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Report Highlights</a:t>
              </a:r>
            </a:p>
            <a:p>
              <a:pPr algn="ctr"/>
              <a:endParaRPr lang="en-US" dirty="0" smtClean="0">
                <a:latin typeface="Arial Black" pitchFamily="34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0" y="969497"/>
              <a:ext cx="6858000" cy="9730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-65904" y="708587"/>
            <a:ext cx="934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203200" y="5486400"/>
            <a:ext cx="9347200" cy="1200329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cap="small" dirty="0">
              <a:latin typeface="Arial Black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IBHE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Underrepresented Groups</a:t>
            </a:r>
          </a:p>
          <a:p>
            <a:pPr algn="ctr"/>
            <a:endParaRPr lang="en-US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1580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068788"/>
            <a:ext cx="7416800" cy="40934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182880" rIns="182880" rtlCol="0" anchor="ctr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 smtClean="0"/>
              <a:t> 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2800" dirty="0" smtClean="0"/>
              <a:t>Financial difficulties continue to beset the overall college student participation rates. </a:t>
            </a:r>
          </a:p>
          <a:p>
            <a:pPr marL="228600" lvl="0" indent="-228600">
              <a:buFont typeface="Arial" pitchFamily="34" charset="0"/>
              <a:buChar char="•"/>
            </a:pPr>
            <a:endParaRPr lang="en-US" sz="2800" dirty="0" smtClean="0"/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2800" dirty="0" smtClean="0"/>
              <a:t>Academic funding appears to be one of the greatest obstacles to retention, persistence, and degree completion for underrepresented students.  </a:t>
            </a:r>
          </a:p>
          <a:p>
            <a:r>
              <a:rPr lang="en-US" sz="2800" dirty="0" smtClean="0"/>
              <a:t> 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-65904" y="-180117"/>
            <a:ext cx="9347200" cy="1015663"/>
            <a:chOff x="0" y="-215442"/>
            <a:chExt cx="6858000" cy="1354217"/>
          </a:xfrm>
        </p:grpSpPr>
        <p:sp>
          <p:nvSpPr>
            <p:cNvPr id="5" name="TextBox 4"/>
            <p:cNvSpPr txBox="1"/>
            <p:nvPr/>
          </p:nvSpPr>
          <p:spPr>
            <a:xfrm>
              <a:off x="0" y="-215442"/>
              <a:ext cx="6858000" cy="135421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3810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cap="small" dirty="0">
                <a:latin typeface="Arial Black" pitchFamily="34" charset="0"/>
              </a:endParaRPr>
            </a:p>
            <a:p>
              <a:pPr algn="ctr"/>
              <a:r>
                <a:rPr lang="en-US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Identified Area of Concern</a:t>
              </a:r>
            </a:p>
            <a:p>
              <a:pPr algn="ctr"/>
              <a:endParaRPr lang="en-US" dirty="0" smtClean="0">
                <a:latin typeface="Arial Black" pitchFamily="34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0" y="969497"/>
              <a:ext cx="6858000" cy="9730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-65904" y="708587"/>
            <a:ext cx="934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-203200" y="5486400"/>
            <a:ext cx="9347200" cy="1200329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cap="small" dirty="0">
              <a:latin typeface="Arial Black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IBHE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Underrepresented Groups</a:t>
            </a:r>
          </a:p>
          <a:p>
            <a:pPr algn="ctr"/>
            <a:endParaRPr lang="en-US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3060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295400"/>
            <a:ext cx="7416800" cy="39703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182880" rIns="182880" rtlCol="0" anchor="ctr">
            <a:spAutoFit/>
          </a:bodyPr>
          <a:lstStyle/>
          <a:p>
            <a:r>
              <a:rPr lang="en-US" dirty="0"/>
              <a:t> 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dirty="0" smtClean="0"/>
              <a:t>Continued progress on goals indentified in the Illinois Public Agenda must be maintained</a:t>
            </a:r>
          </a:p>
          <a:p>
            <a:pPr marL="228600" lvl="0" indent="-228600"/>
            <a:endParaRPr lang="en-US" dirty="0" smtClean="0"/>
          </a:p>
          <a:p>
            <a:pPr marL="228600" lvl="0" indent="-228600">
              <a:buFont typeface="Arial" pitchFamily="34" charset="0"/>
              <a:buChar char="•"/>
            </a:pPr>
            <a:r>
              <a:rPr lang="en-US" dirty="0" smtClean="0"/>
              <a:t>The successful participation of all students in the Illinois pipeline of learning is paramount to the economic prosperity of Illinois.  </a:t>
            </a:r>
          </a:p>
          <a:p>
            <a:pPr marL="228600" lvl="0" indent="-228600"/>
            <a:endParaRPr lang="en-US" dirty="0" smtClean="0"/>
          </a:p>
          <a:p>
            <a:pPr marL="228600" lvl="0" indent="-228600">
              <a:buFont typeface="Arial" pitchFamily="34" charset="0"/>
              <a:buChar char="•"/>
            </a:pPr>
            <a:r>
              <a:rPr lang="en-US" dirty="0" smtClean="0"/>
              <a:t>The gains seen over the academic year in enrollment degree completions among underrepresented are encouraging. </a:t>
            </a:r>
          </a:p>
          <a:p>
            <a:pPr marL="228600" lvl="0" indent="-228600"/>
            <a:endParaRPr lang="en-US" dirty="0" smtClean="0"/>
          </a:p>
          <a:p>
            <a:pPr marL="228600" lvl="0" indent="-228600">
              <a:buFont typeface="Arial" pitchFamily="34" charset="0"/>
              <a:buChar char="•"/>
            </a:pPr>
            <a:r>
              <a:rPr lang="en-US" dirty="0" smtClean="0"/>
              <a:t>It is hope that continued support services will result in further educational gains.</a:t>
            </a:r>
          </a:p>
          <a:p>
            <a:pPr algn="ctr"/>
            <a:endParaRPr lang="en-US" dirty="0" smtClean="0">
              <a:latin typeface="+mj-lt"/>
            </a:endParaRPr>
          </a:p>
          <a:p>
            <a:pPr algn="ctr"/>
            <a:endParaRPr lang="en-US" dirty="0" smtClean="0"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76200" y="765223"/>
            <a:ext cx="9347200" cy="2253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203200" y="5486400"/>
            <a:ext cx="9347200" cy="1200329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cap="small" dirty="0">
              <a:latin typeface="Arial Black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IBHE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Underrepresented Groups</a:t>
            </a:r>
          </a:p>
          <a:p>
            <a:pPr algn="ctr"/>
            <a:endParaRPr lang="en-US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65904" y="-180118"/>
            <a:ext cx="9347200" cy="1015663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Concluding Comments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54096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465</TotalTime>
  <Words>96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University of Illinois Springfield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Sutton, Arthur</cp:lastModifiedBy>
  <cp:revision>27</cp:revision>
  <dcterms:created xsi:type="dcterms:W3CDTF">2012-03-28T19:53:44Z</dcterms:created>
  <dcterms:modified xsi:type="dcterms:W3CDTF">2013-02-04T15:44:37Z</dcterms:modified>
</cp:coreProperties>
</file>