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2" r:id="rId3"/>
    <p:sldId id="304" r:id="rId4"/>
    <p:sldId id="302" r:id="rId5"/>
    <p:sldId id="308" r:id="rId6"/>
    <p:sldId id="319" r:id="rId7"/>
    <p:sldId id="313" r:id="rId8"/>
    <p:sldId id="306" r:id="rId9"/>
    <p:sldId id="315" r:id="rId10"/>
    <p:sldId id="316" r:id="rId11"/>
    <p:sldId id="317" r:id="rId12"/>
    <p:sldId id="301" r:id="rId13"/>
    <p:sldId id="31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59" autoAdjust="0"/>
    <p:restoredTop sz="86410" autoAdjust="0"/>
  </p:normalViewPr>
  <p:slideViewPr>
    <p:cSldViewPr>
      <p:cViewPr varScale="1">
        <p:scale>
          <a:sx n="57" d="100"/>
          <a:sy n="57" d="100"/>
        </p:scale>
        <p:origin x="10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-1656"/>
    </p:cViewPr>
  </p:sorter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A6897-5C20-46F8-94EE-FB2C7B89A8D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7933-F20B-487B-9969-024CD48097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18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E410B4-6676-45FB-8431-6BB8BB245D44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3408DD-CDC0-46BC-BAF6-968717FD5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7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Thanks to Harry Berman for opportunity to</a:t>
            </a:r>
            <a:r>
              <a:rPr lang="en-US" sz="1800" baseline="0" dirty="0" smtClean="0"/>
              <a:t> present here today.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Our discussion  (all that is underway on campuses and via the state agencies)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IDVA &amp; partnerships with a number of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Big focus for us (why both of us…and also because Rodrigo is the Board Chairman for SVA!)</a:t>
            </a: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11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IJF</a:t>
            </a:r>
            <a:r>
              <a:rPr lang="en-US" sz="1800" baseline="0" dirty="0" smtClean="0"/>
              <a:t> Faculty Training: in development, with CAEL in lead (and in receipt of grant funds) and hoping to make something available online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11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Facts about the veteran opportunity: </a:t>
            </a:r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Unemployed veterans nationwide, every county in Illinois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Natural turnover within the military: 3-5 year obligations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Over </a:t>
            </a:r>
            <a:r>
              <a:rPr lang="en-US" sz="2000" b="1" dirty="0" smtClean="0"/>
              <a:t>35,000 post-9/11 </a:t>
            </a:r>
            <a:r>
              <a:rPr lang="en-US" sz="2000" dirty="0" smtClean="0"/>
              <a:t>veterans returning to Illinois by 2017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Project 3,500 – 4,900 potentially to be unemployed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1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IJF</a:t>
            </a:r>
            <a:r>
              <a:rPr lang="en-US" sz="1800" baseline="0" dirty="0" smtClean="0"/>
              <a:t> Overview – Online &amp; In-Person Collaboration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IJF Education Working Groups:</a:t>
            </a:r>
            <a:r>
              <a:rPr lang="en-US" sz="1800" baseline="0" dirty="0" smtClean="0"/>
              <a:t>  Stats, Projects, and call to schools to join.</a:t>
            </a:r>
          </a:p>
          <a:p>
            <a:endParaRPr lang="en-US" sz="18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Articulation of Credit for Military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Faculty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Best Practices Guide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Newsletter on the issues</a:t>
            </a:r>
          </a:p>
          <a:p>
            <a:endParaRPr lang="en-US" sz="1800" baseline="0" dirty="0" smtClean="0"/>
          </a:p>
          <a:p>
            <a:r>
              <a:rPr lang="en-US" sz="1800" baseline="0" dirty="0" smtClean="0"/>
              <a:t>Transition to Rodrigo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7080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Ask</a:t>
            </a:r>
            <a:r>
              <a:rPr lang="en-US" sz="1800" baseline="0" dirty="0" smtClean="0"/>
              <a:t> Rodrigo to mention Excellence in Veteran Education Award.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Joan – USDVA # of students in Illinois Schools with GI Bill  30K+</a:t>
            </a:r>
          </a:p>
          <a:p>
            <a:r>
              <a:rPr lang="en-US" dirty="0" smtClean="0"/>
              <a:t>$$$ harder to track, as the locality pay for BHA and Tuition are different.  $1,000/</a:t>
            </a:r>
            <a:r>
              <a:rPr lang="en-US" dirty="0" err="1" smtClean="0"/>
              <a:t>yr</a:t>
            </a:r>
            <a:r>
              <a:rPr lang="en-US" dirty="0" smtClean="0"/>
              <a:t> for books &amp; supplies.</a:t>
            </a:r>
          </a:p>
          <a:p>
            <a:endParaRPr lang="en-US" dirty="0"/>
          </a:p>
          <a:p>
            <a:r>
              <a:rPr lang="en-US" dirty="0" smtClean="0"/>
              <a:t>Student Vets of America are doing a nation-wide research on Student Vet GPA and non-financial impacts.  USDVA funded study underway.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We’ve explained student veterans experiences, why they and their</a:t>
            </a:r>
            <a:r>
              <a:rPr lang="en-US" sz="1800" baseline="0" dirty="0" smtClean="0"/>
              <a:t> experiences matter to you, and what you can do…and now I’d like to walk through some of the work we have underway at the policy level – and maybe where you can pitch in there, too.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3911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Higher Education Veterans Service Act. (P.A. 96-0133) The act requires all public colleges and universities to conduct a </a:t>
            </a:r>
            <a:r>
              <a:rPr lang="en-US" sz="1400" b="1" u="sng" dirty="0" smtClean="0"/>
              <a:t>survey of the services and programs</a:t>
            </a:r>
            <a:r>
              <a:rPr lang="en-US" sz="1400" dirty="0" smtClean="0"/>
              <a:t> that are provided for veterans, active duty military personnel, and their families.  We</a:t>
            </a:r>
            <a:r>
              <a:rPr lang="en-US" sz="1400" baseline="0" dirty="0" smtClean="0"/>
              <a:t> use this to:</a:t>
            </a:r>
          </a:p>
          <a:p>
            <a:endParaRPr lang="en-US" sz="1400" baseline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 smtClean="0"/>
              <a:t>In-State Tuition:  bringing federal dollars in (_____ spent nationally), guaranteed dollars (!), attracting top veteran talent to IL.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 smtClean="0"/>
              <a:t>Priority Registration:  Allows veterans to maximize their GI bill (and thus cover/pay for their entire education), complete the degree, etc…</a:t>
            </a:r>
          </a:p>
          <a:p>
            <a:endParaRPr lang="en-US" sz="1400" baseline="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408DD-CDC0-46BC-BAF6-968717FD50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Overview the problem, and the Executive</a:t>
            </a:r>
            <a:r>
              <a:rPr lang="en-US" sz="1800" baseline="0" dirty="0" smtClean="0"/>
              <a:t> Order.</a:t>
            </a:r>
          </a:p>
          <a:p>
            <a:endParaRPr lang="en-US" sz="1800" baseline="0" dirty="0" smtClean="0"/>
          </a:p>
          <a:p>
            <a:r>
              <a:rPr lang="en-US" sz="1800" baseline="0" dirty="0" smtClean="0"/>
              <a:t>Progress: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LPN’s were test case.  IDFPR/BON approved suggested bridge curriculum, now need school to stand up the program.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EMT’s:  EMT(B) standard already.  IDPH approved bridge curriculum for EMT (I) and EMT(P) standards.  Looking for school to stand up bridge program.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CNA’s:  IDPH approved automatic CNA license for military medics.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aseline="0" dirty="0" smtClean="0"/>
              <a:t>NGA Policy Academy: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Selected last week, brings national attention to IL as national leader…and, more importantly, some funding to keep leading.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Three fields selected: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LPN – need the bridge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EMT(I) and EMT(P) – need the bridge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aseline="0" dirty="0" err="1" smtClean="0"/>
              <a:t>Policework</a:t>
            </a:r>
            <a:r>
              <a:rPr lang="en-US" sz="1800" baseline="0" dirty="0" smtClean="0"/>
              <a:t> – working with ISP Merit Board, Standards Board, and successful police forces to develop the bridge for MP’s.</a:t>
            </a:r>
          </a:p>
          <a:p>
            <a:endParaRPr lang="en-US" sz="2000" baseline="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30480" y="0"/>
            <a:ext cx="9174480" cy="6858000"/>
            <a:chOff x="-30480" y="0"/>
            <a:chExt cx="9174480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-30480" y="0"/>
              <a:ext cx="9174480" cy="1600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138906"/>
              <a:ext cx="1371600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43800" y="169386"/>
              <a:ext cx="1412875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116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9D11EF7-1B93-4997-A04D-FB74109E4C77}" type="datetimeFigureOut">
              <a:rPr lang="en-US" smtClean="0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Feb. 15,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8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020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30480" y="0"/>
            <a:ext cx="9174480" cy="6858000"/>
            <a:chOff x="-30480" y="0"/>
            <a:chExt cx="9174480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-30480" y="0"/>
              <a:ext cx="9174480" cy="1600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138906"/>
              <a:ext cx="1371600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43800" y="169386"/>
              <a:ext cx="1412875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30480" y="0"/>
            <a:ext cx="9174480" cy="6858000"/>
            <a:chOff x="-30480" y="0"/>
            <a:chExt cx="9174480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-30480" y="0"/>
              <a:ext cx="9174480" cy="1600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138906"/>
              <a:ext cx="1371600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43800" y="169386"/>
              <a:ext cx="1412875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0122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719B28-2619-46C5-A2D6-AC77686FA111}" type="datetimeFigureOut">
              <a:rPr lang="en-US" smtClean="0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5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21734" y="-6394"/>
            <a:ext cx="9187468" cy="687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6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86" r:id="rId4"/>
    <p:sldLayoutId id="2147483688" r:id="rId5"/>
    <p:sldLayoutId id="214748368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gif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2209800"/>
            <a:ext cx="7924800" cy="1752600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Erica J. Borggren</a:t>
            </a:r>
          </a:p>
          <a:p>
            <a:pPr algn="ctr">
              <a:buNone/>
            </a:pP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Director</a:t>
            </a:r>
          </a:p>
          <a:p>
            <a:pPr algn="ctr">
              <a:buNone/>
            </a:pPr>
            <a:endParaRPr lang="en-US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 algn="ctr">
              <a:buNone/>
              <a:defRPr/>
            </a:pP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Rodrigo Garcia </a:t>
            </a:r>
          </a:p>
          <a:p>
            <a:pPr lvl="0" algn="ctr">
              <a:buNone/>
              <a:defRPr/>
            </a:pP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Assistant Director</a:t>
            </a:r>
          </a:p>
          <a:p>
            <a:pPr algn="ctr">
              <a:buNone/>
            </a:pPr>
            <a:endParaRPr lang="en-US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None/>
            </a:pPr>
            <a:r>
              <a:rPr lang="en-US" sz="2800" b="1" i="1" dirty="0" smtClean="0">
                <a:solidFill>
                  <a:schemeClr val="bg1">
                    <a:lumMod val="95000"/>
                  </a:schemeClr>
                </a:solidFill>
              </a:rPr>
              <a:t>Illinois Department of Veterans’ Affairs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762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i="1" dirty="0" smtClean="0"/>
              <a:t>Student Veterans:  </a:t>
            </a:r>
            <a:br>
              <a:rPr lang="en-US" sz="3200" b="1" i="1" dirty="0" smtClean="0"/>
            </a:br>
            <a:r>
              <a:rPr lang="en-US" sz="2800" b="1" i="1" dirty="0" smtClean="0"/>
              <a:t>Experiences, Challenges &amp; </a:t>
            </a:r>
          </a:p>
          <a:p>
            <a:pPr fontAlgn="auto">
              <a:spcAft>
                <a:spcPts val="0"/>
              </a:spcAft>
            </a:pPr>
            <a:r>
              <a:rPr lang="en-US" sz="2800" b="1" i="1" dirty="0" smtClean="0"/>
              <a:t>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609600" y="16002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chemeClr val="bg1"/>
                </a:solidFill>
              </a:rPr>
              <a:t>Military Training Counts</a:t>
            </a:r>
            <a:r>
              <a:rPr lang="en-US" sz="2000" b="1" dirty="0" smtClean="0">
                <a:solidFill>
                  <a:schemeClr val="bg1"/>
                </a:solidFill>
              </a:rPr>
              <a:t> Pilot Project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Broad partnership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Sponsored by IJF Education Working Group (IBHE lead)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IDVA  </a:t>
            </a:r>
            <a:r>
              <a:rPr lang="en-US" sz="2000" b="1" dirty="0">
                <a:solidFill>
                  <a:schemeClr val="bg1"/>
                </a:solidFill>
              </a:rPr>
              <a:t>/ IBHE / ICCB / U of I </a:t>
            </a:r>
            <a:r>
              <a:rPr lang="en-US" sz="2000" b="1" i="1" dirty="0" err="1">
                <a:solidFill>
                  <a:schemeClr val="bg1"/>
                </a:solidFill>
              </a:rPr>
              <a:t>u.select</a:t>
            </a:r>
            <a:endParaRPr lang="en-US" sz="2000" b="1" i="1" dirty="0">
              <a:solidFill>
                <a:schemeClr val="bg1"/>
              </a:solidFill>
            </a:endParaRPr>
          </a:p>
          <a:p>
            <a:pPr marL="411163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bg1"/>
                </a:solidFill>
              </a:rPr>
              <a:t>    </a:t>
            </a:r>
            <a:r>
              <a:rPr lang="en-US" sz="2000" b="1" dirty="0" smtClean="0">
                <a:solidFill>
                  <a:schemeClr val="bg1"/>
                </a:solidFill>
              </a:rPr>
              <a:t>Pilot Schools:  COC, CLC, Moraine Valley, SWIC - </a:t>
            </a:r>
          </a:p>
          <a:p>
            <a:pPr marL="411163"/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(then Heartland, Kaskaskia) </a:t>
            </a:r>
          </a:p>
          <a:p>
            <a:pPr marL="411163"/>
            <a:endParaRPr lang="en-US" sz="2000" b="1" dirty="0" smtClean="0">
              <a:solidFill>
                <a:schemeClr val="bg1"/>
              </a:solidFill>
            </a:endParaRPr>
          </a:p>
          <a:p>
            <a:pPr marL="635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High-Impact Fields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 Automotive Service Techs / Mechanics 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 Computer Support / Operators / Security Specialists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 Electrical &amp; Electronics Repairs Specialists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 Military Medic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 Military Police / Security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 Truck Driver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Making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Military Training Count: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baseline="0" dirty="0" smtClean="0">
                <a:latin typeface="+mj-lt"/>
                <a:ea typeface="+mj-ea"/>
                <a:cs typeface="+mj-cs"/>
              </a:rPr>
              <a:t>Articulation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1295400" y="2133600"/>
            <a:ext cx="693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  IJF Faculty Training Project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  IBHE / IDVA-sponsored Training for Student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   Veterans Coordinators: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IDVA / IBHE discussion in April 2013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 IDVA-only specific training March 2012 Oct. 2012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on Campus: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baseline="0" dirty="0" smtClean="0">
                <a:latin typeface="+mj-lt"/>
                <a:ea typeface="+mj-ea"/>
                <a:cs typeface="+mj-cs"/>
              </a:rPr>
              <a:t>How We Can Help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22098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b="1" i="1" dirty="0" smtClean="0"/>
              <a:t>Questions?</a:t>
            </a:r>
            <a:br>
              <a:rPr lang="en-US" b="1" i="1" dirty="0" smtClean="0"/>
            </a:br>
            <a:endParaRPr lang="en-US" b="1" i="1" dirty="0" smtClean="0"/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3581400"/>
            <a:ext cx="7924800" cy="1752600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en-US" sz="2800" b="1" i="1" dirty="0" smtClean="0"/>
              <a:t>Illinois Department of Veterans’ Affairs</a:t>
            </a:r>
          </a:p>
          <a:p>
            <a:pPr algn="ctr">
              <a:buNone/>
            </a:pPr>
            <a:endParaRPr lang="en-US" sz="2800" b="1" i="1" dirty="0" smtClean="0"/>
          </a:p>
          <a:p>
            <a:pPr algn="ctr">
              <a:buNone/>
            </a:pPr>
            <a:r>
              <a:rPr lang="en-US" sz="2800" b="1" dirty="0" smtClean="0"/>
              <a:t>Erica Borggren, </a:t>
            </a:r>
            <a:r>
              <a:rPr lang="en-US" sz="2800" b="1" i="1" dirty="0" smtClean="0"/>
              <a:t>Director </a:t>
            </a:r>
          </a:p>
          <a:p>
            <a:pPr algn="ctr">
              <a:buNone/>
            </a:pPr>
            <a:r>
              <a:rPr lang="en-US" sz="2400" b="1" i="1" dirty="0" smtClean="0"/>
              <a:t>idva.director@illinois.gov</a:t>
            </a:r>
          </a:p>
          <a:p>
            <a:pPr algn="ctr">
              <a:buNone/>
            </a:pPr>
            <a:r>
              <a:rPr lang="en-US" sz="2800" b="1" dirty="0" smtClean="0"/>
              <a:t>Rodrigo Garcia, </a:t>
            </a:r>
            <a:r>
              <a:rPr lang="en-US" sz="2800" b="1" i="1" dirty="0" smtClean="0"/>
              <a:t>Assistant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Director</a:t>
            </a:r>
          </a:p>
          <a:p>
            <a:pPr algn="ctr">
              <a:buNone/>
            </a:pPr>
            <a:r>
              <a:rPr lang="en-US" sz="2400" i="1" dirty="0" smtClean="0"/>
              <a:t>Rodrigo.Garcia@Illinois.gov</a:t>
            </a:r>
          </a:p>
          <a:p>
            <a:pPr algn="ctr">
              <a:buNone/>
            </a:pPr>
            <a:endParaRPr lang="en-US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609600" y="2057400"/>
            <a:ext cx="798036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 Working with, and for student vets &amp; their families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  Empowering student veterans to thrive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  Innovative services for student veterans: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		Academic		Health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		Social			Career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sz="2400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i="1" dirty="0" smtClean="0"/>
              <a:t>What We Would Like from </a:t>
            </a:r>
          </a:p>
          <a:p>
            <a:pPr fontAlgn="auto">
              <a:spcAft>
                <a:spcPts val="0"/>
              </a:spcAft>
            </a:pPr>
            <a:r>
              <a:rPr lang="en-US" sz="3200" b="1" i="1" dirty="0" smtClean="0"/>
              <a:t>Illinois Schools</a:t>
            </a: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6200" y="1676400"/>
            <a:ext cx="89916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Layers of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V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eterans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3118" y="4191000"/>
            <a:ext cx="563788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b="1" dirty="0" smtClean="0">
                <a:latin typeface="Calibri" pitchFamily="34" charset="0"/>
              </a:rPr>
              <a:t>County Veterans Assistance Commissions:                    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b="1" dirty="0" smtClean="0">
                <a:latin typeface="Calibri" pitchFamily="34" charset="0"/>
              </a:rPr>
              <a:t>                 Transportation + Emergency Assistance</a:t>
            </a:r>
            <a:endParaRPr lang="en-US" b="1" dirty="0">
              <a:latin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63117" y="2979058"/>
            <a:ext cx="6371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n-lt"/>
              </a:rPr>
              <a:t>State:   Veteran  Homes, Veteran Service Officers, Special Projects</a:t>
            </a:r>
          </a:p>
          <a:p>
            <a:r>
              <a:rPr lang="en-US" b="1" dirty="0" smtClean="0">
                <a:latin typeface="+mn-lt"/>
              </a:rPr>
              <a:t>	              </a:t>
            </a:r>
            <a:r>
              <a:rPr lang="en-US" b="1" i="1" dirty="0" smtClean="0">
                <a:latin typeface="+mn-lt"/>
              </a:rPr>
              <a:t>SAA – State Approving Agency </a:t>
            </a:r>
            <a:endParaRPr lang="en-US" b="1" i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257800"/>
            <a:ext cx="27218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Veteran Service 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Organizations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57800"/>
            <a:ext cx="645779" cy="64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897418"/>
            <a:ext cx="1143000" cy="42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638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1905000" y="2743200"/>
            <a:ext cx="624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4038600"/>
            <a:ext cx="624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1200" y="5181600"/>
            <a:ext cx="624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38800" y="5257800"/>
            <a:ext cx="320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Organizations w Veterans Programs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410200" y="5181600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://www.catholiccharities.net/www/images/template/CC_95-LOGO_MR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5715000"/>
            <a:ext cx="990600" cy="596194"/>
          </a:xfrm>
          <a:prstGeom prst="rect">
            <a:avLst/>
          </a:prstGeom>
          <a:noFill/>
        </p:spPr>
      </p:pic>
      <p:pic>
        <p:nvPicPr>
          <p:cNvPr id="22" name="Picture 4" descr="http://www.chicagononprofit.org/public/images/avatars/USO_of_Illinois_spot_color_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5715000"/>
            <a:ext cx="933450" cy="631875"/>
          </a:xfrm>
          <a:prstGeom prst="rect">
            <a:avLst/>
          </a:prstGeom>
          <a:noFill/>
        </p:spPr>
      </p:pic>
      <p:pic>
        <p:nvPicPr>
          <p:cNvPr id="23" name="Picture 6" descr="Operation Homefront Illinoi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0400" y="5638800"/>
            <a:ext cx="685800" cy="685801"/>
          </a:xfrm>
          <a:prstGeom prst="rect">
            <a:avLst/>
          </a:prstGeom>
          <a:noFill/>
        </p:spPr>
      </p:pic>
      <p:pic>
        <p:nvPicPr>
          <p:cNvPr id="24" name="Picture 2" descr="http://www.monkeydoit.com/images/madison-county-il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" y="4038600"/>
            <a:ext cx="1066800" cy="729691"/>
          </a:xfrm>
          <a:prstGeom prst="rect">
            <a:avLst/>
          </a:prstGeom>
          <a:noFill/>
        </p:spPr>
      </p:pic>
      <p:pic>
        <p:nvPicPr>
          <p:cNvPr id="25" name="Picture 4" descr="http://upload.wikimedia.org/wikipedia/en/thumb/1/1b/Sangamon_County_il_seal.png/75px-Sangamon_County_il_seal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" y="4419600"/>
            <a:ext cx="637145" cy="628651"/>
          </a:xfrm>
          <a:prstGeom prst="rect">
            <a:avLst/>
          </a:prstGeom>
          <a:noFill/>
        </p:spPr>
      </p:pic>
      <p:pic>
        <p:nvPicPr>
          <p:cNvPr id="26" name="Picture 6" descr="http://www.dupagecountywebsite.com/images/DuPage-County-Seal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4114800"/>
            <a:ext cx="685800" cy="648730"/>
          </a:xfrm>
          <a:prstGeom prst="rect">
            <a:avLst/>
          </a:prstGeom>
          <a:noFill/>
        </p:spPr>
      </p:pic>
      <p:pic>
        <p:nvPicPr>
          <p:cNvPr id="2050" name="Picture 2" descr="http://clubs.ship.edu/uploadedImages/Clubs/SVA/SVALOGO300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43400" y="5257800"/>
            <a:ext cx="762000" cy="762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6800" y="2819400"/>
            <a:ext cx="838200" cy="87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286000" y="1916668"/>
            <a:ext cx="64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latin typeface="Calibri" pitchFamily="34" charset="0"/>
              </a:rPr>
              <a:t>Federal:  </a:t>
            </a:r>
            <a:r>
              <a:rPr lang="en-US" b="1" dirty="0" smtClean="0">
                <a:latin typeface="Calibri" pitchFamily="34" charset="0"/>
              </a:rPr>
              <a:t>Health Care - Disability Compensation –</a:t>
            </a:r>
            <a:r>
              <a:rPr lang="en-US" b="1" dirty="0" smtClean="0">
                <a:latin typeface="Calibri" pitchFamily="34" charset="0"/>
                <a:cs typeface="Arial" pitchFamily="34" charset="0"/>
              </a:rPr>
              <a:t>VA Home Loan</a:t>
            </a:r>
          </a:p>
          <a:p>
            <a:pPr>
              <a:spcBef>
                <a:spcPct val="20000"/>
              </a:spcBef>
            </a:pPr>
            <a:r>
              <a:rPr lang="en-US" b="1" dirty="0" smtClean="0">
                <a:latin typeface="Calibri" pitchFamily="34" charset="0"/>
                <a:cs typeface="Arial" pitchFamily="34" charset="0"/>
              </a:rPr>
              <a:t> 			</a:t>
            </a: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 </a:t>
            </a:r>
            <a:r>
              <a:rPr lang="en-US" b="1" i="1" dirty="0" smtClean="0">
                <a:latin typeface="Calibri" pitchFamily="34" charset="0"/>
              </a:rPr>
              <a:t>GI Bill</a:t>
            </a:r>
            <a:endParaRPr lang="en-US" b="1" i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JF_Stacked_HQ_color"/>
          <p:cNvPicPr>
            <a:picLocks noChangeAspect="1" noChangeArrowheads="1"/>
          </p:cNvPicPr>
          <p:nvPr/>
        </p:nvPicPr>
        <p:blipFill>
          <a:blip r:embed="rId3" cstate="print"/>
          <a:srcRect l="5165" r="4688" b="6454"/>
          <a:stretch>
            <a:fillRect/>
          </a:stretch>
        </p:blipFill>
        <p:spPr bwMode="auto">
          <a:xfrm>
            <a:off x="2988144" y="2209800"/>
            <a:ext cx="3243913" cy="17905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965195" y="6000690"/>
            <a:ext cx="328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www.illinoisjoiningforces.org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52500" y="5035907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Education Working Group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60" y="4433014"/>
            <a:ext cx="8515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Building a “No Wrong Door” System and Taking on Gaps in Services Together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Making Sense of Military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And Veteran Support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858838" y="1600200"/>
            <a:ext cx="81327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Growing numbers of “new” Post-9/11 veterans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Downsizing in the Armed Forces / personnel turnover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Over 35,000 Post-9/11 veterans returning to IL by 2017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High propensity to use the Post-9/11 GI Bill benefits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 Increasing percentage of minority / women veterans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Financial Aid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 Post 9/11 GI Bill certification delays AND Break Pay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Transfer of (Military) Credits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  Mil Training &amp; Joint Service Transcript AND ACE Credit Recommendations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Academic and Social Experience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 Tutoring and Student Veteran Organizations.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sz="2800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Student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eteran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Experience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706438" y="1752600"/>
            <a:ext cx="790416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Working with, and for student vets &amp; their families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Dedicated space/resources for student veterans, on-campus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Relations with USDVA, IDVA, VSOs and community services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Veteran employment opportunities, resources, and programs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Policies for deployments, training &amp; military duties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Military 101 for university faculty &amp; select staff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Student Veteran-friendly School Policies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Institutional Support  -   Peer Support 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IDVA partnership w/ McCormick, CAEL, and SVA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Best Practices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706438" y="1752600"/>
            <a:ext cx="790416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Financial – approx. 30,000 Post 9/11 GI Bill SV on campus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Represents Tuition, Fees, Living Allowance, etc.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Academic –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Anecdotally – Higher GPA; some with problems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SVA researching and tracking nation-wide for USDVA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Student / Community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Older, with life experiences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Volunteer and engage at a greater rate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 fontAlgn="auto">
              <a:spcAft>
                <a:spcPts val="0"/>
              </a:spcAft>
            </a:pPr>
            <a:r>
              <a:rPr lang="en-US" sz="2800" b="1" i="1" dirty="0" smtClean="0"/>
              <a:t>Impact of Student Veterans </a:t>
            </a:r>
          </a:p>
          <a:p>
            <a:pPr lvl="0" algn="ctr" fontAlgn="auto">
              <a:spcAft>
                <a:spcPts val="0"/>
              </a:spcAft>
            </a:pPr>
            <a:r>
              <a:rPr lang="en-US" sz="2800" b="1" i="1" dirty="0" smtClean="0"/>
              <a:t>on Campus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355917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b="1" i="1" dirty="0" smtClean="0"/>
              <a:t>Work Underway in Illinois</a:t>
            </a:r>
            <a:br>
              <a:rPr lang="en-US" b="1" i="1" dirty="0" smtClean="0"/>
            </a:br>
            <a:endParaRPr lang="en-US" b="1" i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762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i="1" dirty="0" smtClean="0">
                <a:solidFill>
                  <a:schemeClr val="bg1"/>
                </a:solidFill>
              </a:rPr>
              <a:t>Student Veterans:  </a:t>
            </a:r>
            <a:br>
              <a:rPr lang="en-US" sz="3200" b="1" i="1" dirty="0" smtClean="0">
                <a:solidFill>
                  <a:schemeClr val="bg1"/>
                </a:solidFill>
              </a:rPr>
            </a:br>
            <a:r>
              <a:rPr lang="en-US" sz="2800" b="1" i="1" dirty="0" smtClean="0">
                <a:solidFill>
                  <a:schemeClr val="bg1"/>
                </a:solidFill>
              </a:rPr>
              <a:t>Experiences, Challenges &amp; </a:t>
            </a:r>
          </a:p>
          <a:p>
            <a:pPr fontAlgn="auto">
              <a:spcAft>
                <a:spcPts val="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609600" y="2438400"/>
            <a:ext cx="8077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Higher Education Veterans Service Act of 2009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  Illinois IHL Surveys for services &amp; programs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Public Act 098-0306:  </a:t>
            </a:r>
            <a:r>
              <a:rPr lang="en-US" sz="2000" dirty="0" smtClean="0">
                <a:solidFill>
                  <a:schemeClr val="bg1"/>
                </a:solidFill>
              </a:rPr>
              <a:t>Post-9/11 GI Bill in-state tuition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Public Act 098-0316: </a:t>
            </a:r>
            <a:r>
              <a:rPr lang="en-US" sz="2000" dirty="0" smtClean="0">
                <a:solidFill>
                  <a:schemeClr val="bg1"/>
                </a:solidFill>
              </a:rPr>
              <a:t>Ensures Vet Priority Registration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Select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Legislation </a:t>
            </a: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 txBox="1">
            <a:spLocks/>
          </p:cNvSpPr>
          <p:nvPr/>
        </p:nvSpPr>
        <p:spPr bwMode="auto">
          <a:xfrm>
            <a:off x="1295400" y="2895600"/>
            <a:ext cx="6172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Executive Order 13-02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Progress to Date:  LPNs, EMTs &amp; CNAs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 NGA Policy Academy:  LPNs, EMTs, &amp; LEPs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Making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Military Training Count: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baseline="0" dirty="0" smtClean="0">
                <a:latin typeface="+mj-lt"/>
                <a:ea typeface="+mj-ea"/>
                <a:cs typeface="+mj-cs"/>
              </a:rPr>
              <a:t>State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Licenses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DV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3618</TotalTime>
  <Words>1078</Words>
  <Application>Microsoft Office PowerPoint</Application>
  <PresentationFormat>On-screen Show (4:3)</PresentationFormat>
  <Paragraphs>180</Paragraphs>
  <Slides>13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1_IDVA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 Underway in Illinois </vt:lpstr>
      <vt:lpstr>PowerPoint Presentation</vt:lpstr>
      <vt:lpstr>PowerPoint Presentation</vt:lpstr>
      <vt:lpstr>PowerPoint Presentation</vt:lpstr>
      <vt:lpstr>PowerPoint Presentation</vt:lpstr>
      <vt:lpstr>Questions?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Justice System and Our Veterans”</dc:title>
  <dc:creator>JEMAGCDVA</dc:creator>
  <cp:lastModifiedBy>Borggren, Erica J</cp:lastModifiedBy>
  <cp:revision>229</cp:revision>
  <cp:lastPrinted>2013-09-30T17:28:40Z</cp:lastPrinted>
  <dcterms:created xsi:type="dcterms:W3CDTF">2012-09-12T14:48:55Z</dcterms:created>
  <dcterms:modified xsi:type="dcterms:W3CDTF">2013-10-01T16:04:27Z</dcterms:modified>
</cp:coreProperties>
</file>