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7" r:id="rId4"/>
    <p:sldId id="265" r:id="rId5"/>
    <p:sldId id="258" r:id="rId6"/>
    <p:sldId id="264" r:id="rId7"/>
    <p:sldId id="263" r:id="rId8"/>
    <p:sldId id="271" r:id="rId9"/>
    <p:sldId id="272" r:id="rId10"/>
    <p:sldId id="273" r:id="rId11"/>
    <p:sldId id="274" r:id="rId12"/>
    <p:sldId id="268" r:id="rId13"/>
    <p:sldId id="269" r:id="rId14"/>
    <p:sldId id="270" r:id="rId15"/>
    <p:sldId id="267" r:id="rId16"/>
    <p:sldId id="262" r:id="rId17"/>
    <p:sldId id="26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1E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23" autoAdjust="0"/>
  </p:normalViewPr>
  <p:slideViewPr>
    <p:cSldViewPr>
      <p:cViewPr>
        <p:scale>
          <a:sx n="75" d="100"/>
          <a:sy n="75" d="100"/>
        </p:scale>
        <p:origin x="-1181" y="26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9"/>
  <c:chart>
    <c:plotArea>
      <c:layout/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Associate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609</c:v>
                </c:pt>
                <c:pt idx="1">
                  <c:v>528</c:v>
                </c:pt>
                <c:pt idx="2">
                  <c:v>482</c:v>
                </c:pt>
                <c:pt idx="3">
                  <c:v>468</c:v>
                </c:pt>
                <c:pt idx="4">
                  <c:v>513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Bachelors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370</c:v>
                </c:pt>
                <c:pt idx="1">
                  <c:v>422</c:v>
                </c:pt>
                <c:pt idx="2">
                  <c:v>421</c:v>
                </c:pt>
                <c:pt idx="3">
                  <c:v>530</c:v>
                </c:pt>
                <c:pt idx="4">
                  <c:v>554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Masters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211</c:v>
                </c:pt>
                <c:pt idx="1">
                  <c:v>224</c:v>
                </c:pt>
                <c:pt idx="2">
                  <c:v>249</c:v>
                </c:pt>
                <c:pt idx="3">
                  <c:v>321</c:v>
                </c:pt>
                <c:pt idx="4">
                  <c:v>240</c:v>
                </c:pt>
              </c:numCache>
            </c:numRef>
          </c:val>
        </c:ser>
        <c:marker val="1"/>
        <c:axId val="144697984"/>
        <c:axId val="144900480"/>
      </c:lineChart>
      <c:catAx>
        <c:axId val="1446979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900480"/>
        <c:crosses val="autoZero"/>
        <c:auto val="1"/>
        <c:lblAlgn val="ctr"/>
        <c:lblOffset val="100"/>
      </c:catAx>
      <c:valAx>
        <c:axId val="144900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Degrees Completed</a:t>
                </a:r>
                <a:endParaRPr lang="en-US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4697984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6A48-4A45-4032-AB33-6F8811F53467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EA5B-825F-492E-8A41-E4D353644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60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consensus</a:t>
            </a:r>
            <a:r>
              <a:rPr lang="en-US" baseline="0" dirty="0" smtClean="0"/>
              <a:t> on this outcome goal, but not full consensus around what we mean by “children with high needs” and “full readiness”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615A-C2DE-4B1A-B8B4-958A5202E2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7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615A-C2DE-4B1A-B8B4-958A5202E2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37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Carol</a:t>
            </a:r>
          </a:p>
          <a:p>
            <a:r>
              <a:rPr lang="en-US" dirty="0" smtClean="0"/>
              <a:t>Welcome</a:t>
            </a:r>
            <a:r>
              <a:rPr lang="en-US" baseline="0" dirty="0" smtClean="0"/>
              <a:t> everyone to the call</a:t>
            </a:r>
          </a:p>
          <a:p>
            <a:r>
              <a:rPr lang="en-US" baseline="0" dirty="0" smtClean="0"/>
              <a:t>introduce Gail for the governors office of early childhood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BE05-D85C-4594-9F32-85918F7EB9F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216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Gail</a:t>
            </a:r>
          </a:p>
          <a:p>
            <a:r>
              <a:rPr lang="en-US" dirty="0">
                <a:ea typeface="Calibri"/>
                <a:cs typeface="Times New Roman"/>
              </a:rPr>
              <a:t>focus is on Quality Improvement and increasing the quality of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FBE05-D85C-4594-9F32-85918F7EB9F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827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new child care directors hired on or after 7/1/17 must have a minimum of an associate’s degree in ECE or 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2FA06-F61E-4351-9112-B6200631C1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30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9EA5B-825F-492E-8A41-E4D35364498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C0BFB-F47C-BB40-AD7A-0CC26D10A862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44D3-3587-9D4B-B083-D8AA2CDDD5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359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EFA06-78D4-A04C-A508-DA26F8780EA1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69EC-4A26-4742-8DBB-DC84190F65F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1654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11E80-0AE2-A348-86D3-836562D12A47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CC2D0-8F26-E543-81D1-91965350FE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0973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8A6EE1-9799-344E-A9B8-6D65381417B9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97162-2442-A142-8139-73CCC25BC3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614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08814-7237-6045-993C-1DDA1AF6E466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267E6-10C8-EF4E-931C-34BCA398CF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083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B9532-2AC8-154C-851F-D684318DF7BA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BEB0-F278-CD47-89A5-B8152E59B2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4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21BB2-922A-DB44-9DE3-E21CB313DC32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EF7D-C7A3-4445-A5D6-C35FB11284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5361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2A031-E60F-3A44-A273-4DAFA9FAEBAA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0A64A-F2A9-794B-BE79-137B7B1306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47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631AA6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1 illinois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1007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DF6F0-8017-9D48-84BC-76046BC2C736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C1481-9D8D-E74C-A801-E7998727C7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780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6C4ECA-F69E-9949-9D20-D8D9DBCEF994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DE04-4230-8948-8674-A8DFA32491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399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9A44D-4715-6543-9298-F8CD2DD6B3F1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0E65D-BC31-7B4C-A8C3-25A7E83702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285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C0BFB-F47C-BB40-AD7A-0CC26D10A862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44D3-3587-9D4B-B083-D8AA2CDDD5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827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EFA06-78D4-A04C-A508-DA26F8780EA1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69EC-4A26-4742-8DBB-DC84190F65F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614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11E80-0AE2-A348-86D3-836562D12A47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CC2D0-8F26-E543-81D1-91965350FE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9236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8A6EE1-9799-344E-A9B8-6D65381417B9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97162-2442-A142-8139-73CCC25BC3A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6342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08814-7237-6045-993C-1DDA1AF6E466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267E6-10C8-EF4E-931C-34BCA398CF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5143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B9532-2AC8-154C-851F-D684318DF7BA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6BEB0-F278-CD47-89A5-B8152E59B23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3610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221BB2-922A-DB44-9DE3-E21CB313DC32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7EF7D-C7A3-4445-A5D6-C35FB11284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317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2A031-E60F-3A44-A273-4DAFA9FAEBAA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0A64A-F2A9-794B-BE79-137B7B1306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503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DF6F0-8017-9D48-84BC-76046BC2C736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C1481-9D8D-E74C-A801-E7998727C7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8699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6C4ECA-F69E-9949-9D20-D8D9DBCEF994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DE04-4230-8948-8674-A8DFA32491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384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9A44D-4715-6543-9298-F8CD2DD6B3F1}" type="datetimeFigureOut">
              <a:rPr lang="en-US"/>
              <a:pPr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0E65D-BC31-7B4C-A8C3-25A7E83702B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18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631AA6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79D5-79DB-482C-ABEB-D8D0CBADF38B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62C8-0780-4FB1-81AC-67292CAEBC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1 illinois 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15200" y="5791200"/>
            <a:ext cx="1631007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1378C1-1DDF-5B4E-87C4-870ABDEFA9C5}" type="datetimeFigureOut">
              <a:rPr lang="en-US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9/26/2013</a:t>
            </a:fld>
            <a:endParaRPr lang="en-US" dirty="0"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55643-6B40-EB43-8C5D-8B15CC451AFB}" type="slidenum">
              <a:rPr lang="en-US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8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1378C1-1DDF-5B4E-87C4-870ABDEFA9C5}" type="datetimeFigureOut">
              <a:rPr lang="en-US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9/26/2013</a:t>
            </a:fld>
            <a:endParaRPr lang="en-US" dirty="0"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B55643-6B40-EB43-8C5D-8B15CC451AFB}" type="slidenum">
              <a:rPr lang="en-US"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18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gateways.com/en/" TargetMode="External"/><Relationship Id="rId2" Type="http://schemas.openxmlformats.org/officeDocument/2006/relationships/hyperlink" Target="http://www2.illinois.gov/gov/OECD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cam.illinois.edu/" TargetMode="External"/><Relationship Id="rId5" Type="http://schemas.openxmlformats.org/officeDocument/2006/relationships/hyperlink" Target="http://www.inccrra.org/" TargetMode="External"/><Relationship Id="rId4" Type="http://schemas.openxmlformats.org/officeDocument/2006/relationships/hyperlink" Target="http://www.excelerateillinois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ernoteit@ibhe.org" TargetMode="External"/><Relationship Id="rId2" Type="http://schemas.openxmlformats.org/officeDocument/2006/relationships/hyperlink" Target="mailto:Theresa.Hawley@Illinois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01700"/>
          </a:xfrm>
          <a:prstGeom prst="rect">
            <a:avLst/>
          </a:prstGeom>
          <a:gradFill rotWithShape="1">
            <a:gsLst>
              <a:gs pos="0">
                <a:srgbClr val="631AA6"/>
              </a:gs>
              <a:gs pos="100000">
                <a:srgbClr val="631AA6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209800"/>
          </a:xfrm>
        </p:spPr>
        <p:txBody>
          <a:bodyPr>
            <a:normAutofit/>
          </a:bodyPr>
          <a:lstStyle/>
          <a:p>
            <a:r>
              <a:rPr lang="en-US" b="1" dirty="0" smtClean="0"/>
              <a:t>Advancing the </a:t>
            </a:r>
            <a:r>
              <a:rPr lang="en-US" b="1" i="1" dirty="0" smtClean="0"/>
              <a:t>Public Agenda </a:t>
            </a:r>
            <a:r>
              <a:rPr lang="en-US" b="1" dirty="0" smtClean="0"/>
              <a:t>Through </a:t>
            </a:r>
            <a:br>
              <a:rPr lang="en-US" b="1" dirty="0" smtClean="0"/>
            </a:br>
            <a:r>
              <a:rPr lang="en-US" b="1" dirty="0" smtClean="0"/>
              <a:t>Early Childhood Initiatives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000" dirty="0" smtClean="0"/>
              <a:t>Illinois Board of Higher Education Meeting</a:t>
            </a:r>
          </a:p>
          <a:p>
            <a:pPr algn="ctr">
              <a:buNone/>
            </a:pPr>
            <a:r>
              <a:rPr lang="en-US" sz="3000" dirty="0" smtClean="0"/>
              <a:t>October 1, 2013</a:t>
            </a:r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r>
              <a:rPr lang="en-US" sz="2600" dirty="0" smtClean="0"/>
              <a:t>Stephanie Bernoteit, </a:t>
            </a:r>
            <a:r>
              <a:rPr lang="en-US" sz="2600" dirty="0" err="1" smtClean="0"/>
              <a:t>Ed.D</a:t>
            </a:r>
            <a:r>
              <a:rPr lang="en-US" sz="2600" dirty="0" smtClean="0"/>
              <a:t>., NBCT - IBHE Academic Affairs</a:t>
            </a:r>
          </a:p>
          <a:p>
            <a:pPr algn="ctr">
              <a:buNone/>
            </a:pPr>
            <a:r>
              <a:rPr lang="en-US" sz="2600" dirty="0" smtClean="0"/>
              <a:t>Theresa Hawley, Ph.D. - Governors Office of </a:t>
            </a:r>
          </a:p>
          <a:p>
            <a:pPr algn="ctr">
              <a:buNone/>
            </a:pPr>
            <a:r>
              <a:rPr lang="en-US" sz="2600" dirty="0" smtClean="0"/>
              <a:t>Early Childhood Development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the EC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Many different sectors and settings (center, school, home)</a:t>
            </a:r>
          </a:p>
          <a:p>
            <a:r>
              <a:rPr lang="en-US" sz="2400" dirty="0" smtClean="0"/>
              <a:t>Motivation for being in field varies</a:t>
            </a:r>
          </a:p>
          <a:p>
            <a:r>
              <a:rPr lang="en-US" sz="2400" dirty="0" smtClean="0"/>
              <a:t>Primarily female</a:t>
            </a:r>
          </a:p>
          <a:p>
            <a:r>
              <a:rPr lang="en-US" sz="2400" dirty="0" smtClean="0"/>
              <a:t>Diversity*:</a:t>
            </a:r>
          </a:p>
          <a:p>
            <a:pPr lvl="1"/>
            <a:r>
              <a:rPr lang="en-US" sz="2000" dirty="0" smtClean="0"/>
              <a:t>43.5% - White/Caucasian</a:t>
            </a:r>
          </a:p>
          <a:p>
            <a:pPr lvl="1"/>
            <a:r>
              <a:rPr lang="en-US" sz="2000" dirty="0" smtClean="0"/>
              <a:t>35.8% - Black/African American</a:t>
            </a:r>
          </a:p>
          <a:p>
            <a:pPr lvl="1"/>
            <a:r>
              <a:rPr lang="en-US" sz="2000" dirty="0" smtClean="0"/>
              <a:t>17.3% - Hispanic/Latino</a:t>
            </a:r>
          </a:p>
          <a:p>
            <a:pPr lvl="1"/>
            <a:r>
              <a:rPr lang="en-US" sz="2000" dirty="0" smtClean="0"/>
              <a:t>1.0% - Asian</a:t>
            </a:r>
          </a:p>
          <a:p>
            <a:r>
              <a:rPr lang="en-US" sz="2400" dirty="0" smtClean="0"/>
              <a:t>Most of the field comes into profession in entry level position and gains education as they work their way up in the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420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smtClean="0"/>
              <a:t>*Data primarily represents licensed center-based workforce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405759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Wages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754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Educational requirements vary by sector</a:t>
            </a:r>
          </a:p>
          <a:p>
            <a:pPr lvl="1"/>
            <a:r>
              <a:rPr lang="en-US" sz="2000" dirty="0" smtClean="0"/>
              <a:t>Teacher</a:t>
            </a:r>
          </a:p>
          <a:p>
            <a:pPr lvl="2"/>
            <a:r>
              <a:rPr lang="en-US" sz="1800" dirty="0" smtClean="0"/>
              <a:t>Licensed Child Care Center – 30-60 semester hours with 6 in ECE/CD</a:t>
            </a:r>
          </a:p>
          <a:p>
            <a:pPr lvl="2"/>
            <a:r>
              <a:rPr lang="en-US" sz="1800" dirty="0" smtClean="0"/>
              <a:t>Head Start – moving toward Bachelor’s Degree with ECE major</a:t>
            </a:r>
            <a:endParaRPr lang="en-US" sz="900" dirty="0" smtClean="0"/>
          </a:p>
          <a:p>
            <a:pPr lvl="2"/>
            <a:r>
              <a:rPr lang="en-US" sz="1800" dirty="0" smtClean="0"/>
              <a:t>Preschool for All – Bachelor’s Degree with Type 02/04 Certification</a:t>
            </a:r>
          </a:p>
          <a:p>
            <a:pPr lvl="1"/>
            <a:r>
              <a:rPr lang="en-US" sz="2000" dirty="0" smtClean="0"/>
              <a:t>Licensed Family Child Care Provider</a:t>
            </a:r>
          </a:p>
          <a:p>
            <a:pPr lvl="2"/>
            <a:r>
              <a:rPr lang="en-US" sz="1800" dirty="0" smtClean="0"/>
              <a:t>High School Diploma/GED</a:t>
            </a:r>
          </a:p>
          <a:p>
            <a:r>
              <a:rPr lang="en-US" sz="2400" dirty="0" smtClean="0"/>
              <a:t>Salary also varies by sector</a:t>
            </a:r>
          </a:p>
          <a:p>
            <a:pPr lvl="1"/>
            <a:r>
              <a:rPr lang="en-US" sz="2000" dirty="0" smtClean="0"/>
              <a:t>Teacher in Licensed Center with BA in ECE/CD</a:t>
            </a:r>
          </a:p>
          <a:p>
            <a:pPr lvl="2"/>
            <a:r>
              <a:rPr lang="en-US" sz="1800" dirty="0" smtClean="0"/>
              <a:t>Avg. $28,912</a:t>
            </a:r>
          </a:p>
          <a:p>
            <a:pPr lvl="1"/>
            <a:r>
              <a:rPr lang="en-US" sz="2000" dirty="0" smtClean="0"/>
              <a:t>Teacher in Head Start with BA in ECE/CD</a:t>
            </a:r>
          </a:p>
          <a:p>
            <a:pPr lvl="2"/>
            <a:r>
              <a:rPr lang="en-US" sz="1800" dirty="0" smtClean="0"/>
              <a:t>Avg. $32,348</a:t>
            </a:r>
          </a:p>
          <a:p>
            <a:pPr lvl="1"/>
            <a:r>
              <a:rPr lang="en-US" sz="2000" dirty="0" smtClean="0"/>
              <a:t>Teacher in school-based PFA with BA and Type 04 Cert</a:t>
            </a:r>
          </a:p>
          <a:p>
            <a:pPr lvl="2"/>
            <a:r>
              <a:rPr lang="en-US" sz="1800" dirty="0" smtClean="0"/>
              <a:t>Range ~$25,000-$45,000+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18091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Childhood Degree Trends in IL</a:t>
            </a:r>
            <a:br>
              <a:rPr lang="en-US" dirty="0" smtClean="0"/>
            </a:br>
            <a:r>
              <a:rPr lang="en-US" sz="2700" dirty="0" smtClean="0"/>
              <a:t>2007-2011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581293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11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Gateways Registry – Basic Transcript Review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Reviewed transcripts for 2,248 individuals with “some college” education, </a:t>
            </a:r>
            <a:r>
              <a:rPr lang="en-US" sz="2400" u="sng" dirty="0" smtClean="0"/>
              <a:t>but no completed degree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Median = 53 semester hours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44.2% have 60+ semester hours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7.7% have 120+ semester hours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r>
              <a:rPr lang="en-US" sz="2400" b="1" i="1" dirty="0"/>
              <a:t>How can we work with this population to help achieve the 60% by 2025 </a:t>
            </a:r>
            <a:r>
              <a:rPr lang="en-US" sz="2400" b="1" i="1" dirty="0" smtClean="0"/>
              <a:t>goal AND achieve the quality of early childhood education we need to provide our most vulnerable children?</a:t>
            </a:r>
            <a:endParaRPr lang="en-US" sz="2400" b="1" i="1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“Some College”</a:t>
            </a:r>
            <a:endParaRPr lang="en-US" dirty="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28600" y="6324600"/>
            <a:ext cx="40566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200" i="1" dirty="0"/>
              <a:t>Source: Gateways to Opportunity Registry </a:t>
            </a:r>
            <a:r>
              <a:rPr lang="en-US" sz="1200" i="1" dirty="0" smtClean="0"/>
              <a:t>September 2013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xmlns="" val="41093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IBHE Early Childhood Initiatives</a:t>
            </a:r>
            <a:br>
              <a:rPr lang="en-US" sz="3600" b="1" dirty="0" smtClean="0"/>
            </a:br>
            <a:r>
              <a:rPr lang="en-US" sz="2800" b="1" dirty="0" smtClean="0"/>
              <a:t>with ISBE, ICCB, INCCRRA, IDHS, and GOECD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Principal preparation and licensure</a:t>
            </a:r>
          </a:p>
          <a:p>
            <a:r>
              <a:rPr lang="en-US" dirty="0" smtClean="0"/>
              <a:t>Early Childhood teacher preparation and licensure</a:t>
            </a:r>
          </a:p>
          <a:p>
            <a:r>
              <a:rPr lang="en-US" dirty="0" smtClean="0"/>
              <a:t>Early Learning Council’s Higher Education Learning and Professional Development Committee</a:t>
            </a:r>
          </a:p>
          <a:p>
            <a:r>
              <a:rPr lang="en-US" dirty="0" smtClean="0"/>
              <a:t>Grants </a:t>
            </a:r>
          </a:p>
          <a:p>
            <a:r>
              <a:rPr lang="en-US" dirty="0" smtClean="0"/>
              <a:t>Workforce attainment of credentials and degrees </a:t>
            </a:r>
          </a:p>
          <a:p>
            <a:r>
              <a:rPr lang="en-US" dirty="0" smtClean="0"/>
              <a:t>Common Core State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“Breaking It Down and Building It Out:  Enhancing Collective Capacity to Improve Early Childhood Teacher Preparation in Illinois” (Nelson, Main, </a:t>
            </a:r>
            <a:r>
              <a:rPr lang="en-US" sz="2800" dirty="0" err="1" smtClean="0"/>
              <a:t>Kushto</a:t>
            </a:r>
            <a:r>
              <a:rPr lang="en-US" sz="2800" dirty="0" smtClean="0"/>
              <a:t>-Hoban, University of Illinois at Chicago)</a:t>
            </a:r>
          </a:p>
          <a:p>
            <a:r>
              <a:rPr lang="en-US" sz="2800" dirty="0" smtClean="0"/>
              <a:t>Governor’s Office of Early Childhood Development</a:t>
            </a:r>
          </a:p>
          <a:p>
            <a:pPr lvl="1"/>
            <a:r>
              <a:rPr lang="en-US" sz="2400" dirty="0" smtClean="0">
                <a:hlinkClick r:id="rId2"/>
              </a:rPr>
              <a:t>http://www2.illinois.gov/gov/OECD/Pages/default.aspx</a:t>
            </a:r>
            <a:endParaRPr lang="en-US" sz="2400" dirty="0" smtClean="0"/>
          </a:p>
          <a:p>
            <a:r>
              <a:rPr lang="en-US" sz="2800" dirty="0" smtClean="0"/>
              <a:t>Gateways to Opportunity</a:t>
            </a:r>
          </a:p>
          <a:p>
            <a:pPr lvl="1"/>
            <a:r>
              <a:rPr lang="en-US" sz="2400" dirty="0" smtClean="0">
                <a:hlinkClick r:id="rId3"/>
              </a:rPr>
              <a:t>http://www.ilgateways.com/en/</a:t>
            </a:r>
            <a:endParaRPr lang="en-US" sz="2400" dirty="0" smtClean="0"/>
          </a:p>
          <a:p>
            <a:r>
              <a:rPr lang="en-US" sz="2800" dirty="0" err="1" smtClean="0"/>
              <a:t>Excelerate</a:t>
            </a:r>
            <a:r>
              <a:rPr lang="en-US" sz="2800" dirty="0" smtClean="0"/>
              <a:t> Illinois</a:t>
            </a:r>
          </a:p>
          <a:p>
            <a:pPr lvl="1"/>
            <a:r>
              <a:rPr lang="en-US" sz="2500" dirty="0" smtClean="0">
                <a:hlinkClick r:id="rId4"/>
              </a:rPr>
              <a:t>http://www.excelerateillinois.com/</a:t>
            </a:r>
            <a:endParaRPr lang="en-US" sz="2500" dirty="0" smtClean="0"/>
          </a:p>
          <a:p>
            <a:r>
              <a:rPr lang="en-US" sz="2800" dirty="0" smtClean="0"/>
              <a:t>Illinois Network of Childcare Resource and Referral Agencies</a:t>
            </a:r>
          </a:p>
          <a:p>
            <a:pPr lvl="1"/>
            <a:r>
              <a:rPr lang="en-US" sz="2400" dirty="0" smtClean="0">
                <a:hlinkClick r:id="rId5"/>
              </a:rPr>
              <a:t>http://www.inccrra.org/</a:t>
            </a:r>
            <a:endParaRPr lang="en-US" sz="2400" dirty="0" smtClean="0"/>
          </a:p>
          <a:p>
            <a:r>
              <a:rPr lang="en-US" sz="2800" dirty="0" smtClean="0"/>
              <a:t>Illinois Early Childhood Asset Map</a:t>
            </a:r>
          </a:p>
          <a:p>
            <a:pPr lvl="1"/>
            <a:r>
              <a:rPr lang="en-US" sz="2400" dirty="0" smtClean="0">
                <a:hlinkClick r:id="rId6"/>
              </a:rPr>
              <a:t>http://iecam.illinois.edu/</a:t>
            </a:r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Theresa Hawley, Ph.D.</a:t>
            </a:r>
          </a:p>
          <a:p>
            <a:pPr algn="ctr">
              <a:buNone/>
            </a:pPr>
            <a:r>
              <a:rPr lang="en-US" sz="2800" dirty="0" smtClean="0"/>
              <a:t>	Executive Director</a:t>
            </a:r>
          </a:p>
          <a:p>
            <a:pPr algn="ctr">
              <a:buNone/>
            </a:pPr>
            <a:r>
              <a:rPr lang="en-US" sz="2800" dirty="0" smtClean="0"/>
              <a:t>	Governors Office of Early Childhood Development</a:t>
            </a:r>
          </a:p>
          <a:p>
            <a:pPr algn="ctr">
              <a:buNone/>
            </a:pPr>
            <a:r>
              <a:rPr lang="en-US" sz="2800" b="1" dirty="0" smtClean="0">
                <a:hlinkClick r:id="rId2"/>
              </a:rPr>
              <a:t>Theresa.Hawley@Illinois.gov</a:t>
            </a:r>
            <a:endParaRPr lang="en-US" sz="2800" b="1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b="1" dirty="0" smtClean="0"/>
              <a:t>Stephanie Bernoteit, </a:t>
            </a:r>
            <a:r>
              <a:rPr lang="en-US" sz="2800" b="1" dirty="0" err="1" smtClean="0"/>
              <a:t>Ed.D</a:t>
            </a:r>
            <a:r>
              <a:rPr lang="en-US" sz="2800" b="1" dirty="0" smtClean="0"/>
              <a:t>., NBCT</a:t>
            </a:r>
          </a:p>
          <a:p>
            <a:pPr algn="ctr">
              <a:buNone/>
            </a:pPr>
            <a:r>
              <a:rPr lang="en-US" sz="2800" dirty="0" smtClean="0"/>
              <a:t>	Associate Director, Academic Affairs</a:t>
            </a:r>
          </a:p>
          <a:p>
            <a:pPr algn="ctr">
              <a:buNone/>
            </a:pPr>
            <a:r>
              <a:rPr lang="en-US" sz="2800" dirty="0" smtClean="0"/>
              <a:t>	IBHE</a:t>
            </a:r>
          </a:p>
          <a:p>
            <a:pPr algn="ctr">
              <a:buNone/>
            </a:pPr>
            <a:r>
              <a:rPr lang="en-US" sz="2800" b="1" dirty="0" smtClean="0">
                <a:hlinkClick r:id="rId3"/>
              </a:rPr>
              <a:t>bernoteit@ibhe.org</a:t>
            </a:r>
            <a:endParaRPr lang="en-US" sz="2800" b="1" dirty="0" smtClean="0"/>
          </a:p>
          <a:p>
            <a:pPr algn="ctr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1:  Increase educational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2191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Readiness for college, careers, and citizenship begins in early childhood.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s://encrypted-tbn0.gstatic.com/images?q=tbn:ANd9GcTK-YN9kEBddBXqA3eVLOmJ2t_DYruPevQk5SnMIT2DphimMD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971800"/>
            <a:ext cx="1762125" cy="2600325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RCZESE2VvqRi7ArPzVFnUEHVQpDYMwdYQQsC7-kc0UqTQ0xAsC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724400"/>
            <a:ext cx="2286000" cy="1905000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R_VPStf_2OvF8xN7clvEwX7VOXHIF9Pgs-IfOaznSX2nJMG2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00400"/>
            <a:ext cx="2619375" cy="1743076"/>
          </a:xfrm>
          <a:prstGeom prst="rect">
            <a:avLst/>
          </a:prstGeom>
          <a:noFill/>
        </p:spPr>
      </p:pic>
      <p:pic>
        <p:nvPicPr>
          <p:cNvPr id="7" name="Picture 2" descr="https://encrypted-tbn2.gstatic.com/images?q=tbn:ANd9GcS4tnTU2T1-ZyiY1lvpD7b-R-5VyZsxp15Jr5i6TFgAg13sau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971800"/>
            <a:ext cx="15240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1:  Increase educational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High-quality early childhood programs narrow gaps for disadvantaged children while improving learning and readiness for all.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Barnett (2011); </a:t>
            </a:r>
            <a:r>
              <a:rPr lang="en-US" sz="1800" dirty="0" err="1" smtClean="0"/>
              <a:t>Camilli</a:t>
            </a:r>
            <a:r>
              <a:rPr lang="en-US" sz="1800" dirty="0" smtClean="0"/>
              <a:t>, Vargas, Ryan, &amp; Barnett (2010); Diamond &amp; Lee (2011)</a:t>
            </a:r>
            <a:endParaRPr lang="en-US" sz="1800" dirty="0"/>
          </a:p>
        </p:txBody>
      </p:sp>
      <p:pic>
        <p:nvPicPr>
          <p:cNvPr id="10242" name="Picture 2" descr="https://encrypted-tbn3.gstatic.com/images?q=tbn:ANd9GcTDR1HYODKyfAoPT3iWmJ3pu_SlI8vcRmBPQC1C8waHFwydgL4l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343400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1:  Increase educational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High-quality early childhood programs have long-term benefits for children and society.</a:t>
            </a:r>
          </a:p>
          <a:p>
            <a:pPr lvl="1"/>
            <a:r>
              <a:rPr lang="en-US" dirty="0" smtClean="0"/>
              <a:t>Reduction in grade retention, special education placement, crime, and public dependency</a:t>
            </a:r>
          </a:p>
          <a:p>
            <a:pPr lvl="1"/>
            <a:r>
              <a:rPr lang="en-US" dirty="0" smtClean="0"/>
              <a:t>Increased educational attainment, employment, and earnings</a:t>
            </a:r>
          </a:p>
          <a:p>
            <a:pPr lvl="1"/>
            <a:r>
              <a:rPr lang="en-US" dirty="0" smtClean="0"/>
              <a:t>Returns on investments ranging from $2.62 to $10 for every dollar spent</a:t>
            </a:r>
          </a:p>
          <a:p>
            <a:pPr>
              <a:buNone/>
            </a:pPr>
            <a:r>
              <a:rPr lang="en-US" sz="1800" dirty="0" smtClean="0"/>
              <a:t>						Barnett &amp; Masse (2007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3:  Increase the number of high-quality post-secondary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Improving Early Childhood teacher preparation in Illinois:</a:t>
            </a:r>
          </a:p>
          <a:p>
            <a:pPr lvl="1"/>
            <a:r>
              <a:rPr lang="en-US" sz="2400" dirty="0" smtClean="0"/>
              <a:t>Recruit the best candidates  considering academic achievement, experience, community cultural knowledge, and disposition</a:t>
            </a:r>
          </a:p>
          <a:p>
            <a:pPr lvl="1"/>
            <a:r>
              <a:rPr lang="en-US" sz="2400" dirty="0" smtClean="0"/>
              <a:t>Prepare candidates for effective teaching in all EC settings including infant/toddler, English language learners, special education, etc.</a:t>
            </a:r>
          </a:p>
          <a:p>
            <a:pPr lvl="1"/>
            <a:r>
              <a:rPr lang="en-US" sz="2400" dirty="0" smtClean="0"/>
              <a:t>Ongoing professional development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			Chatman Nelson, Main, </a:t>
            </a:r>
            <a:r>
              <a:rPr lang="en-US" sz="1800" dirty="0" err="1" smtClean="0"/>
              <a:t>Kushto</a:t>
            </a:r>
            <a:r>
              <a:rPr lang="en-US" sz="1800" dirty="0" smtClean="0"/>
              <a:t>-Hoban (2012)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Early Childhood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i="1" dirty="0" smtClean="0"/>
              <a:t>80% of all children and</a:t>
            </a:r>
          </a:p>
          <a:p>
            <a:pPr algn="ctr">
              <a:buNone/>
            </a:pPr>
            <a:r>
              <a:rPr lang="en-US" sz="4400" b="1" i="1" dirty="0" smtClean="0"/>
              <a:t>will demonstrate “full readiness” at kindergarten entry by 2021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xmlns="" val="38781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Strategic Focus:</a:t>
            </a:r>
            <a:br>
              <a:rPr lang="en-US" dirty="0" smtClean="0"/>
            </a:br>
            <a:r>
              <a:rPr lang="en-US" dirty="0" smtClean="0"/>
              <a:t>Ensuring High-Need Children Receive High Quality Early Learning Services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3200400"/>
            <a:ext cx="2667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By 2021, </a:t>
            </a:r>
          </a:p>
          <a:p>
            <a:pPr algn="ctr"/>
            <a:r>
              <a:rPr lang="en-US" b="1" dirty="0" smtClean="0"/>
              <a:t>80% of all children will be fully ready for kindergarten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152400" y="2057400"/>
            <a:ext cx="5334000" cy="45719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Of children with high needs, by 2016: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65%</a:t>
            </a:r>
            <a:r>
              <a:rPr lang="en-US" dirty="0" smtClean="0">
                <a:solidFill>
                  <a:schemeClr val="tx1"/>
                </a:solidFill>
              </a:rPr>
              <a:t> have at least 1 yr high quality* early learning services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40% </a:t>
            </a:r>
            <a:r>
              <a:rPr lang="en-US" dirty="0" smtClean="0">
                <a:solidFill>
                  <a:schemeClr val="tx1"/>
                </a:solidFill>
              </a:rPr>
              <a:t>have at least 2 </a:t>
            </a:r>
            <a:r>
              <a:rPr lang="en-US" dirty="0" err="1" smtClean="0">
                <a:solidFill>
                  <a:schemeClr val="tx1"/>
                </a:solidFill>
              </a:rPr>
              <a:t>yrs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10% </a:t>
            </a:r>
            <a:r>
              <a:rPr lang="en-US" dirty="0" smtClean="0">
                <a:solidFill>
                  <a:schemeClr val="tx1"/>
                </a:solidFill>
              </a:rPr>
              <a:t>have 5 full years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*As defined by Gold Circle of Quality in </a:t>
            </a:r>
            <a:r>
              <a:rPr lang="en-US" dirty="0" err="1" smtClean="0">
                <a:solidFill>
                  <a:schemeClr val="tx1"/>
                </a:solidFill>
              </a:rPr>
              <a:t>ExceleRate</a:t>
            </a:r>
            <a:r>
              <a:rPr lang="en-US" dirty="0" smtClean="0">
                <a:solidFill>
                  <a:schemeClr val="tx1"/>
                </a:solidFill>
              </a:rPr>
              <a:t> Illinois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6400" y="4343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8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772400" cy="19812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ExceleRate Illinois </a:t>
            </a:r>
            <a:b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The new quality rating and improvement system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895600"/>
            <a:ext cx="6400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www.ExceleRateIllinois.com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4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76"/>
          <a:stretch/>
        </p:blipFill>
        <p:spPr bwMode="auto">
          <a:xfrm>
            <a:off x="2171700" y="2362200"/>
            <a:ext cx="4254500" cy="417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Focus on Continuous Improvement</a:t>
            </a:r>
            <a:endParaRPr lang="en-US" dirty="0">
              <a:latin typeface="Calibri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Common standards across settings</a:t>
            </a:r>
          </a:p>
          <a:p>
            <a:r>
              <a:rPr lang="en-US" dirty="0" smtClean="0">
                <a:latin typeface="Calibri" charset="0"/>
              </a:rPr>
              <a:t>Strong focus on teacher credentials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0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Agend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 Agenda PPt template</Template>
  <TotalTime>122</TotalTime>
  <Words>757</Words>
  <Application>Microsoft Office PowerPoint</Application>
  <PresentationFormat>On-screen Show (4:3)</PresentationFormat>
  <Paragraphs>126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Public Agenda PPt template</vt:lpstr>
      <vt:lpstr>Office Theme</vt:lpstr>
      <vt:lpstr>1_Office Theme</vt:lpstr>
      <vt:lpstr>Advancing the Public Agenda Through  Early Childhood Initiatives</vt:lpstr>
      <vt:lpstr>Goal 1:  Increase educational attainment</vt:lpstr>
      <vt:lpstr>Goal 1:  Increase educational attainment</vt:lpstr>
      <vt:lpstr>Goal 1:  Increase educational attainment</vt:lpstr>
      <vt:lpstr>Goal 3:  Increase the number of high-quality post-secondary credentials</vt:lpstr>
      <vt:lpstr>Our Early Childhood Goal</vt:lpstr>
      <vt:lpstr>Our Strategic Focus: Ensuring High-Need Children Receive High Quality Early Learning Services</vt:lpstr>
      <vt:lpstr>ExceleRate Illinois  The new quality rating and improvement system</vt:lpstr>
      <vt:lpstr>Focus on Continuous Improvement</vt:lpstr>
      <vt:lpstr>Picture of the EC Workforce</vt:lpstr>
      <vt:lpstr>Education and Wages</vt:lpstr>
      <vt:lpstr>Early Childhood Degree Trends in IL 2007-2011</vt:lpstr>
      <vt:lpstr>“Some College”</vt:lpstr>
      <vt:lpstr>IBHE Early Childhood Initiatives with ISBE, ICCB, INCCRRA, IDHS, and GOECD</vt:lpstr>
      <vt:lpstr>Resources</vt:lpstr>
      <vt:lpstr>Questions</vt:lpstr>
    </vt:vector>
  </TitlesOfParts>
  <Company>IBHE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Bernoteit, Stephanie</dc:creator>
  <cp:lastModifiedBy>Deitsch, Cindy</cp:lastModifiedBy>
  <cp:revision>16</cp:revision>
  <dcterms:created xsi:type="dcterms:W3CDTF">2013-03-08T16:25:13Z</dcterms:created>
  <dcterms:modified xsi:type="dcterms:W3CDTF">2013-09-26T15:20:53Z</dcterms:modified>
</cp:coreProperties>
</file>