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6" r:id="rId3"/>
    <p:sldId id="271" r:id="rId4"/>
    <p:sldId id="266" r:id="rId5"/>
    <p:sldId id="275" r:id="rId6"/>
    <p:sldId id="265" r:id="rId7"/>
    <p:sldId id="262" r:id="rId8"/>
    <p:sldId id="263" r:id="rId9"/>
    <p:sldId id="264" r:id="rId10"/>
    <p:sldId id="272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1E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55" autoAdjust="0"/>
  </p:normalViewPr>
  <p:slideViewPr>
    <p:cSldViewPr>
      <p:cViewPr>
        <p:scale>
          <a:sx n="100" d="100"/>
          <a:sy n="100" d="100"/>
        </p:scale>
        <p:origin x="-461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hillips\AppData\Local\Microsoft\Windows\Temporary%20Internet%20Files\Content.Outlook\SP3DUMCS\Goal%20of%2060%20x%202025%20Jan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1" u="sng"/>
            </a:pPr>
            <a:r>
              <a:rPr lang="en-US" sz="2800" b="1" u="sng" dirty="0"/>
              <a:t>Goal of </a:t>
            </a:r>
            <a:r>
              <a:rPr lang="en-US" sz="2800" b="1" u="sng" dirty="0" smtClean="0"/>
              <a:t>60% </a:t>
            </a:r>
            <a:r>
              <a:rPr lang="en-US" sz="2800" b="1" u="sng" dirty="0"/>
              <a:t>x 2025</a:t>
            </a:r>
          </a:p>
        </c:rich>
      </c:tx>
      <c:layout>
        <c:manualLayout>
          <c:xMode val="edge"/>
          <c:yMode val="edge"/>
          <c:x val="0.3448256979241243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2.7108486439195088E-2"/>
          <c:y val="4.6770924467774859E-2"/>
          <c:w val="0.94742855059784192"/>
          <c:h val="0.7764720034995638"/>
        </c:manualLayout>
      </c:layout>
      <c:lineChart>
        <c:grouping val="standard"/>
        <c:ser>
          <c:idx val="0"/>
          <c:order val="0"/>
          <c:tx>
            <c:strRef>
              <c:f>CCA!$C$21</c:f>
              <c:strCache>
                <c:ptCount val="1"/>
                <c:pt idx="0">
                  <c:v>Current Degree Production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x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4722404491105273E-2"/>
                  <c:y val="-0.1000908168687503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722404491105273E-2"/>
                  <c:y val="-0.10117031383347021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862496354622339E-2"/>
                  <c:y val="-9.9468302658487065E-2"/>
                </c:manualLayout>
              </c:layout>
              <c:dLblPos val="r"/>
              <c:showVal val="1"/>
            </c:dLbl>
            <c:txPr>
              <a:bodyPr rot="-5400000" vert="horz"/>
              <a:lstStyle/>
              <a:p>
                <a:pPr algn="ctr">
                  <a:defRPr sz="1400" b="1"/>
                </a:pPr>
                <a:endParaRPr lang="en-US"/>
              </a:p>
            </c:txPr>
            <c:dLblPos val="t"/>
            <c:showVal val="1"/>
          </c:dLbls>
          <c:cat>
            <c:numRef>
              <c:f>CCA!$A$22:$A$39</c:f>
              <c:numCache>
                <c:formatCode>@</c:formatCode>
                <c:ptCount val="1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</c:numCache>
            </c:numRef>
          </c:cat>
          <c:val>
            <c:numRef>
              <c:f>CCA!$C$22:$C$27</c:f>
              <c:numCache>
                <c:formatCode>_(* #,##0_);_(* \(#,##0\);_(* "-"??_);_(@_)</c:formatCode>
                <c:ptCount val="6"/>
                <c:pt idx="0">
                  <c:v>117565</c:v>
                </c:pt>
                <c:pt idx="1">
                  <c:v>119448</c:v>
                </c:pt>
                <c:pt idx="2">
                  <c:v>124875</c:v>
                </c:pt>
                <c:pt idx="3">
                  <c:v>131609</c:v>
                </c:pt>
                <c:pt idx="4">
                  <c:v>132623</c:v>
                </c:pt>
                <c:pt idx="5">
                  <c:v>131880</c:v>
                </c:pt>
              </c:numCache>
            </c:numRef>
          </c:val>
        </c:ser>
        <c:ser>
          <c:idx val="1"/>
          <c:order val="1"/>
          <c:tx>
            <c:strRef>
              <c:f>CCA!$B$21</c:f>
              <c:strCache>
                <c:ptCount val="1"/>
                <c:pt idx="0">
                  <c:v>Degrees Needed to Reach Illinois 60% Goal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txPr>
              <a:bodyPr rot="5400000" vert="horz"/>
              <a:lstStyle/>
              <a:p>
                <a:pPr algn="ctr">
                  <a:defRPr sz="1400" b="1"/>
                </a:pPr>
                <a:endParaRPr lang="en-US"/>
              </a:p>
            </c:txPr>
            <c:dLblPos val="b"/>
            <c:showVal val="1"/>
          </c:dLbls>
          <c:cat>
            <c:numRef>
              <c:f>CCA!$A$22:$A$39</c:f>
              <c:numCache>
                <c:formatCode>@</c:formatCode>
                <c:ptCount val="1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</c:numCache>
            </c:numRef>
          </c:cat>
          <c:val>
            <c:numRef>
              <c:f>CCA!$B$22:$B$39</c:f>
              <c:numCache>
                <c:formatCode>#,##0</c:formatCode>
                <c:ptCount val="18"/>
                <c:pt idx="0">
                  <c:v>112246</c:v>
                </c:pt>
                <c:pt idx="1">
                  <c:v>116646</c:v>
                </c:pt>
                <c:pt idx="2">
                  <c:v>121046</c:v>
                </c:pt>
                <c:pt idx="3">
                  <c:v>125446</c:v>
                </c:pt>
                <c:pt idx="4">
                  <c:v>129846</c:v>
                </c:pt>
                <c:pt idx="5">
                  <c:v>134246</c:v>
                </c:pt>
                <c:pt idx="6">
                  <c:v>138646</c:v>
                </c:pt>
                <c:pt idx="7">
                  <c:v>143046</c:v>
                </c:pt>
                <c:pt idx="8">
                  <c:v>147446</c:v>
                </c:pt>
                <c:pt idx="9">
                  <c:v>151846</c:v>
                </c:pt>
                <c:pt idx="10">
                  <c:v>156246</c:v>
                </c:pt>
                <c:pt idx="11">
                  <c:v>160646</c:v>
                </c:pt>
                <c:pt idx="12">
                  <c:v>165046</c:v>
                </c:pt>
                <c:pt idx="13">
                  <c:v>169446</c:v>
                </c:pt>
                <c:pt idx="14">
                  <c:v>173846</c:v>
                </c:pt>
                <c:pt idx="15">
                  <c:v>178246</c:v>
                </c:pt>
                <c:pt idx="16">
                  <c:v>182646</c:v>
                </c:pt>
                <c:pt idx="17">
                  <c:v>187046</c:v>
                </c:pt>
              </c:numCache>
            </c:numRef>
          </c:val>
        </c:ser>
        <c:marker val="1"/>
        <c:axId val="174216320"/>
        <c:axId val="174217856"/>
      </c:lineChart>
      <c:catAx>
        <c:axId val="174216320"/>
        <c:scaling>
          <c:orientation val="minMax"/>
        </c:scaling>
        <c:axPos val="b"/>
        <c:numFmt formatCode="@" sourceLinked="1"/>
        <c:majorTickMark val="cross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174217856"/>
        <c:crosses val="autoZero"/>
        <c:auto val="1"/>
        <c:lblAlgn val="ctr"/>
        <c:lblOffset val="100"/>
      </c:catAx>
      <c:valAx>
        <c:axId val="174217856"/>
        <c:scaling>
          <c:orientation val="minMax"/>
          <c:max val="200000"/>
          <c:min val="75000"/>
        </c:scaling>
        <c:delete val="1"/>
        <c:axPos val="l"/>
        <c:numFmt formatCode="_(* #,##0_);_(* \(#,##0\);_(* &quot;-&quot;??_);_(@_)" sourceLinked="1"/>
        <c:tickLblPos val="none"/>
        <c:crossAx val="174216320"/>
        <c:crosses val="autoZero"/>
        <c:crossBetween val="between"/>
        <c:majorUnit val="25000"/>
      </c:valAx>
    </c:plotArea>
    <c:legend>
      <c:legendPos val="r"/>
      <c:layout>
        <c:manualLayout>
          <c:xMode val="edge"/>
          <c:yMode val="edge"/>
          <c:x val="2.4884259259259287E-2"/>
          <c:y val="0.10429453852515039"/>
          <c:w val="0.39275149129086245"/>
          <c:h val="0.14519426167619498"/>
        </c:manualLayout>
      </c:layout>
      <c:spPr>
        <a:solidFill>
          <a:schemeClr val="bg1"/>
        </a:solidFill>
        <a:ln>
          <a:noFill/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Illinois’ Workforce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Less than high school</c:v>
                </c:pt>
                <c:pt idx="1">
                  <c:v>High school</c:v>
                </c:pt>
                <c:pt idx="2">
                  <c:v>Some college, no degree</c:v>
                </c:pt>
                <c:pt idx="3">
                  <c:v>Associate</c:v>
                </c:pt>
                <c:pt idx="4">
                  <c:v>Bachelor's</c:v>
                </c:pt>
                <c:pt idx="5">
                  <c:v>Grad/Professional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10.93</c:v>
                </c:pt>
                <c:pt idx="1">
                  <c:v>25.439999999999987</c:v>
                </c:pt>
                <c:pt idx="2">
                  <c:v>21.88</c:v>
                </c:pt>
                <c:pt idx="3">
                  <c:v>8.2000000000000011</c:v>
                </c:pt>
                <c:pt idx="4">
                  <c:v>21.27</c:v>
                </c:pt>
                <c:pt idx="5">
                  <c:v>10.84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Degree Attainment,</a:t>
            </a:r>
            <a:r>
              <a:rPr lang="en-US" baseline="0" dirty="0" smtClean="0">
                <a:solidFill>
                  <a:schemeClr val="tx1"/>
                </a:solidFill>
              </a:rPr>
              <a:t> Illinois workforce age 25-64</a:t>
            </a:r>
            <a:endParaRPr lang="en-US" dirty="0">
              <a:solidFill>
                <a:schemeClr val="tx1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Attainment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dLbls>
            <c:showVal val="1"/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Native American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47.27</c:v>
                </c:pt>
                <c:pt idx="1">
                  <c:v>27.35</c:v>
                </c:pt>
                <c:pt idx="2">
                  <c:v>17.89</c:v>
                </c:pt>
                <c:pt idx="3">
                  <c:v>70.540000000000006</c:v>
                </c:pt>
                <c:pt idx="4">
                  <c:v>34.349999999999994</c:v>
                </c:pt>
              </c:numCache>
            </c:numRef>
          </c:val>
        </c:ser>
        <c:axId val="178971008"/>
        <c:axId val="178972544"/>
      </c:barChart>
      <c:catAx>
        <c:axId val="17897100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972544"/>
        <c:crosses val="autoZero"/>
        <c:auto val="1"/>
        <c:lblAlgn val="ctr"/>
        <c:lblOffset val="100"/>
      </c:catAx>
      <c:valAx>
        <c:axId val="178972544"/>
        <c:scaling>
          <c:orientation val="minMax"/>
        </c:scaling>
        <c:axPos val="l"/>
        <c:majorGridlines/>
        <c:numFmt formatCode="General" sourceLinked="1"/>
        <c:tickLblPos val="nextTo"/>
        <c:crossAx val="178971008"/>
        <c:crosses val="autoZero"/>
        <c:crossBetween val="between"/>
      </c:valAx>
    </c:plotArea>
    <c:plotVisOnly val="1"/>
  </c:chart>
  <c:txPr>
    <a:bodyPr/>
    <a:lstStyle/>
    <a:p>
      <a:pPr>
        <a:defRPr sz="1800">
          <a:solidFill>
            <a:schemeClr val="accent3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Per Cent</a:t>
            </a:r>
            <a:r>
              <a:rPr lang="en-US" sz="2000" baseline="0" dirty="0" smtClean="0"/>
              <a:t> of U.S. </a:t>
            </a:r>
            <a:r>
              <a:rPr lang="en-US" sz="2000" dirty="0" smtClean="0"/>
              <a:t>With Bachelor's </a:t>
            </a:r>
            <a:r>
              <a:rPr lang="en-US" sz="2000" dirty="0"/>
              <a:t>Degrees by Income </a:t>
            </a:r>
            <a:r>
              <a:rPr lang="en-US" sz="2000" dirty="0" smtClean="0"/>
              <a:t>Quartile</a:t>
            </a:r>
            <a:r>
              <a:rPr lang="en-US" sz="2000" baseline="0" dirty="0" smtClean="0"/>
              <a:t> 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Bachelor's Degrees by Income Quartile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trendline>
            <c:trendlineType val="log"/>
          </c:trendline>
          <c:cat>
            <c:strRef>
              <c:f>Sheet1!$A$2:$A$5</c:f>
              <c:strCache>
                <c:ptCount val="4"/>
                <c:pt idx="0">
                  <c:v>Top </c:v>
                </c:pt>
                <c:pt idx="1">
                  <c:v>Second</c:v>
                </c:pt>
                <c:pt idx="2">
                  <c:v>Third</c:v>
                </c:pt>
                <c:pt idx="3">
                  <c:v>Lowest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79</c:v>
                </c:pt>
                <c:pt idx="1">
                  <c:v>36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</c:ser>
        <c:axId val="181917952"/>
        <c:axId val="188338176"/>
      </c:barChart>
      <c:catAx>
        <c:axId val="181917952"/>
        <c:scaling>
          <c:orientation val="minMax"/>
        </c:scaling>
        <c:axPos val="b"/>
        <c:tickLblPos val="nextTo"/>
        <c:crossAx val="188338176"/>
        <c:crosses val="autoZero"/>
        <c:auto val="1"/>
        <c:lblAlgn val="ctr"/>
        <c:lblOffset val="100"/>
      </c:catAx>
      <c:valAx>
        <c:axId val="188338176"/>
        <c:scaling>
          <c:orientation val="minMax"/>
        </c:scaling>
        <c:axPos val="l"/>
        <c:majorGridlines/>
        <c:numFmt formatCode="General" sourceLinked="1"/>
        <c:tickLblPos val="nextTo"/>
        <c:crossAx val="181917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0.00174</cdr:x>
      <cdr:y>0.939</cdr:y>
    </cdr:from>
    <cdr:to>
      <cdr:x>0.99331</cdr:x>
      <cdr:y>0.98635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25" y="2575200"/>
          <a:ext cx="5438775" cy="12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50" dirty="0"/>
            <a:t>Source:  IBHE and Complete College America,</a:t>
          </a:r>
          <a:r>
            <a:rPr lang="en-US" sz="1050" baseline="0" dirty="0"/>
            <a:t> 2013 .</a:t>
          </a:r>
          <a:endParaRPr lang="en-US" sz="1050" dirty="0"/>
        </a:p>
      </cdr:txBody>
    </cdr:sp>
  </cdr:relSizeAnchor>
  <cdr:relSizeAnchor xmlns:cdr="http://schemas.openxmlformats.org/drawingml/2006/chartDrawing">
    <cdr:from>
      <cdr:x>0.44271</cdr:x>
      <cdr:y>0.58993</cdr:y>
    </cdr:from>
    <cdr:to>
      <cdr:x>0.6875</cdr:x>
      <cdr:y>0.68418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28876" y="1828801"/>
          <a:ext cx="1343024" cy="2952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2018 is the 10th year of the Public Agenda</a:t>
          </a:r>
        </a:p>
      </cdr:txBody>
    </cdr:sp>
  </cdr:relSizeAnchor>
  <cdr:relSizeAnchor xmlns:cdr="http://schemas.openxmlformats.org/drawingml/2006/chartDrawing">
    <cdr:from>
      <cdr:x>0.125</cdr:x>
      <cdr:y>0.7332</cdr:y>
    </cdr:from>
    <cdr:to>
      <cdr:x>0.38096</cdr:x>
      <cdr:y>0.8185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5801" y="2276476"/>
          <a:ext cx="1409700" cy="266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b="1" dirty="0"/>
            <a:t>2008</a:t>
          </a:r>
          <a:r>
            <a:rPr lang="en-US" sz="1200" b="1" baseline="0" dirty="0"/>
            <a:t> is the base year of the Public Agenda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0.7309</cdr:x>
      <cdr:y>0.41836</cdr:y>
    </cdr:from>
    <cdr:to>
      <cdr:x>0.99157</cdr:x>
      <cdr:y>0.54397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010025" y="1295400"/>
          <a:ext cx="1428750" cy="3905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b="1" dirty="0"/>
            <a:t>2025 is the year to reach the 60% goal for Complete College America </a:t>
          </a:r>
        </a:p>
      </cdr:txBody>
    </cdr:sp>
  </cdr:relSizeAnchor>
  <cdr:relSizeAnchor xmlns:cdr="http://schemas.openxmlformats.org/drawingml/2006/chartDrawing">
    <cdr:from>
      <cdr:x>0.58309</cdr:x>
      <cdr:y>0.4827</cdr:y>
    </cdr:from>
    <cdr:to>
      <cdr:x>0.59896</cdr:x>
      <cdr:y>0.58686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rot="10800000">
          <a:off x="3200399" y="1495423"/>
          <a:ext cx="85726" cy="3238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0.94555</cdr:x>
      <cdr:y>0.29582</cdr:y>
    </cdr:from>
    <cdr:to>
      <cdr:x>0.95462</cdr:x>
      <cdr:y>0.41836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rot="5400000" flipH="1">
          <a:off x="5025392" y="1082042"/>
          <a:ext cx="381003" cy="45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0.06522</cdr:x>
      <cdr:y>0.75441</cdr:y>
    </cdr:from>
    <cdr:to>
      <cdr:x>0.12227</cdr:x>
      <cdr:y>0.7794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rot="10800000">
          <a:off x="352425" y="2343151"/>
          <a:ext cx="32385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665FA-013D-FC47-B6E1-81A4E049B8D6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72D7E-A70F-1340-9CFA-CF1E7E8D99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704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A6354-197B-466D-B5CC-389AF20F6C63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750C-E140-41C6-82CE-74EF630FD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49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FB7EC-66E2-2C47-B99E-CA7D88FAE5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7843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750C-E140-41C6-82CE-74EF630FD18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088C3-D76A-4748-911D-FA7A054D7BA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750C-E140-41C6-82CE-74EF630FD18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37A-0EBB-4700-AC63-20E3939C9A6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37A-0EBB-4700-AC63-20E3939C9A6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37A-0EBB-4700-AC63-20E3939C9A6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37A-0EBB-4700-AC63-20E3939C9A6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750C-E140-41C6-82CE-74EF630FD18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62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01700"/>
          </a:xfrm>
          <a:prstGeom prst="rect">
            <a:avLst/>
          </a:prstGeom>
          <a:gradFill rotWithShape="1">
            <a:gsLst>
              <a:gs pos="0">
                <a:srgbClr val="631AA6"/>
              </a:gs>
              <a:gs pos="100000">
                <a:srgbClr val="631AA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1 illinoi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791200"/>
            <a:ext cx="1631007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01700"/>
          </a:xfrm>
          <a:prstGeom prst="rect">
            <a:avLst/>
          </a:prstGeom>
          <a:gradFill rotWithShape="1">
            <a:gsLst>
              <a:gs pos="0">
                <a:srgbClr val="631AA6"/>
              </a:gs>
              <a:gs pos="100000">
                <a:srgbClr val="631AA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79D5-79DB-482C-ABEB-D8D0CBADF38B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62C8-0780-4FB1-81AC-67292CAEBC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1 illinois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15200" y="5791200"/>
            <a:ext cx="1631007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Illinois Board of Higher Education </a:t>
            </a:r>
            <a:br>
              <a:rPr lang="en-US" dirty="0" smtClean="0"/>
            </a:br>
            <a:r>
              <a:rPr lang="en-US" dirty="0" smtClean="0"/>
              <a:t>April 1, 2014</a:t>
            </a:r>
            <a:endParaRPr lang="en-US" dirty="0"/>
          </a:p>
        </p:txBody>
      </p:sp>
      <p:pic>
        <p:nvPicPr>
          <p:cNvPr id="7169" name="Picture 1" descr="O:\2008 Public Agenda\Letterhead_Logo\Task Force ID RG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8394192" cy="1645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505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Path to Progress</a:t>
            </a:r>
            <a:r>
              <a:rPr lang="en-US" dirty="0" smtClean="0"/>
              <a:t>: </a:t>
            </a:r>
            <a:r>
              <a:rPr lang="en-US" b="1" dirty="0" smtClean="0"/>
              <a:t>Multi-Sector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for Collective Impact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Having the right partners at the table</a:t>
            </a:r>
          </a:p>
          <a:p>
            <a:r>
              <a:rPr lang="en-US" dirty="0" smtClean="0"/>
              <a:t>Setting a common </a:t>
            </a:r>
            <a:r>
              <a:rPr lang="en-US" dirty="0" smtClean="0">
                <a:solidFill>
                  <a:srgbClr val="FF0000"/>
                </a:solidFill>
              </a:rPr>
              <a:t>goal(s)</a:t>
            </a:r>
          </a:p>
          <a:p>
            <a:r>
              <a:rPr lang="en-US" dirty="0" smtClean="0"/>
              <a:t>Creating shared </a:t>
            </a:r>
            <a:r>
              <a:rPr lang="en-US" dirty="0" smtClean="0">
                <a:solidFill>
                  <a:srgbClr val="FF0000"/>
                </a:solidFill>
              </a:rPr>
              <a:t>measurement systems</a:t>
            </a:r>
          </a:p>
          <a:p>
            <a:r>
              <a:rPr lang="en-US" dirty="0" smtClean="0"/>
              <a:t>Adopting a shared agenda (</a:t>
            </a:r>
            <a:r>
              <a:rPr lang="en-US" dirty="0" smtClean="0">
                <a:solidFill>
                  <a:srgbClr val="FF0000"/>
                </a:solidFill>
              </a:rPr>
              <a:t>priorities)</a:t>
            </a:r>
          </a:p>
          <a:p>
            <a:r>
              <a:rPr lang="en-US" dirty="0" smtClean="0"/>
              <a:t>Implementing mutually reinforcing </a:t>
            </a:r>
            <a:r>
              <a:rPr lang="en-US" dirty="0" smtClean="0">
                <a:solidFill>
                  <a:srgbClr val="FF0000"/>
                </a:solidFill>
              </a:rPr>
              <a:t>strategies/tactics</a:t>
            </a:r>
          </a:p>
          <a:p>
            <a:r>
              <a:rPr lang="en-US" dirty="0" smtClean="0"/>
              <a:t>Maintaining continuous communication/</a:t>
            </a:r>
            <a:r>
              <a:rPr lang="en-US" dirty="0" smtClean="0">
                <a:solidFill>
                  <a:srgbClr val="FF0000"/>
                </a:solidFill>
              </a:rPr>
              <a:t>trust</a:t>
            </a:r>
          </a:p>
          <a:p>
            <a:r>
              <a:rPr lang="en-US" dirty="0" smtClean="0"/>
              <a:t>Identifying a </a:t>
            </a:r>
            <a:r>
              <a:rPr lang="en-US" dirty="0" smtClean="0">
                <a:solidFill>
                  <a:srgbClr val="FF0000"/>
                </a:solidFill>
              </a:rPr>
              <a:t>backbone organization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The Path to Progress: Remodeling Our System</a:t>
            </a: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Leadership Commitment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Values-based culture 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Reallocation of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Relentless focus on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Culture of shared accountability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Partnerships with K-12, community, employers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Redesigned Practices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Cohesive core curriculum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Simplified student-pathways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quality student supports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Intrusive advising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Cohort/project based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Innovative use of new technologies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7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Path to Progress: Guided Pathways for Student Success </a:t>
            </a:r>
            <a:r>
              <a:rPr lang="en-US" dirty="0" smtClean="0"/>
              <a:t>(GPS)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Gain broad commitment from Illinois colleges for implementation of guided pathways</a:t>
            </a:r>
          </a:p>
          <a:p>
            <a:pPr lvl="1"/>
            <a:r>
              <a:rPr lang="en-US" dirty="0" smtClean="0"/>
              <a:t>Redesign developmental education</a:t>
            </a:r>
          </a:p>
          <a:p>
            <a:pPr lvl="1"/>
            <a:r>
              <a:rPr lang="en-US" dirty="0" smtClean="0"/>
              <a:t>Incentivize full time enrollment</a:t>
            </a:r>
          </a:p>
          <a:p>
            <a:pPr lvl="1"/>
            <a:r>
              <a:rPr lang="en-US" dirty="0" smtClean="0"/>
              <a:t>Provide structured schedules</a:t>
            </a:r>
          </a:p>
          <a:p>
            <a:pPr lvl="1"/>
            <a:r>
              <a:rPr lang="en-US" dirty="0" smtClean="0"/>
              <a:t>Ensure students meet milestones predicting success</a:t>
            </a:r>
          </a:p>
          <a:p>
            <a:pPr lvl="1"/>
            <a:r>
              <a:rPr lang="en-US" dirty="0" smtClean="0"/>
              <a:t>Link pathways to workforce </a:t>
            </a:r>
            <a:r>
              <a:rPr lang="en-US" smtClean="0"/>
              <a:t>and careers  </a:t>
            </a:r>
            <a:endParaRPr lang="en-US" dirty="0" smtClean="0"/>
          </a:p>
          <a:p>
            <a:r>
              <a:rPr lang="en-US" dirty="0" smtClean="0"/>
              <a:t>Pay for performance of institutions/students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Maps They Gave Us Were Out of Date by Years”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000" dirty="0" smtClean="0"/>
              <a:t>The rules break like a thermometer,</a:t>
            </a:r>
          </a:p>
          <a:p>
            <a:pPr algn="l"/>
            <a:r>
              <a:rPr lang="en-US" sz="2000" dirty="0" smtClean="0"/>
              <a:t>Quicksilver spreads across the charted system….</a:t>
            </a:r>
          </a:p>
          <a:p>
            <a:pPr algn="l"/>
            <a:r>
              <a:rPr lang="en-US" sz="2000" dirty="0" smtClean="0"/>
              <a:t>Whatever we do together if pure invention,</a:t>
            </a:r>
          </a:p>
          <a:p>
            <a:pPr algn="l"/>
            <a:r>
              <a:rPr lang="en-US" sz="2000" dirty="0" smtClean="0"/>
              <a:t>The maps they gave us were out of date by years</a:t>
            </a:r>
          </a:p>
          <a:p>
            <a:pPr algn="l"/>
            <a:r>
              <a:rPr lang="en-US" sz="2000" dirty="0" smtClean="0"/>
              <a:t>				Adrienne Rich, 1978</a:t>
            </a:r>
          </a:p>
        </p:txBody>
      </p:sp>
      <p:pic>
        <p:nvPicPr>
          <p:cNvPr id="1035" name="Picture 11" descr="C:\Users\applegate\AppData\Local\Microsoft\Windows\Temporary Internet Files\Content.IE5\FANZJ2CR\MP900382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1371600" cy="192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2944" y="627530"/>
            <a:ext cx="7874000" cy="9581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itchFamily="1" charset="0"/>
              </a:rPr>
              <a:t>      </a:t>
            </a:r>
            <a:r>
              <a:rPr lang="en-US" sz="5300" dirty="0" smtClean="0">
                <a:latin typeface="Calibri" pitchFamily="1" charset="0"/>
              </a:rPr>
              <a:t>A New Map: I</a:t>
            </a:r>
            <a:r>
              <a:rPr lang="en-US" sz="5300" dirty="0" smtClean="0">
                <a:solidFill>
                  <a:schemeClr val="tx1"/>
                </a:solidFill>
                <a:latin typeface="Calibri" pitchFamily="1" charset="0"/>
              </a:rPr>
              <a:t>llinois' Goal for 2025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2389" y="2215563"/>
            <a:ext cx="7639792" cy="3423237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To </a:t>
            </a:r>
            <a:r>
              <a:rPr lang="en-US" sz="3600" dirty="0">
                <a:latin typeface="Calibri" pitchFamily="34" charset="0"/>
              </a:rPr>
              <a:t>increase the percentage of </a:t>
            </a:r>
            <a:r>
              <a:rPr lang="en-US" sz="3600" dirty="0" smtClean="0">
                <a:latin typeface="Calibri" pitchFamily="34" charset="0"/>
              </a:rPr>
              <a:t>adults </a:t>
            </a:r>
            <a:r>
              <a:rPr lang="en-US" sz="3600" dirty="0">
                <a:latin typeface="Calibri" pitchFamily="34" charset="0"/>
              </a:rPr>
              <a:t>who hold 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high-quality </a:t>
            </a:r>
            <a:r>
              <a:rPr lang="en-US" sz="3600" u="sng" dirty="0" smtClean="0">
                <a:solidFill>
                  <a:schemeClr val="tx2"/>
                </a:solidFill>
                <a:latin typeface="Calibri" pitchFamily="34" charset="0"/>
              </a:rPr>
              <a:t>college credentials</a:t>
            </a:r>
            <a:r>
              <a:rPr lang="en-US" sz="3600" u="sng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to 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60 </a:t>
            </a:r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</a:rPr>
              <a:t>percent</a:t>
            </a:r>
            <a:r>
              <a:rPr lang="en-US" sz="3600" dirty="0" smtClean="0">
                <a:latin typeface="Calibri" pitchFamily="34" charset="0"/>
              </a:rPr>
              <a:t>. </a:t>
            </a:r>
            <a:endParaRPr lang="en-US" sz="3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627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304801"/>
          <a:ext cx="8382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6096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Total number of undergraduate certificates (one-year and longer), associate’s degrees, and baccalaureate degrees </a:t>
            </a:r>
          </a:p>
          <a:p>
            <a:r>
              <a:rPr lang="en-US" sz="1200" b="1" dirty="0" smtClean="0"/>
              <a:t>awarded each year in Illinois compared to the annual number necessary to meet the goal of 60 X 2025.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 smtClean="0"/>
              <a:t>WHY</a:t>
            </a:r>
            <a:r>
              <a:rPr lang="en-US" sz="4800" b="1" dirty="0" smtClean="0"/>
              <a:t> is Meeting our Goal So Important?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By 2018, nearly </a:t>
            </a:r>
            <a:r>
              <a:rPr lang="en-US" sz="2800" dirty="0" smtClean="0">
                <a:solidFill>
                  <a:srgbClr val="C00000"/>
                </a:solidFill>
              </a:rPr>
              <a:t>2/3 of all new and replacement jobs </a:t>
            </a:r>
            <a:r>
              <a:rPr lang="en-US" sz="2800" dirty="0" smtClean="0"/>
              <a:t>in Illinois will require some form of postsecondary education</a:t>
            </a:r>
          </a:p>
          <a:p>
            <a:r>
              <a:rPr lang="en-US" sz="2800" dirty="0" smtClean="0"/>
              <a:t>Currently </a:t>
            </a:r>
            <a:r>
              <a:rPr lang="en-US" sz="2800" dirty="0" smtClean="0">
                <a:solidFill>
                  <a:srgbClr val="C00000"/>
                </a:solidFill>
              </a:rPr>
              <a:t>46% </a:t>
            </a:r>
            <a:r>
              <a:rPr lang="en-US" sz="2800" dirty="0" smtClean="0"/>
              <a:t>of Illinois young adults have a two or four year college degree</a:t>
            </a:r>
          </a:p>
          <a:p>
            <a:r>
              <a:rPr lang="en-US" sz="2800" dirty="0" smtClean="0"/>
              <a:t>While we have seen progress it must be </a:t>
            </a:r>
            <a:r>
              <a:rPr lang="en-US" sz="2800" dirty="0" smtClean="0">
                <a:solidFill>
                  <a:srgbClr val="FF0000"/>
                </a:solidFill>
              </a:rPr>
              <a:t>accelerated</a:t>
            </a:r>
          </a:p>
          <a:p>
            <a:r>
              <a:rPr lang="en-US" sz="2800" dirty="0" smtClean="0"/>
              <a:t>To address the “skills gap” and meet the talent needs of Illinois we must reduce opportunity gaps for our </a:t>
            </a:r>
            <a:r>
              <a:rPr lang="en-US" sz="2800" dirty="0" smtClean="0">
                <a:solidFill>
                  <a:srgbClr val="FF0000"/>
                </a:solidFill>
              </a:rPr>
              <a:t>growing “underserved” </a:t>
            </a:r>
            <a:r>
              <a:rPr lang="en-US" sz="2800" dirty="0" smtClean="0"/>
              <a:t>population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generation, low income, adults and students of color)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Finish Line Has Changed: College is Necessary in the New Economy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347" y="1600200"/>
            <a:ext cx="763930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Georgetown University Center for Education and the Workforce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To Succeed Illinois Needs New Maps For Adult Learners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Stronger Nation Through Higher Education, Lumina Foundation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To Succeed Illinois Needs New Maps Leading to Fairness</a:t>
            </a:r>
            <a:endParaRPr lang="en-US" sz="4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Stronger Nation Through Higher Education, Lumina Foundation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0366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To Succeed Illinois Must Abandon Old Maps that Reproduce Privilege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2010 U.S. Census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man ICCHE power point  201302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Berman ICCHE power point  20130208.potx</Template>
  <TotalTime>2876</TotalTime>
  <Words>506</Words>
  <Application>Microsoft Office PowerPoint</Application>
  <PresentationFormat>On-screen Show (4:3)</PresentationFormat>
  <Paragraphs>76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Berman ICCHE power point  20130208</vt:lpstr>
      <vt:lpstr>Illinois Board of Higher Education  April 1, 2014</vt:lpstr>
      <vt:lpstr>“The Maps They Gave Us Were Out of Date by Years”</vt:lpstr>
      <vt:lpstr>      A New Map: Illinois' Goal for 2025</vt:lpstr>
      <vt:lpstr>Slide 4</vt:lpstr>
      <vt:lpstr>WHY is Meeting our Goal So Important?</vt:lpstr>
      <vt:lpstr>The Finish Line Has Changed: College is Necessary in the New Economy </vt:lpstr>
      <vt:lpstr>To Succeed Illinois Needs New Maps For Adult Learners</vt:lpstr>
      <vt:lpstr>To Succeed Illinois Needs New Maps Leading to Fairness</vt:lpstr>
      <vt:lpstr>To Succeed Illinois Must Abandon Old Maps that Reproduce Privilege</vt:lpstr>
      <vt:lpstr>The Path to Progress: Multi-Sector Collaboration for Collective Impact</vt:lpstr>
      <vt:lpstr>The Path to Progress: Remodeling Our System</vt:lpstr>
      <vt:lpstr>The Path to Progress: Guided Pathways for Student Success (GPS)</vt:lpstr>
    </vt:vector>
  </TitlesOfParts>
  <Company>IBHE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Sevener, Don</dc:creator>
  <cp:lastModifiedBy>Deitsch, Cindy</cp:lastModifiedBy>
  <cp:revision>56</cp:revision>
  <cp:lastPrinted>2013-03-10T18:23:52Z</cp:lastPrinted>
  <dcterms:created xsi:type="dcterms:W3CDTF">2011-04-26T15:39:59Z</dcterms:created>
  <dcterms:modified xsi:type="dcterms:W3CDTF">2014-04-03T16:26:40Z</dcterms:modified>
</cp:coreProperties>
</file>