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charts/chart34.xml" ContentType="application/vnd.openxmlformats-officedocument.drawingml.char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vml" ContentType="application/vnd.openxmlformats-officedocument.vmlDrawing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charts/chart15.xml" ContentType="application/vnd.openxmlformats-officedocument.drawingml.chart+xml"/>
  <Override PartName="/ppt/charts/chart33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36"/>
  </p:notesMasterIdLst>
  <p:handoutMasterIdLst>
    <p:handoutMasterId r:id="rId37"/>
  </p:handoutMasterIdLst>
  <p:sldIdLst>
    <p:sldId id="258" r:id="rId3"/>
    <p:sldId id="307" r:id="rId4"/>
    <p:sldId id="319" r:id="rId5"/>
    <p:sldId id="317" r:id="rId6"/>
    <p:sldId id="297" r:id="rId7"/>
    <p:sldId id="298" r:id="rId8"/>
    <p:sldId id="315" r:id="rId9"/>
    <p:sldId id="320" r:id="rId10"/>
    <p:sldId id="293" r:id="rId11"/>
    <p:sldId id="309" r:id="rId12"/>
    <p:sldId id="310" r:id="rId13"/>
    <p:sldId id="282" r:id="rId14"/>
    <p:sldId id="294" r:id="rId15"/>
    <p:sldId id="296" r:id="rId16"/>
    <p:sldId id="318" r:id="rId17"/>
    <p:sldId id="303" r:id="rId18"/>
    <p:sldId id="311" r:id="rId19"/>
    <p:sldId id="305" r:id="rId20"/>
    <p:sldId id="281" r:id="rId21"/>
    <p:sldId id="289" r:id="rId22"/>
    <p:sldId id="290" r:id="rId23"/>
    <p:sldId id="321" r:id="rId24"/>
    <p:sldId id="304" r:id="rId25"/>
    <p:sldId id="313" r:id="rId26"/>
    <p:sldId id="314" r:id="rId27"/>
    <p:sldId id="299" r:id="rId28"/>
    <p:sldId id="300" r:id="rId29"/>
    <p:sldId id="308" r:id="rId30"/>
    <p:sldId id="280" r:id="rId31"/>
    <p:sldId id="284" r:id="rId32"/>
    <p:sldId id="301" r:id="rId33"/>
    <p:sldId id="302" r:id="rId34"/>
    <p:sldId id="286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492" autoAdjust="0"/>
  </p:normalViewPr>
  <p:slideViewPr>
    <p:cSldViewPr snapToGrid="0">
      <p:cViewPr>
        <p:scale>
          <a:sx n="98" d="100"/>
          <a:sy n="98" d="100"/>
        </p:scale>
        <p:origin x="-509" y="317"/>
      </p:cViewPr>
      <p:guideLst>
        <p:guide orient="horz" pos="22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Office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4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19"/>
          </c:dPt>
          <c:dPt>
            <c:idx val="46"/>
            <c:spPr>
              <a:solidFill>
                <a:schemeClr val="accent2"/>
              </a:solidFill>
            </c:spPr>
          </c:dPt>
          <c:dPt>
            <c:idx val="47"/>
            <c:spPr>
              <a:solidFill>
                <a:schemeClr val="accent2"/>
              </a:solidFill>
            </c:spPr>
          </c:dPt>
          <c:dPt>
            <c:idx val="48"/>
            <c:spPr>
              <a:solidFill>
                <a:schemeClr val="accent2"/>
              </a:solidFill>
            </c:spPr>
          </c:dPt>
          <c:dPt>
            <c:idx val="49"/>
            <c:spPr>
              <a:solidFill>
                <a:schemeClr val="accent2"/>
              </a:solidFill>
            </c:spPr>
          </c:dPt>
          <c:dPt>
            <c:idx val="50"/>
            <c:spPr>
              <a:solidFill>
                <a:schemeClr val="accent2"/>
              </a:solidFill>
            </c:spPr>
          </c:dPt>
          <c:dLbls>
            <c:numFmt formatCode="#,##0.0" sourceLinked="0"/>
            <c:txPr>
              <a:bodyPr rot="-5400000" vert="horz"/>
              <a:lstStyle/>
              <a:p>
                <a:pPr>
                  <a:defRPr sz="900"/>
                </a:pPr>
                <a:endParaRPr lang="en-US"/>
              </a:p>
            </c:txPr>
            <c:showVal val="1"/>
          </c:dLbls>
          <c:cat>
            <c:strRef>
              <c:f>Sheet1!$A$2:$A$52</c:f>
              <c:strCache>
                <c:ptCount val="51"/>
                <c:pt idx="0">
                  <c:v>Montana</c:v>
                </c:pt>
                <c:pt idx="1">
                  <c:v>Minnesota</c:v>
                </c:pt>
                <c:pt idx="2">
                  <c:v>Colorado</c:v>
                </c:pt>
                <c:pt idx="3">
                  <c:v>Tennessee</c:v>
                </c:pt>
                <c:pt idx="4">
                  <c:v>Illinois</c:v>
                </c:pt>
                <c:pt idx="5">
                  <c:v>Iowa</c:v>
                </c:pt>
                <c:pt idx="6">
                  <c:v>Kentucky</c:v>
                </c:pt>
                <c:pt idx="7">
                  <c:v>Alabama</c:v>
                </c:pt>
                <c:pt idx="8">
                  <c:v>West Virginia</c:v>
                </c:pt>
                <c:pt idx="9">
                  <c:v>Virginia</c:v>
                </c:pt>
                <c:pt idx="10">
                  <c:v>Wisconsin</c:v>
                </c:pt>
                <c:pt idx="11">
                  <c:v>California</c:v>
                </c:pt>
                <c:pt idx="12">
                  <c:v>New Jersey</c:v>
                </c:pt>
                <c:pt idx="13">
                  <c:v>Missouri</c:v>
                </c:pt>
                <c:pt idx="14">
                  <c:v>Louisiana</c:v>
                </c:pt>
                <c:pt idx="15">
                  <c:v>Indiana</c:v>
                </c:pt>
                <c:pt idx="16">
                  <c:v>Texas</c:v>
                </c:pt>
                <c:pt idx="17">
                  <c:v>Ohio</c:v>
                </c:pt>
                <c:pt idx="18">
                  <c:v>Oklahoma</c:v>
                </c:pt>
                <c:pt idx="19">
                  <c:v>Nation</c:v>
                </c:pt>
                <c:pt idx="20">
                  <c:v>Utah</c:v>
                </c:pt>
                <c:pt idx="21">
                  <c:v>Nevada</c:v>
                </c:pt>
                <c:pt idx="22">
                  <c:v>New Mexico</c:v>
                </c:pt>
                <c:pt idx="23">
                  <c:v>Arizona</c:v>
                </c:pt>
                <c:pt idx="24">
                  <c:v>Oregon</c:v>
                </c:pt>
                <c:pt idx="25">
                  <c:v>Mississippi</c:v>
                </c:pt>
                <c:pt idx="26">
                  <c:v>New York</c:v>
                </c:pt>
                <c:pt idx="27">
                  <c:v>Michigan</c:v>
                </c:pt>
                <c:pt idx="28">
                  <c:v>South Carolina</c:v>
                </c:pt>
                <c:pt idx="29">
                  <c:v>North Carolina</c:v>
                </c:pt>
                <c:pt idx="30">
                  <c:v>Pennsylvania</c:v>
                </c:pt>
                <c:pt idx="31">
                  <c:v>New Hampshire</c:v>
                </c:pt>
                <c:pt idx="32">
                  <c:v>Georgia</c:v>
                </c:pt>
                <c:pt idx="33">
                  <c:v>Kansas</c:v>
                </c:pt>
                <c:pt idx="34">
                  <c:v>Florida</c:v>
                </c:pt>
                <c:pt idx="35">
                  <c:v>Maryland</c:v>
                </c:pt>
                <c:pt idx="36">
                  <c:v>Connecticut</c:v>
                </c:pt>
                <c:pt idx="37">
                  <c:v>Alaska</c:v>
                </c:pt>
                <c:pt idx="38">
                  <c:v>Massachusetts</c:v>
                </c:pt>
                <c:pt idx="39">
                  <c:v>Arkansas</c:v>
                </c:pt>
                <c:pt idx="40">
                  <c:v>Nebraska</c:v>
                </c:pt>
                <c:pt idx="41">
                  <c:v>Delaware</c:v>
                </c:pt>
                <c:pt idx="42">
                  <c:v>Idaho</c:v>
                </c:pt>
                <c:pt idx="43">
                  <c:v>Washington</c:v>
                </c:pt>
                <c:pt idx="44">
                  <c:v>Rhode Island</c:v>
                </c:pt>
                <c:pt idx="45">
                  <c:v>Vermont</c:v>
                </c:pt>
                <c:pt idx="46">
                  <c:v>North Dakota</c:v>
                </c:pt>
                <c:pt idx="47">
                  <c:v>Hawaii</c:v>
                </c:pt>
                <c:pt idx="48">
                  <c:v>Wyoming</c:v>
                </c:pt>
                <c:pt idx="49">
                  <c:v>South Dakota</c:v>
                </c:pt>
                <c:pt idx="50">
                  <c:v>Maine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5.6088258054743889</c:v>
                </c:pt>
                <c:pt idx="1">
                  <c:v>5.556770058046971</c:v>
                </c:pt>
                <c:pt idx="2">
                  <c:v>5.291941378078107</c:v>
                </c:pt>
                <c:pt idx="3">
                  <c:v>5.2424612569647806</c:v>
                </c:pt>
                <c:pt idx="4">
                  <c:v>5.0330046420395291</c:v>
                </c:pt>
                <c:pt idx="5">
                  <c:v>4.8158061330443402</c:v>
                </c:pt>
                <c:pt idx="6">
                  <c:v>4.7461146498447908</c:v>
                </c:pt>
                <c:pt idx="7">
                  <c:v>4.6668281951215862</c:v>
                </c:pt>
                <c:pt idx="8">
                  <c:v>4.5264626451481114</c:v>
                </c:pt>
                <c:pt idx="9">
                  <c:v>4.2532123946669529</c:v>
                </c:pt>
                <c:pt idx="10">
                  <c:v>4.1359113630707744</c:v>
                </c:pt>
                <c:pt idx="11">
                  <c:v>4.1300912683178828</c:v>
                </c:pt>
                <c:pt idx="12">
                  <c:v>4.1298980743516305</c:v>
                </c:pt>
                <c:pt idx="13">
                  <c:v>4.0197938229802554</c:v>
                </c:pt>
                <c:pt idx="14">
                  <c:v>3.9766376903215455</c:v>
                </c:pt>
                <c:pt idx="15">
                  <c:v>3.8859280558117604</c:v>
                </c:pt>
                <c:pt idx="16">
                  <c:v>3.8114654000426955</c:v>
                </c:pt>
                <c:pt idx="17">
                  <c:v>3.7503484820460145</c:v>
                </c:pt>
                <c:pt idx="18">
                  <c:v>3.6354246108810671</c:v>
                </c:pt>
                <c:pt idx="19">
                  <c:v>3.5977751602461865</c:v>
                </c:pt>
                <c:pt idx="20">
                  <c:v>3.49730691765334</c:v>
                </c:pt>
                <c:pt idx="21">
                  <c:v>3.4773290609293146</c:v>
                </c:pt>
                <c:pt idx="22">
                  <c:v>3.4450784737266593</c:v>
                </c:pt>
                <c:pt idx="23">
                  <c:v>3.4153877525057732</c:v>
                </c:pt>
                <c:pt idx="24">
                  <c:v>3.3849312794967337</c:v>
                </c:pt>
                <c:pt idx="25">
                  <c:v>3.3732659479370639</c:v>
                </c:pt>
                <c:pt idx="26">
                  <c:v>3.1726563149524907</c:v>
                </c:pt>
                <c:pt idx="27">
                  <c:v>3.1408964756652935</c:v>
                </c:pt>
                <c:pt idx="28">
                  <c:v>2.9327422564137531</c:v>
                </c:pt>
                <c:pt idx="29">
                  <c:v>2.844023323432836</c:v>
                </c:pt>
                <c:pt idx="30">
                  <c:v>2.821919345113201</c:v>
                </c:pt>
                <c:pt idx="31">
                  <c:v>2.7180875419442936</c:v>
                </c:pt>
                <c:pt idx="32">
                  <c:v>2.5208142960992745</c:v>
                </c:pt>
                <c:pt idx="33">
                  <c:v>2.3990647025229785</c:v>
                </c:pt>
                <c:pt idx="34">
                  <c:v>2.3294853045650887</c:v>
                </c:pt>
                <c:pt idx="35">
                  <c:v>2.2042720126609798</c:v>
                </c:pt>
                <c:pt idx="36">
                  <c:v>2.1587171659592741</c:v>
                </c:pt>
                <c:pt idx="37">
                  <c:v>2.1013767304151973</c:v>
                </c:pt>
                <c:pt idx="38">
                  <c:v>2.0302602617688166</c:v>
                </c:pt>
                <c:pt idx="39">
                  <c:v>2.0121908832943167</c:v>
                </c:pt>
                <c:pt idx="40">
                  <c:v>1.7038350996661151</c:v>
                </c:pt>
                <c:pt idx="41">
                  <c:v>1.5740009135915332</c:v>
                </c:pt>
                <c:pt idx="42">
                  <c:v>1.5390391426910384</c:v>
                </c:pt>
                <c:pt idx="43">
                  <c:v>1.3228766616406347</c:v>
                </c:pt>
                <c:pt idx="44">
                  <c:v>1.2145685434507811</c:v>
                </c:pt>
                <c:pt idx="45">
                  <c:v>7.8879824791840761E-2</c:v>
                </c:pt>
                <c:pt idx="46">
                  <c:v>-0.68043484296676138</c:v>
                </c:pt>
                <c:pt idx="47">
                  <c:v>-0.69461755690330329</c:v>
                </c:pt>
                <c:pt idx="48">
                  <c:v>-1.1562880225581227</c:v>
                </c:pt>
                <c:pt idx="49">
                  <c:v>-1.8158874622313945</c:v>
                </c:pt>
                <c:pt idx="50">
                  <c:v>-2.2436644024110355</c:v>
                </c:pt>
              </c:numCache>
            </c:numRef>
          </c:val>
        </c:ser>
        <c:dLbls/>
        <c:axId val="144683392"/>
        <c:axId val="144684928"/>
      </c:barChart>
      <c:catAx>
        <c:axId val="144683392"/>
        <c:scaling>
          <c:orientation val="minMax"/>
        </c:scaling>
        <c:axPos val="b"/>
        <c:tickLblPos val="low"/>
        <c:txPr>
          <a:bodyPr/>
          <a:lstStyle/>
          <a:p>
            <a:pPr>
              <a:defRPr sz="900"/>
            </a:pPr>
            <a:endParaRPr lang="en-US"/>
          </a:p>
        </c:txPr>
        <c:crossAx val="144684928"/>
        <c:crosses val="autoZero"/>
        <c:auto val="1"/>
        <c:lblAlgn val="ctr"/>
        <c:lblOffset val="0"/>
        <c:tickLblSkip val="1"/>
      </c:catAx>
      <c:valAx>
        <c:axId val="144684928"/>
        <c:scaling>
          <c:orientation val="minMax"/>
          <c:max val="6"/>
        </c:scaling>
        <c:axPos val="l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44683392"/>
        <c:crosses val="autoZero"/>
        <c:crossBetween val="between"/>
        <c:majorUnit val="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33"/>
            <c:spPr>
              <a:solidFill>
                <a:schemeClr val="accent2"/>
              </a:solidFill>
            </c:spPr>
          </c:dPt>
          <c:dPt>
            <c:idx val="34"/>
            <c:spPr>
              <a:solidFill>
                <a:schemeClr val="accent2"/>
              </a:solidFill>
            </c:spPr>
          </c:dPt>
          <c:dPt>
            <c:idx val="35"/>
            <c:spPr>
              <a:solidFill>
                <a:schemeClr val="accent2"/>
              </a:solidFill>
            </c:spPr>
          </c:dPt>
          <c:dPt>
            <c:idx val="36"/>
            <c:spPr>
              <a:solidFill>
                <a:schemeClr val="accent2"/>
              </a:solidFill>
            </c:spPr>
          </c:dPt>
          <c:dPt>
            <c:idx val="37"/>
            <c:spPr>
              <a:solidFill>
                <a:schemeClr val="accent2"/>
              </a:solidFill>
            </c:spPr>
          </c:dPt>
          <c:dPt>
            <c:idx val="38"/>
            <c:spPr>
              <a:solidFill>
                <a:schemeClr val="accent2"/>
              </a:solidFill>
            </c:spPr>
          </c:dPt>
          <c:dPt>
            <c:idx val="39"/>
            <c:spPr>
              <a:solidFill>
                <a:schemeClr val="accent2"/>
              </a:solidFill>
            </c:spPr>
          </c:dPt>
          <c:dPt>
            <c:idx val="40"/>
            <c:spPr>
              <a:solidFill>
                <a:schemeClr val="accent2"/>
              </a:solidFill>
            </c:spPr>
          </c:dPt>
          <c:dPt>
            <c:idx val="41"/>
            <c:spPr>
              <a:solidFill>
                <a:schemeClr val="accent2"/>
              </a:solidFill>
            </c:spPr>
          </c:dPt>
          <c:dPt>
            <c:idx val="42"/>
            <c:spPr>
              <a:solidFill>
                <a:schemeClr val="accent2"/>
              </a:solidFill>
            </c:spPr>
          </c:dPt>
          <c:dPt>
            <c:idx val="43"/>
            <c:spPr>
              <a:solidFill>
                <a:schemeClr val="accent2"/>
              </a:solidFill>
            </c:spPr>
          </c:dPt>
          <c:dPt>
            <c:idx val="44"/>
            <c:spPr>
              <a:solidFill>
                <a:schemeClr val="accent2"/>
              </a:solidFill>
            </c:spPr>
          </c:dPt>
          <c:dPt>
            <c:idx val="45"/>
            <c:spPr>
              <a:solidFill>
                <a:schemeClr val="accent2"/>
              </a:solidFill>
            </c:spPr>
          </c:dPt>
          <c:dPt>
            <c:idx val="46"/>
            <c:spPr>
              <a:solidFill>
                <a:schemeClr val="accent2"/>
              </a:solidFill>
            </c:spPr>
          </c:dPt>
          <c:dPt>
            <c:idx val="47"/>
            <c:spPr>
              <a:solidFill>
                <a:schemeClr val="accent2"/>
              </a:solidFill>
            </c:spPr>
          </c:dPt>
          <c:dPt>
            <c:idx val="48"/>
            <c:spPr>
              <a:solidFill>
                <a:schemeClr val="accent2"/>
              </a:solidFill>
            </c:spPr>
          </c:dPt>
          <c:dPt>
            <c:idx val="49"/>
            <c:spPr>
              <a:solidFill>
                <a:schemeClr val="accent2"/>
              </a:solidFill>
            </c:spPr>
          </c:dPt>
          <c:dPt>
            <c:idx val="50"/>
            <c:spPr>
              <a:solidFill>
                <a:schemeClr val="accent2"/>
              </a:solidFill>
            </c:spPr>
          </c:dPt>
          <c:dLbls>
            <c:dLbl>
              <c:idx val="33"/>
              <c:numFmt formatCode="#,##0.00" sourceLinked="0"/>
              <c:spPr/>
              <c:txPr>
                <a:bodyPr rot="-5400000" vert="horz"/>
                <a:lstStyle/>
                <a:p>
                  <a:pPr>
                    <a:defRPr sz="700"/>
                  </a:pPr>
                  <a:endParaRPr lang="en-US"/>
                </a:p>
              </c:txPr>
            </c:dLbl>
            <c:dLbl>
              <c:idx val="34"/>
              <c:numFmt formatCode="#,##0.00" sourceLinked="0"/>
              <c:spPr/>
              <c:txPr>
                <a:bodyPr rot="-5400000" vert="horz"/>
                <a:lstStyle/>
                <a:p>
                  <a:pPr>
                    <a:defRPr sz="700"/>
                  </a:pPr>
                  <a:endParaRPr lang="en-US"/>
                </a:p>
              </c:txPr>
            </c:dLbl>
            <c:dLbl>
              <c:idx val="35"/>
              <c:numFmt formatCode="#,##0.00" sourceLinked="0"/>
              <c:spPr/>
              <c:txPr>
                <a:bodyPr rot="-5400000" vert="horz"/>
                <a:lstStyle/>
                <a:p>
                  <a:pPr>
                    <a:defRPr sz="700"/>
                  </a:pPr>
                  <a:endParaRPr lang="en-US"/>
                </a:p>
              </c:txPr>
            </c:dLbl>
            <c:numFmt formatCode="#,##0.0" sourceLinked="0"/>
            <c:txPr>
              <a:bodyPr rot="-5400000" vert="horz"/>
              <a:lstStyle/>
              <a:p>
                <a:pPr>
                  <a:defRPr sz="700"/>
                </a:pPr>
                <a:endParaRPr lang="en-US"/>
              </a:p>
            </c:txPr>
            <c:showVal val="1"/>
          </c:dLbls>
          <c:cat>
            <c:strRef>
              <c:f>Sheet1!$A$2:$A$52</c:f>
              <c:strCache>
                <c:ptCount val="51"/>
                <c:pt idx="0">
                  <c:v>Arizona</c:v>
                </c:pt>
                <c:pt idx="1">
                  <c:v>Idaho</c:v>
                </c:pt>
                <c:pt idx="2">
                  <c:v>Colorado</c:v>
                </c:pt>
                <c:pt idx="3">
                  <c:v>Oregon</c:v>
                </c:pt>
                <c:pt idx="4">
                  <c:v>Wyoming</c:v>
                </c:pt>
                <c:pt idx="5">
                  <c:v>Texas</c:v>
                </c:pt>
                <c:pt idx="6">
                  <c:v>Nevada</c:v>
                </c:pt>
                <c:pt idx="7">
                  <c:v>New Mexico</c:v>
                </c:pt>
                <c:pt idx="8">
                  <c:v>California</c:v>
                </c:pt>
                <c:pt idx="9">
                  <c:v>Mississippi</c:v>
                </c:pt>
                <c:pt idx="10">
                  <c:v>Wisconsin</c:v>
                </c:pt>
                <c:pt idx="11">
                  <c:v>Michigan</c:v>
                </c:pt>
                <c:pt idx="12">
                  <c:v>Georgia</c:v>
                </c:pt>
                <c:pt idx="13">
                  <c:v>Alaska</c:v>
                </c:pt>
                <c:pt idx="14">
                  <c:v>Washington</c:v>
                </c:pt>
                <c:pt idx="15">
                  <c:v>Nation</c:v>
                </c:pt>
                <c:pt idx="16">
                  <c:v>Florida</c:v>
                </c:pt>
                <c:pt idx="17">
                  <c:v>New Jersey</c:v>
                </c:pt>
                <c:pt idx="18">
                  <c:v>Illinois</c:v>
                </c:pt>
                <c:pt idx="19">
                  <c:v>Iowa</c:v>
                </c:pt>
                <c:pt idx="20">
                  <c:v>Delaware</c:v>
                </c:pt>
                <c:pt idx="21">
                  <c:v>South Carolina</c:v>
                </c:pt>
                <c:pt idx="22">
                  <c:v>Missouri</c:v>
                </c:pt>
                <c:pt idx="23">
                  <c:v>Ohio</c:v>
                </c:pt>
                <c:pt idx="24">
                  <c:v>Minnesota</c:v>
                </c:pt>
                <c:pt idx="25">
                  <c:v>Alabama</c:v>
                </c:pt>
                <c:pt idx="26">
                  <c:v>Pennsylvania</c:v>
                </c:pt>
                <c:pt idx="27">
                  <c:v>Montana</c:v>
                </c:pt>
                <c:pt idx="28">
                  <c:v>Oklahoma</c:v>
                </c:pt>
                <c:pt idx="29">
                  <c:v>Louisiana</c:v>
                </c:pt>
                <c:pt idx="30">
                  <c:v>North Carolina</c:v>
                </c:pt>
                <c:pt idx="31">
                  <c:v>Utah</c:v>
                </c:pt>
                <c:pt idx="32">
                  <c:v>Rhode Island</c:v>
                </c:pt>
                <c:pt idx="33">
                  <c:v>New York</c:v>
                </c:pt>
                <c:pt idx="34">
                  <c:v>Virginia</c:v>
                </c:pt>
                <c:pt idx="35">
                  <c:v>North Dakota</c:v>
                </c:pt>
                <c:pt idx="36">
                  <c:v>Arkansas</c:v>
                </c:pt>
                <c:pt idx="37">
                  <c:v>Tennessee</c:v>
                </c:pt>
                <c:pt idx="38">
                  <c:v>Connecticut</c:v>
                </c:pt>
                <c:pt idx="39">
                  <c:v>Kentucky</c:v>
                </c:pt>
                <c:pt idx="40">
                  <c:v>Kansas</c:v>
                </c:pt>
                <c:pt idx="41">
                  <c:v>Hawaii</c:v>
                </c:pt>
                <c:pt idx="42">
                  <c:v>Indiana</c:v>
                </c:pt>
                <c:pt idx="43">
                  <c:v>Massachusetts</c:v>
                </c:pt>
                <c:pt idx="44">
                  <c:v>South Dakota</c:v>
                </c:pt>
                <c:pt idx="45">
                  <c:v>Maryland</c:v>
                </c:pt>
                <c:pt idx="46">
                  <c:v>Nebraska</c:v>
                </c:pt>
                <c:pt idx="47">
                  <c:v>Maine</c:v>
                </c:pt>
                <c:pt idx="48">
                  <c:v>Vermont</c:v>
                </c:pt>
                <c:pt idx="49">
                  <c:v>New Hampshire</c:v>
                </c:pt>
                <c:pt idx="50">
                  <c:v>West Virginia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-5.1119343537190352</c:v>
                </c:pt>
                <c:pt idx="1">
                  <c:v>-3.125330409693305</c:v>
                </c:pt>
                <c:pt idx="2">
                  <c:v>-3.1001764994288261</c:v>
                </c:pt>
                <c:pt idx="3">
                  <c:v>-3.0527617099523212</c:v>
                </c:pt>
                <c:pt idx="4">
                  <c:v>-2.8194561113376149</c:v>
                </c:pt>
                <c:pt idx="5">
                  <c:v>-2.7722741696146187</c:v>
                </c:pt>
                <c:pt idx="6">
                  <c:v>-2.4912552921601043</c:v>
                </c:pt>
                <c:pt idx="7">
                  <c:v>-2.2155956155938403</c:v>
                </c:pt>
                <c:pt idx="8">
                  <c:v>-1.7943796701378716</c:v>
                </c:pt>
                <c:pt idx="9">
                  <c:v>-1.6556183011282288</c:v>
                </c:pt>
                <c:pt idx="10">
                  <c:v>-1.4837539221368985</c:v>
                </c:pt>
                <c:pt idx="11">
                  <c:v>-1.4128182407507524</c:v>
                </c:pt>
                <c:pt idx="12">
                  <c:v>-1.4075188514249957</c:v>
                </c:pt>
                <c:pt idx="13">
                  <c:v>-1.3447466086487765</c:v>
                </c:pt>
                <c:pt idx="14">
                  <c:v>-1.309081534308149</c:v>
                </c:pt>
                <c:pt idx="15">
                  <c:v>-1.190026751989663</c:v>
                </c:pt>
                <c:pt idx="16">
                  <c:v>-1.1246384690246742</c:v>
                </c:pt>
                <c:pt idx="17">
                  <c:v>-1.1106697469903537</c:v>
                </c:pt>
                <c:pt idx="18">
                  <c:v>-1.0313828967175169</c:v>
                </c:pt>
                <c:pt idx="19">
                  <c:v>-1.0291801367683748</c:v>
                </c:pt>
                <c:pt idx="20">
                  <c:v>-1.0183939593571694</c:v>
                </c:pt>
                <c:pt idx="21">
                  <c:v>-0.71284527560889932</c:v>
                </c:pt>
                <c:pt idx="22">
                  <c:v>-0.68063096360552333</c:v>
                </c:pt>
                <c:pt idx="23">
                  <c:v>-0.65946846232941436</c:v>
                </c:pt>
                <c:pt idx="24">
                  <c:v>-0.55255041442470099</c:v>
                </c:pt>
                <c:pt idx="25">
                  <c:v>-0.49906897650181753</c:v>
                </c:pt>
                <c:pt idx="26">
                  <c:v>-0.48996596981983498</c:v>
                </c:pt>
                <c:pt idx="27">
                  <c:v>-0.43995106785054372</c:v>
                </c:pt>
                <c:pt idx="28">
                  <c:v>-0.43677870116917472</c:v>
                </c:pt>
                <c:pt idx="29">
                  <c:v>-0.39994313870427339</c:v>
                </c:pt>
                <c:pt idx="30">
                  <c:v>-0.3319612740491068</c:v>
                </c:pt>
                <c:pt idx="31">
                  <c:v>-0.13973647960432348</c:v>
                </c:pt>
                <c:pt idx="32">
                  <c:v>-1.0304354670381601E-2</c:v>
                </c:pt>
                <c:pt idx="33">
                  <c:v>1.079594826803998E-2</c:v>
                </c:pt>
                <c:pt idx="34">
                  <c:v>2.2016127008086535E-2</c:v>
                </c:pt>
                <c:pt idx="35">
                  <c:v>2.6430982644754415E-2</c:v>
                </c:pt>
                <c:pt idx="36">
                  <c:v>0.14104000236211792</c:v>
                </c:pt>
                <c:pt idx="37">
                  <c:v>0.24547482410430635</c:v>
                </c:pt>
                <c:pt idx="38">
                  <c:v>0.36210232748183557</c:v>
                </c:pt>
                <c:pt idx="39">
                  <c:v>0.39720169421855195</c:v>
                </c:pt>
                <c:pt idx="40">
                  <c:v>0.40268694451444287</c:v>
                </c:pt>
                <c:pt idx="41">
                  <c:v>0.40273354196762057</c:v>
                </c:pt>
                <c:pt idx="42">
                  <c:v>0.47818447581420298</c:v>
                </c:pt>
                <c:pt idx="43">
                  <c:v>0.53099306735175844</c:v>
                </c:pt>
                <c:pt idx="44">
                  <c:v>0.68198526158519723</c:v>
                </c:pt>
                <c:pt idx="45">
                  <c:v>0.68463965496675883</c:v>
                </c:pt>
                <c:pt idx="46">
                  <c:v>0.86139882018977709</c:v>
                </c:pt>
                <c:pt idx="47">
                  <c:v>1.2626028783799796</c:v>
                </c:pt>
                <c:pt idx="48">
                  <c:v>3.0768502406531009</c:v>
                </c:pt>
                <c:pt idx="49">
                  <c:v>3.8767385732913051</c:v>
                </c:pt>
                <c:pt idx="50">
                  <c:v>4.0153674612565169</c:v>
                </c:pt>
              </c:numCache>
            </c:numRef>
          </c:val>
        </c:ser>
        <c:dLbls/>
        <c:axId val="148604416"/>
        <c:axId val="148605952"/>
      </c:barChart>
      <c:catAx>
        <c:axId val="148604416"/>
        <c:scaling>
          <c:orientation val="minMax"/>
        </c:scaling>
        <c:axPos val="b"/>
        <c:tickLblPos val="low"/>
        <c:crossAx val="148605952"/>
        <c:crosses val="autoZero"/>
        <c:auto val="1"/>
        <c:lblAlgn val="ctr"/>
        <c:lblOffset val="0"/>
        <c:tickLblSkip val="1"/>
      </c:catAx>
      <c:valAx>
        <c:axId val="148605952"/>
        <c:scaling>
          <c:orientation val="minMax"/>
          <c:max val="5"/>
        </c:scaling>
        <c:axPos val="l"/>
        <c:numFmt formatCode="General" sourceLinked="1"/>
        <c:tickLblPos val="nextTo"/>
        <c:crossAx val="1486044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8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spPr/>
          </c:dPt>
          <c:dPt>
            <c:idx val="1"/>
            <c:spPr/>
          </c:dPt>
          <c:dPt>
            <c:idx val="2"/>
            <c:spPr/>
          </c:dPt>
          <c:dPt>
            <c:idx val="3"/>
            <c:spPr/>
          </c:dPt>
          <c:dPt>
            <c:idx val="4"/>
            <c:spPr/>
          </c:dPt>
          <c:dPt>
            <c:idx val="5"/>
            <c:spPr/>
          </c:dPt>
          <c:dPt>
            <c:idx val="6"/>
            <c:spPr/>
          </c:dPt>
          <c:dPt>
            <c:idx val="7"/>
            <c:spPr/>
          </c:dPt>
          <c:dPt>
            <c:idx val="8"/>
            <c:spPr/>
          </c:dPt>
          <c:dPt>
            <c:idx val="9"/>
            <c:spPr/>
          </c:dPt>
          <c:dPt>
            <c:idx val="10"/>
            <c:spPr/>
          </c:dPt>
          <c:dPt>
            <c:idx val="36"/>
          </c:dPt>
          <c:dPt>
            <c:idx val="37"/>
          </c:dPt>
          <c:dPt>
            <c:idx val="38"/>
          </c:dPt>
          <c:dPt>
            <c:idx val="39"/>
          </c:dPt>
          <c:dPt>
            <c:idx val="40"/>
          </c:dPt>
          <c:dPt>
            <c:idx val="41"/>
          </c:dPt>
          <c:dPt>
            <c:idx val="42"/>
          </c:dPt>
          <c:dPt>
            <c:idx val="43"/>
          </c:dPt>
          <c:dPt>
            <c:idx val="44"/>
          </c:dPt>
          <c:dPt>
            <c:idx val="45"/>
          </c:dPt>
          <c:dPt>
            <c:idx val="46"/>
          </c:dPt>
          <c:dPt>
            <c:idx val="47"/>
          </c:dPt>
          <c:dPt>
            <c:idx val="48"/>
          </c:dPt>
          <c:dPt>
            <c:idx val="49"/>
          </c:dPt>
          <c:dPt>
            <c:idx val="50"/>
          </c:dPt>
          <c:dLbls>
            <c:numFmt formatCode="#,##0.0" sourceLinked="0"/>
            <c:txPr>
              <a:bodyPr rot="-5400000" vert="horz"/>
              <a:lstStyle/>
              <a:p>
                <a:pPr>
                  <a:defRPr sz="600"/>
                </a:pPr>
                <a:endParaRPr lang="en-US"/>
              </a:p>
            </c:txPr>
            <c:showVal val="1"/>
          </c:dLbls>
          <c:cat>
            <c:strRef>
              <c:f>Sheet1!$A$2:$A$52</c:f>
              <c:strCache>
                <c:ptCount val="51"/>
                <c:pt idx="0">
                  <c:v>Vermont</c:v>
                </c:pt>
                <c:pt idx="1">
                  <c:v>Hawaii</c:v>
                </c:pt>
                <c:pt idx="2">
                  <c:v>South Dakota</c:v>
                </c:pt>
                <c:pt idx="3">
                  <c:v>Wyoming</c:v>
                </c:pt>
                <c:pt idx="4">
                  <c:v>Alaska</c:v>
                </c:pt>
                <c:pt idx="5">
                  <c:v>New Hampshire</c:v>
                </c:pt>
                <c:pt idx="6">
                  <c:v>Montana</c:v>
                </c:pt>
                <c:pt idx="7">
                  <c:v>Nevada</c:v>
                </c:pt>
                <c:pt idx="8">
                  <c:v>Arizona</c:v>
                </c:pt>
                <c:pt idx="9">
                  <c:v>Nebraska</c:v>
                </c:pt>
                <c:pt idx="10">
                  <c:v>Maine</c:v>
                </c:pt>
                <c:pt idx="11">
                  <c:v>Oregon</c:v>
                </c:pt>
                <c:pt idx="12">
                  <c:v>New Mexico</c:v>
                </c:pt>
                <c:pt idx="13">
                  <c:v>Kansas</c:v>
                </c:pt>
                <c:pt idx="14">
                  <c:v>Florida</c:v>
                </c:pt>
                <c:pt idx="15">
                  <c:v>Washington</c:v>
                </c:pt>
                <c:pt idx="16">
                  <c:v>Texas</c:v>
                </c:pt>
                <c:pt idx="17">
                  <c:v>Kentucky</c:v>
                </c:pt>
                <c:pt idx="18">
                  <c:v>Missouri</c:v>
                </c:pt>
                <c:pt idx="19">
                  <c:v>California</c:v>
                </c:pt>
                <c:pt idx="20">
                  <c:v>Mississippi</c:v>
                </c:pt>
                <c:pt idx="21">
                  <c:v>Indiana</c:v>
                </c:pt>
                <c:pt idx="22">
                  <c:v>Delaware</c:v>
                </c:pt>
                <c:pt idx="23">
                  <c:v>South Carolina</c:v>
                </c:pt>
                <c:pt idx="24">
                  <c:v>Virginia</c:v>
                </c:pt>
                <c:pt idx="25">
                  <c:v>Iowa</c:v>
                </c:pt>
                <c:pt idx="26">
                  <c:v>Nation</c:v>
                </c:pt>
                <c:pt idx="27">
                  <c:v>Massachusetts</c:v>
                </c:pt>
                <c:pt idx="28">
                  <c:v>Louisiana</c:v>
                </c:pt>
                <c:pt idx="29">
                  <c:v>Ohio</c:v>
                </c:pt>
                <c:pt idx="30">
                  <c:v>Michigan</c:v>
                </c:pt>
                <c:pt idx="31">
                  <c:v>Colorado</c:v>
                </c:pt>
                <c:pt idx="32">
                  <c:v>New Jersey</c:v>
                </c:pt>
                <c:pt idx="33">
                  <c:v>Georgia</c:v>
                </c:pt>
                <c:pt idx="34">
                  <c:v>Oklahoma</c:v>
                </c:pt>
                <c:pt idx="35">
                  <c:v>Illinois</c:v>
                </c:pt>
                <c:pt idx="36">
                  <c:v>Idaho</c:v>
                </c:pt>
                <c:pt idx="37">
                  <c:v>North Carolina</c:v>
                </c:pt>
                <c:pt idx="38">
                  <c:v>Connecticut</c:v>
                </c:pt>
                <c:pt idx="39">
                  <c:v>Tennessee</c:v>
                </c:pt>
                <c:pt idx="40">
                  <c:v>Alabama</c:v>
                </c:pt>
                <c:pt idx="41">
                  <c:v>Utah</c:v>
                </c:pt>
                <c:pt idx="42">
                  <c:v>Minnesota</c:v>
                </c:pt>
                <c:pt idx="43">
                  <c:v>Pennsylvania</c:v>
                </c:pt>
                <c:pt idx="44">
                  <c:v>New York</c:v>
                </c:pt>
                <c:pt idx="45">
                  <c:v>Arkansas</c:v>
                </c:pt>
                <c:pt idx="46">
                  <c:v>Maryland</c:v>
                </c:pt>
                <c:pt idx="47">
                  <c:v>Wisconsin</c:v>
                </c:pt>
                <c:pt idx="48">
                  <c:v>West Virginia</c:v>
                </c:pt>
                <c:pt idx="49">
                  <c:v>Rhode Island</c:v>
                </c:pt>
                <c:pt idx="50">
                  <c:v>North Dakota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-25.49953200140974</c:v>
                </c:pt>
                <c:pt idx="1">
                  <c:v>-11.736339437662412</c:v>
                </c:pt>
                <c:pt idx="2">
                  <c:v>-4.7924134738142072</c:v>
                </c:pt>
                <c:pt idx="3">
                  <c:v>-4.6559058625695418</c:v>
                </c:pt>
                <c:pt idx="4">
                  <c:v>-4.1005038965982754</c:v>
                </c:pt>
                <c:pt idx="5">
                  <c:v>-3.0441252183052256</c:v>
                </c:pt>
                <c:pt idx="6">
                  <c:v>-0.9836586382190583</c:v>
                </c:pt>
                <c:pt idx="7">
                  <c:v>-0.90959470209309878</c:v>
                </c:pt>
                <c:pt idx="8">
                  <c:v>-0.55594252797220978</c:v>
                </c:pt>
                <c:pt idx="9">
                  <c:v>-0.39146900725546646</c:v>
                </c:pt>
                <c:pt idx="10">
                  <c:v>-0.18611823687045265</c:v>
                </c:pt>
                <c:pt idx="11">
                  <c:v>7.3433580584517003E-2</c:v>
                </c:pt>
                <c:pt idx="12">
                  <c:v>0.13168654354913656</c:v>
                </c:pt>
                <c:pt idx="13">
                  <c:v>0.32317145479958859</c:v>
                </c:pt>
                <c:pt idx="14">
                  <c:v>0.62230650802477783</c:v>
                </c:pt>
                <c:pt idx="15">
                  <c:v>0.66382252474147319</c:v>
                </c:pt>
                <c:pt idx="16">
                  <c:v>0.76932773927880416</c:v>
                </c:pt>
                <c:pt idx="17">
                  <c:v>0.77381441815582275</c:v>
                </c:pt>
                <c:pt idx="18">
                  <c:v>0.89829716033481333</c:v>
                </c:pt>
                <c:pt idx="19">
                  <c:v>0.95621016859166719</c:v>
                </c:pt>
                <c:pt idx="20">
                  <c:v>0.96616487507150595</c:v>
                </c:pt>
                <c:pt idx="21">
                  <c:v>1.1849931770407167</c:v>
                </c:pt>
                <c:pt idx="22">
                  <c:v>1.1896974132110287</c:v>
                </c:pt>
                <c:pt idx="23">
                  <c:v>1.2508658474367067</c:v>
                </c:pt>
                <c:pt idx="24">
                  <c:v>1.2669295159240936</c:v>
                </c:pt>
                <c:pt idx="25">
                  <c:v>1.4690069487800415</c:v>
                </c:pt>
                <c:pt idx="26">
                  <c:v>1.675644589495022</c:v>
                </c:pt>
                <c:pt idx="27">
                  <c:v>1.6778109488097961</c:v>
                </c:pt>
                <c:pt idx="28">
                  <c:v>1.7146116457693912</c:v>
                </c:pt>
                <c:pt idx="29">
                  <c:v>1.809290661292021</c:v>
                </c:pt>
                <c:pt idx="30">
                  <c:v>1.8363752687527963</c:v>
                </c:pt>
                <c:pt idx="31">
                  <c:v>1.8594490275816469</c:v>
                </c:pt>
                <c:pt idx="32">
                  <c:v>2.1445295794487684</c:v>
                </c:pt>
                <c:pt idx="33">
                  <c:v>2.2420690871313949</c:v>
                </c:pt>
                <c:pt idx="34">
                  <c:v>2.2471700847382685</c:v>
                </c:pt>
                <c:pt idx="35">
                  <c:v>2.4557997080523117</c:v>
                </c:pt>
                <c:pt idx="36">
                  <c:v>2.5760368823431636</c:v>
                </c:pt>
                <c:pt idx="37">
                  <c:v>2.8289056471272751</c:v>
                </c:pt>
                <c:pt idx="38">
                  <c:v>2.9399309040689126</c:v>
                </c:pt>
                <c:pt idx="39">
                  <c:v>3.1020680591375509</c:v>
                </c:pt>
                <c:pt idx="40">
                  <c:v>3.1382271968607891</c:v>
                </c:pt>
                <c:pt idx="41">
                  <c:v>3.1846945661503563</c:v>
                </c:pt>
                <c:pt idx="42">
                  <c:v>3.2490648273935148</c:v>
                </c:pt>
                <c:pt idx="43">
                  <c:v>3.6356005933480726</c:v>
                </c:pt>
                <c:pt idx="44">
                  <c:v>3.8141752596150407</c:v>
                </c:pt>
                <c:pt idx="45">
                  <c:v>3.8510000147110643</c:v>
                </c:pt>
                <c:pt idx="46">
                  <c:v>4.0976752979454165</c:v>
                </c:pt>
                <c:pt idx="47">
                  <c:v>5.717552017245878</c:v>
                </c:pt>
                <c:pt idx="48">
                  <c:v>7.1487009803942634</c:v>
                </c:pt>
                <c:pt idx="49">
                  <c:v>7.4995792182725269</c:v>
                </c:pt>
                <c:pt idx="50">
                  <c:v>9.082725039628686</c:v>
                </c:pt>
              </c:numCache>
            </c:numRef>
          </c:val>
        </c:ser>
        <c:dLbls/>
        <c:axId val="160053120"/>
        <c:axId val="160054656"/>
      </c:barChart>
      <c:catAx>
        <c:axId val="160053120"/>
        <c:scaling>
          <c:orientation val="minMax"/>
        </c:scaling>
        <c:axPos val="b"/>
        <c:tickLblPos val="low"/>
        <c:crossAx val="160054656"/>
        <c:crosses val="autoZero"/>
        <c:auto val="1"/>
        <c:lblAlgn val="ctr"/>
        <c:lblOffset val="0"/>
        <c:tickLblSkip val="1"/>
      </c:catAx>
      <c:valAx>
        <c:axId val="160054656"/>
        <c:scaling>
          <c:orientation val="minMax"/>
        </c:scaling>
        <c:axPos val="l"/>
        <c:numFmt formatCode="General" sourceLinked="1"/>
        <c:tickLblPos val="nextTo"/>
        <c:crossAx val="1600531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8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spPr/>
          </c:dPt>
          <c:dPt>
            <c:idx val="1"/>
            <c:spPr/>
          </c:dPt>
          <c:dPt>
            <c:idx val="2"/>
            <c:spPr/>
          </c:dPt>
          <c:dPt>
            <c:idx val="3"/>
            <c:spPr/>
          </c:dPt>
          <c:dPt>
            <c:idx val="4"/>
            <c:spPr/>
          </c:dPt>
          <c:dPt>
            <c:idx val="5"/>
            <c:spPr/>
          </c:dPt>
          <c:dPt>
            <c:idx val="6"/>
            <c:spPr/>
          </c:dPt>
          <c:dPt>
            <c:idx val="7"/>
            <c:spPr/>
          </c:dPt>
          <c:dPt>
            <c:idx val="8"/>
            <c:spPr/>
          </c:dPt>
          <c:dPt>
            <c:idx val="9"/>
            <c:spPr/>
          </c:dPt>
          <c:dPt>
            <c:idx val="10"/>
            <c:spPr/>
          </c:dPt>
          <c:dPt>
            <c:idx val="11"/>
            <c:spPr/>
          </c:dPt>
          <c:dPt>
            <c:idx val="12"/>
            <c:spPr/>
          </c:dPt>
          <c:dPt>
            <c:idx val="33"/>
          </c:dPt>
          <c:dPt>
            <c:idx val="34"/>
          </c:dPt>
          <c:dPt>
            <c:idx val="35"/>
          </c:dPt>
          <c:dPt>
            <c:idx val="36"/>
          </c:dPt>
          <c:dPt>
            <c:idx val="37"/>
          </c:dPt>
          <c:dPt>
            <c:idx val="38"/>
          </c:dPt>
          <c:dPt>
            <c:idx val="39"/>
          </c:dPt>
          <c:dPt>
            <c:idx val="40"/>
          </c:dPt>
          <c:dPt>
            <c:idx val="41"/>
          </c:dPt>
          <c:dPt>
            <c:idx val="42"/>
          </c:dPt>
          <c:dPt>
            <c:idx val="43"/>
          </c:dPt>
          <c:dPt>
            <c:idx val="44"/>
          </c:dPt>
          <c:dPt>
            <c:idx val="45"/>
          </c:dPt>
          <c:dPt>
            <c:idx val="46"/>
          </c:dPt>
          <c:dPt>
            <c:idx val="47"/>
          </c:dPt>
          <c:dPt>
            <c:idx val="48"/>
          </c:dPt>
          <c:dPt>
            <c:idx val="49"/>
          </c:dPt>
          <c:dPt>
            <c:idx val="50"/>
          </c:dPt>
          <c:dLbls>
            <c:numFmt formatCode="#,##0.0" sourceLinked="0"/>
            <c:txPr>
              <a:bodyPr rot="-5400000" vert="horz"/>
              <a:lstStyle/>
              <a:p>
                <a:pPr>
                  <a:defRPr sz="700"/>
                </a:pPr>
                <a:endParaRPr lang="en-US"/>
              </a:p>
            </c:txPr>
            <c:showVal val="1"/>
          </c:dLbls>
          <c:cat>
            <c:strRef>
              <c:f>Sheet1!$A$2:$A$52</c:f>
              <c:strCache>
                <c:ptCount val="51"/>
                <c:pt idx="0">
                  <c:v>Hawaii</c:v>
                </c:pt>
                <c:pt idx="1">
                  <c:v>Maine</c:v>
                </c:pt>
                <c:pt idx="2">
                  <c:v>Vermont</c:v>
                </c:pt>
                <c:pt idx="3">
                  <c:v>Alaska</c:v>
                </c:pt>
                <c:pt idx="4">
                  <c:v>Wyoming</c:v>
                </c:pt>
                <c:pt idx="5">
                  <c:v>Georgia</c:v>
                </c:pt>
                <c:pt idx="6">
                  <c:v>Oklahoma</c:v>
                </c:pt>
                <c:pt idx="7">
                  <c:v>South Carolina</c:v>
                </c:pt>
                <c:pt idx="8">
                  <c:v>Arizona</c:v>
                </c:pt>
                <c:pt idx="9">
                  <c:v>Oregon</c:v>
                </c:pt>
                <c:pt idx="10">
                  <c:v>Texas</c:v>
                </c:pt>
                <c:pt idx="11">
                  <c:v>Mississippi</c:v>
                </c:pt>
                <c:pt idx="12">
                  <c:v>Michigan</c:v>
                </c:pt>
                <c:pt idx="13">
                  <c:v>Tennessee</c:v>
                </c:pt>
                <c:pt idx="14">
                  <c:v>Virginia</c:v>
                </c:pt>
                <c:pt idx="15">
                  <c:v>California</c:v>
                </c:pt>
                <c:pt idx="16">
                  <c:v>South Dakota</c:v>
                </c:pt>
                <c:pt idx="17">
                  <c:v>Indiana</c:v>
                </c:pt>
                <c:pt idx="18">
                  <c:v>Nevada</c:v>
                </c:pt>
                <c:pt idx="19">
                  <c:v>Montana</c:v>
                </c:pt>
                <c:pt idx="20">
                  <c:v>Missouri</c:v>
                </c:pt>
                <c:pt idx="21">
                  <c:v>Alabama</c:v>
                </c:pt>
                <c:pt idx="22">
                  <c:v>Florida</c:v>
                </c:pt>
                <c:pt idx="23">
                  <c:v>Nation</c:v>
                </c:pt>
                <c:pt idx="24">
                  <c:v>New Mexico</c:v>
                </c:pt>
                <c:pt idx="25">
                  <c:v>Colorado</c:v>
                </c:pt>
                <c:pt idx="26">
                  <c:v>Washington</c:v>
                </c:pt>
                <c:pt idx="27">
                  <c:v>Ohio</c:v>
                </c:pt>
                <c:pt idx="28">
                  <c:v>Louisiana</c:v>
                </c:pt>
                <c:pt idx="29">
                  <c:v>Massachusetts</c:v>
                </c:pt>
                <c:pt idx="30">
                  <c:v>Nebraska</c:v>
                </c:pt>
                <c:pt idx="31">
                  <c:v>New Jersey</c:v>
                </c:pt>
                <c:pt idx="32">
                  <c:v>Maryland</c:v>
                </c:pt>
                <c:pt idx="33">
                  <c:v>Minnesota</c:v>
                </c:pt>
                <c:pt idx="34">
                  <c:v>Pennsylvania</c:v>
                </c:pt>
                <c:pt idx="35">
                  <c:v>Kansas</c:v>
                </c:pt>
                <c:pt idx="36">
                  <c:v>Kentucky</c:v>
                </c:pt>
                <c:pt idx="37">
                  <c:v>Illinois</c:v>
                </c:pt>
                <c:pt idx="38">
                  <c:v>Arkansas</c:v>
                </c:pt>
                <c:pt idx="39">
                  <c:v>Connecticut</c:v>
                </c:pt>
                <c:pt idx="40">
                  <c:v>Idaho</c:v>
                </c:pt>
                <c:pt idx="41">
                  <c:v>North Carolina</c:v>
                </c:pt>
                <c:pt idx="42">
                  <c:v>New York</c:v>
                </c:pt>
                <c:pt idx="43">
                  <c:v>Wisconsin</c:v>
                </c:pt>
                <c:pt idx="44">
                  <c:v>Utah</c:v>
                </c:pt>
                <c:pt idx="45">
                  <c:v>Delaware</c:v>
                </c:pt>
                <c:pt idx="46">
                  <c:v>Iowa</c:v>
                </c:pt>
                <c:pt idx="47">
                  <c:v>New Hampshire</c:v>
                </c:pt>
                <c:pt idx="48">
                  <c:v>West Virginia</c:v>
                </c:pt>
                <c:pt idx="49">
                  <c:v>Rhode Island</c:v>
                </c:pt>
                <c:pt idx="50">
                  <c:v>North Dakota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-7.9424029021674114</c:v>
                </c:pt>
                <c:pt idx="1">
                  <c:v>-7.7260990604170674</c:v>
                </c:pt>
                <c:pt idx="2">
                  <c:v>-6.9017590408284804</c:v>
                </c:pt>
                <c:pt idx="3">
                  <c:v>-6.4344342597539557</c:v>
                </c:pt>
                <c:pt idx="4">
                  <c:v>-1.8325405482191215</c:v>
                </c:pt>
                <c:pt idx="5">
                  <c:v>-1.2752093320809157</c:v>
                </c:pt>
                <c:pt idx="6">
                  <c:v>-0.90233103500568035</c:v>
                </c:pt>
                <c:pt idx="7">
                  <c:v>-0.83129018897812301</c:v>
                </c:pt>
                <c:pt idx="8">
                  <c:v>-0.74779488861274512</c:v>
                </c:pt>
                <c:pt idx="9">
                  <c:v>-0.70624268125147083</c:v>
                </c:pt>
                <c:pt idx="10">
                  <c:v>-0.31541366480017186</c:v>
                </c:pt>
                <c:pt idx="11">
                  <c:v>-0.15509189482080293</c:v>
                </c:pt>
                <c:pt idx="12">
                  <c:v>-4.6424196041488848E-2</c:v>
                </c:pt>
                <c:pt idx="13">
                  <c:v>1.5972648900344662E-2</c:v>
                </c:pt>
                <c:pt idx="14">
                  <c:v>0.11338044280221027</c:v>
                </c:pt>
                <c:pt idx="15">
                  <c:v>0.28270971664822037</c:v>
                </c:pt>
                <c:pt idx="16">
                  <c:v>0.29716477582098488</c:v>
                </c:pt>
                <c:pt idx="17">
                  <c:v>0.3023457265452798</c:v>
                </c:pt>
                <c:pt idx="18">
                  <c:v>0.38463013712720701</c:v>
                </c:pt>
                <c:pt idx="19">
                  <c:v>0.42848175262455618</c:v>
                </c:pt>
                <c:pt idx="20">
                  <c:v>0.46143773904789148</c:v>
                </c:pt>
                <c:pt idx="21">
                  <c:v>0.5734151083082395</c:v>
                </c:pt>
                <c:pt idx="22">
                  <c:v>0.6090320897254563</c:v>
                </c:pt>
                <c:pt idx="23">
                  <c:v>0.68505602130514376</c:v>
                </c:pt>
                <c:pt idx="24">
                  <c:v>0.80716922933716617</c:v>
                </c:pt>
                <c:pt idx="25">
                  <c:v>0.95255526846928262</c:v>
                </c:pt>
                <c:pt idx="26">
                  <c:v>0.96531880777500234</c:v>
                </c:pt>
                <c:pt idx="27">
                  <c:v>1.0022825996322988</c:v>
                </c:pt>
                <c:pt idx="28">
                  <c:v>1.2042228102067336</c:v>
                </c:pt>
                <c:pt idx="29">
                  <c:v>1.235628793377614</c:v>
                </c:pt>
                <c:pt idx="30">
                  <c:v>1.3580177769818325</c:v>
                </c:pt>
                <c:pt idx="31">
                  <c:v>1.3688931235394115</c:v>
                </c:pt>
                <c:pt idx="32">
                  <c:v>1.3795930586805198</c:v>
                </c:pt>
                <c:pt idx="33">
                  <c:v>1.5089657684784361</c:v>
                </c:pt>
                <c:pt idx="34">
                  <c:v>1.5360416146217448</c:v>
                </c:pt>
                <c:pt idx="35">
                  <c:v>1.5662750243630232</c:v>
                </c:pt>
                <c:pt idx="36">
                  <c:v>1.6254851908396579</c:v>
                </c:pt>
                <c:pt idx="37">
                  <c:v>1.676643642332422</c:v>
                </c:pt>
                <c:pt idx="38">
                  <c:v>1.7086610634397914</c:v>
                </c:pt>
                <c:pt idx="39">
                  <c:v>1.7702490574651752</c:v>
                </c:pt>
                <c:pt idx="40">
                  <c:v>1.7868353649823094</c:v>
                </c:pt>
                <c:pt idx="41">
                  <c:v>1.8059155354881113</c:v>
                </c:pt>
                <c:pt idx="42">
                  <c:v>1.8378986522626906</c:v>
                </c:pt>
                <c:pt idx="43">
                  <c:v>1.8712660137009678</c:v>
                </c:pt>
                <c:pt idx="44">
                  <c:v>1.9340219880636909</c:v>
                </c:pt>
                <c:pt idx="45">
                  <c:v>1.9798813432212903</c:v>
                </c:pt>
                <c:pt idx="46">
                  <c:v>3.9320141122556223</c:v>
                </c:pt>
                <c:pt idx="47">
                  <c:v>3.956451595403315</c:v>
                </c:pt>
                <c:pt idx="48">
                  <c:v>4.3401389445061653</c:v>
                </c:pt>
                <c:pt idx="49">
                  <c:v>7.1109105141913842</c:v>
                </c:pt>
                <c:pt idx="50">
                  <c:v>7.2188050486778215</c:v>
                </c:pt>
              </c:numCache>
            </c:numRef>
          </c:val>
        </c:ser>
        <c:dLbls/>
        <c:axId val="160129024"/>
        <c:axId val="160130560"/>
      </c:barChart>
      <c:catAx>
        <c:axId val="160129024"/>
        <c:scaling>
          <c:orientation val="minMax"/>
        </c:scaling>
        <c:axPos val="b"/>
        <c:tickLblPos val="low"/>
        <c:crossAx val="160130560"/>
        <c:crosses val="autoZero"/>
        <c:auto val="1"/>
        <c:lblAlgn val="ctr"/>
        <c:lblOffset val="0"/>
        <c:tickLblSkip val="1"/>
      </c:catAx>
      <c:valAx>
        <c:axId val="160130560"/>
        <c:scaling>
          <c:orientation val="minMax"/>
        </c:scaling>
        <c:axPos val="l"/>
        <c:numFmt formatCode="General" sourceLinked="1"/>
        <c:tickLblPos val="nextTo"/>
        <c:crossAx val="1601290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800"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spPr/>
          </c:dPt>
          <c:dPt>
            <c:idx val="1"/>
            <c:spPr/>
          </c:dPt>
          <c:dPt>
            <c:idx val="2"/>
            <c:spPr/>
          </c:dPt>
          <c:dPt>
            <c:idx val="3"/>
            <c:spPr/>
          </c:dPt>
          <c:dPt>
            <c:idx val="4"/>
            <c:spPr/>
          </c:dPt>
          <c:dPt>
            <c:idx val="5"/>
            <c:spPr/>
          </c:dPt>
          <c:dPt>
            <c:idx val="6"/>
            <c:spPr/>
          </c:dPt>
          <c:dPt>
            <c:idx val="7"/>
            <c:spPr/>
          </c:dPt>
          <c:dPt>
            <c:idx val="36"/>
          </c:dPt>
          <c:dPt>
            <c:idx val="37"/>
          </c:dPt>
          <c:dPt>
            <c:idx val="38"/>
          </c:dPt>
          <c:dPt>
            <c:idx val="39"/>
          </c:dPt>
          <c:dPt>
            <c:idx val="40"/>
          </c:dPt>
          <c:dPt>
            <c:idx val="41"/>
          </c:dPt>
          <c:dPt>
            <c:idx val="42"/>
          </c:dPt>
          <c:dPt>
            <c:idx val="43"/>
          </c:dPt>
          <c:dPt>
            <c:idx val="44"/>
          </c:dPt>
          <c:dPt>
            <c:idx val="45"/>
          </c:dPt>
          <c:dPt>
            <c:idx val="46"/>
          </c:dPt>
          <c:dPt>
            <c:idx val="47"/>
          </c:dPt>
          <c:dPt>
            <c:idx val="48"/>
          </c:dPt>
          <c:dPt>
            <c:idx val="49"/>
          </c:dPt>
          <c:dPt>
            <c:idx val="50"/>
          </c:dPt>
          <c:dLbls>
            <c:numFmt formatCode="#,##0.0" sourceLinked="0"/>
            <c:txPr>
              <a:bodyPr rot="-5400000" vert="horz"/>
              <a:lstStyle/>
              <a:p>
                <a:pPr>
                  <a:defRPr sz="600"/>
                </a:pPr>
                <a:endParaRPr lang="en-US"/>
              </a:p>
            </c:txPr>
            <c:showVal val="1"/>
          </c:dLbls>
          <c:cat>
            <c:strRef>
              <c:f>Sheet1!$A$2:$A$52</c:f>
              <c:strCache>
                <c:ptCount val="51"/>
                <c:pt idx="0">
                  <c:v>Vermont</c:v>
                </c:pt>
                <c:pt idx="1">
                  <c:v>Hawaii</c:v>
                </c:pt>
                <c:pt idx="2">
                  <c:v>South Dakota</c:v>
                </c:pt>
                <c:pt idx="3">
                  <c:v>Alaska</c:v>
                </c:pt>
                <c:pt idx="4">
                  <c:v>Wyoming</c:v>
                </c:pt>
                <c:pt idx="5">
                  <c:v>Nebraska</c:v>
                </c:pt>
                <c:pt idx="6">
                  <c:v>Mississippi</c:v>
                </c:pt>
                <c:pt idx="7">
                  <c:v>Nevada</c:v>
                </c:pt>
                <c:pt idx="8">
                  <c:v>Arizona</c:v>
                </c:pt>
                <c:pt idx="9">
                  <c:v>Washington</c:v>
                </c:pt>
                <c:pt idx="10">
                  <c:v>New Mexico</c:v>
                </c:pt>
                <c:pt idx="11">
                  <c:v>Florida</c:v>
                </c:pt>
                <c:pt idx="12">
                  <c:v>Oregon</c:v>
                </c:pt>
                <c:pt idx="13">
                  <c:v>Kentucky</c:v>
                </c:pt>
                <c:pt idx="14">
                  <c:v>Texas</c:v>
                </c:pt>
                <c:pt idx="15">
                  <c:v>Massachusetts</c:v>
                </c:pt>
                <c:pt idx="16">
                  <c:v>California</c:v>
                </c:pt>
                <c:pt idx="17">
                  <c:v>Michigan</c:v>
                </c:pt>
                <c:pt idx="18">
                  <c:v>Delaware</c:v>
                </c:pt>
                <c:pt idx="19">
                  <c:v>New Hampshire</c:v>
                </c:pt>
                <c:pt idx="20">
                  <c:v>Kansas</c:v>
                </c:pt>
                <c:pt idx="21">
                  <c:v>North Carolina</c:v>
                </c:pt>
                <c:pt idx="22">
                  <c:v>Missouri</c:v>
                </c:pt>
                <c:pt idx="23">
                  <c:v>Louisiana</c:v>
                </c:pt>
                <c:pt idx="24">
                  <c:v>Nation</c:v>
                </c:pt>
                <c:pt idx="25">
                  <c:v>Iowa</c:v>
                </c:pt>
                <c:pt idx="26">
                  <c:v>Virginia</c:v>
                </c:pt>
                <c:pt idx="27">
                  <c:v>Ohio</c:v>
                </c:pt>
                <c:pt idx="28">
                  <c:v>South Carolina</c:v>
                </c:pt>
                <c:pt idx="29">
                  <c:v>Indiana</c:v>
                </c:pt>
                <c:pt idx="30">
                  <c:v>Utah</c:v>
                </c:pt>
                <c:pt idx="31">
                  <c:v>Idaho</c:v>
                </c:pt>
                <c:pt idx="32">
                  <c:v>Oklahoma</c:v>
                </c:pt>
                <c:pt idx="33">
                  <c:v>Illinois</c:v>
                </c:pt>
                <c:pt idx="34">
                  <c:v>Alabama</c:v>
                </c:pt>
                <c:pt idx="35">
                  <c:v>Georgia</c:v>
                </c:pt>
                <c:pt idx="36">
                  <c:v>Arkansas</c:v>
                </c:pt>
                <c:pt idx="37">
                  <c:v>Pennsylvania</c:v>
                </c:pt>
                <c:pt idx="38">
                  <c:v>New Jersey</c:v>
                </c:pt>
                <c:pt idx="39">
                  <c:v>Montana</c:v>
                </c:pt>
                <c:pt idx="40">
                  <c:v>Connecticut</c:v>
                </c:pt>
                <c:pt idx="41">
                  <c:v>Tennessee</c:v>
                </c:pt>
                <c:pt idx="42">
                  <c:v>Maryland</c:v>
                </c:pt>
                <c:pt idx="43">
                  <c:v>North Dakota</c:v>
                </c:pt>
                <c:pt idx="44">
                  <c:v>Colorado</c:v>
                </c:pt>
                <c:pt idx="45">
                  <c:v>New York</c:v>
                </c:pt>
                <c:pt idx="46">
                  <c:v>Wisconsin</c:v>
                </c:pt>
                <c:pt idx="47">
                  <c:v>Minnesota</c:v>
                </c:pt>
                <c:pt idx="48">
                  <c:v>Rhode Island</c:v>
                </c:pt>
                <c:pt idx="49">
                  <c:v>West Virginia</c:v>
                </c:pt>
                <c:pt idx="50">
                  <c:v>Maine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-18.22185027308478</c:v>
                </c:pt>
                <c:pt idx="1">
                  <c:v>-12.929940964049274</c:v>
                </c:pt>
                <c:pt idx="2">
                  <c:v>-6.4443793879621669</c:v>
                </c:pt>
                <c:pt idx="3">
                  <c:v>-3.860841165727507</c:v>
                </c:pt>
                <c:pt idx="4">
                  <c:v>-3.5385854118252111</c:v>
                </c:pt>
                <c:pt idx="5">
                  <c:v>-1.6551886171765346</c:v>
                </c:pt>
                <c:pt idx="6">
                  <c:v>-1.4199144584625392</c:v>
                </c:pt>
                <c:pt idx="7">
                  <c:v>-0.62931133277187012</c:v>
                </c:pt>
                <c:pt idx="8">
                  <c:v>4.8181599250327174E-2</c:v>
                </c:pt>
                <c:pt idx="9">
                  <c:v>0.34914812477391877</c:v>
                </c:pt>
                <c:pt idx="10">
                  <c:v>0.60045344874114182</c:v>
                </c:pt>
                <c:pt idx="11">
                  <c:v>0.83495184928182209</c:v>
                </c:pt>
                <c:pt idx="12">
                  <c:v>0.85577938743115223</c:v>
                </c:pt>
                <c:pt idx="13">
                  <c:v>0.88219843853443802</c:v>
                </c:pt>
                <c:pt idx="14">
                  <c:v>1.0812620344740083</c:v>
                </c:pt>
                <c:pt idx="15">
                  <c:v>1.1192523955788047</c:v>
                </c:pt>
                <c:pt idx="16">
                  <c:v>1.3359442205040322</c:v>
                </c:pt>
                <c:pt idx="17">
                  <c:v>1.4463902267378861</c:v>
                </c:pt>
                <c:pt idx="18">
                  <c:v>1.4812842169005263</c:v>
                </c:pt>
                <c:pt idx="19">
                  <c:v>1.5667286498938078</c:v>
                </c:pt>
                <c:pt idx="20">
                  <c:v>1.6565505436917298</c:v>
                </c:pt>
                <c:pt idx="21">
                  <c:v>1.8452840318803929</c:v>
                </c:pt>
                <c:pt idx="22">
                  <c:v>1.8968548349900145</c:v>
                </c:pt>
                <c:pt idx="23">
                  <c:v>1.9276396956346242</c:v>
                </c:pt>
                <c:pt idx="24">
                  <c:v>1.9336805301854589</c:v>
                </c:pt>
                <c:pt idx="25">
                  <c:v>1.9493078873797103</c:v>
                </c:pt>
                <c:pt idx="26">
                  <c:v>1.9573840325794725</c:v>
                </c:pt>
                <c:pt idx="27">
                  <c:v>1.963443327531911</c:v>
                </c:pt>
                <c:pt idx="28">
                  <c:v>2.2024352402603466</c:v>
                </c:pt>
                <c:pt idx="29">
                  <c:v>2.2499723866594441</c:v>
                </c:pt>
                <c:pt idx="30">
                  <c:v>2.4758387499901779</c:v>
                </c:pt>
                <c:pt idx="31">
                  <c:v>2.5267914619645886</c:v>
                </c:pt>
                <c:pt idx="32">
                  <c:v>2.6374333790950946</c:v>
                </c:pt>
                <c:pt idx="33">
                  <c:v>2.736524558670848</c:v>
                </c:pt>
                <c:pt idx="34">
                  <c:v>2.8050846780500684</c:v>
                </c:pt>
                <c:pt idx="35">
                  <c:v>2.9856765327941654</c:v>
                </c:pt>
                <c:pt idx="36">
                  <c:v>2.9950890896263878</c:v>
                </c:pt>
                <c:pt idx="37">
                  <c:v>3.0427120634613836</c:v>
                </c:pt>
                <c:pt idx="38">
                  <c:v>3.1402682424501269</c:v>
                </c:pt>
                <c:pt idx="39">
                  <c:v>3.2614494418074522</c:v>
                </c:pt>
                <c:pt idx="40">
                  <c:v>3.2657698252350333</c:v>
                </c:pt>
                <c:pt idx="41">
                  <c:v>3.5722736797713228</c:v>
                </c:pt>
                <c:pt idx="42">
                  <c:v>3.7493561732916376</c:v>
                </c:pt>
                <c:pt idx="43">
                  <c:v>4.06878589200885</c:v>
                </c:pt>
                <c:pt idx="44">
                  <c:v>4.1060277491766044</c:v>
                </c:pt>
                <c:pt idx="45">
                  <c:v>4.3946868994014121</c:v>
                </c:pt>
                <c:pt idx="46">
                  <c:v>4.9658323484122207</c:v>
                </c:pt>
                <c:pt idx="47">
                  <c:v>5.5890071778943957</c:v>
                </c:pt>
                <c:pt idx="48">
                  <c:v>7.3327604948245213</c:v>
                </c:pt>
                <c:pt idx="49">
                  <c:v>7.3892527633848681</c:v>
                </c:pt>
                <c:pt idx="50">
                  <c:v>8.5929072991977531</c:v>
                </c:pt>
              </c:numCache>
            </c:numRef>
          </c:val>
        </c:ser>
        <c:dLbls/>
        <c:axId val="160281728"/>
        <c:axId val="160283264"/>
      </c:barChart>
      <c:catAx>
        <c:axId val="160281728"/>
        <c:scaling>
          <c:orientation val="minMax"/>
        </c:scaling>
        <c:axPos val="b"/>
        <c:tickLblPos val="low"/>
        <c:crossAx val="160283264"/>
        <c:crosses val="autoZero"/>
        <c:auto val="1"/>
        <c:lblAlgn val="ctr"/>
        <c:lblOffset val="0"/>
        <c:tickLblSkip val="1"/>
      </c:catAx>
      <c:valAx>
        <c:axId val="160283264"/>
        <c:scaling>
          <c:orientation val="minMax"/>
        </c:scaling>
        <c:axPos val="l"/>
        <c:numFmt formatCode="General" sourceLinked="1"/>
        <c:tickLblPos val="nextTo"/>
        <c:crossAx val="1602817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800"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spPr/>
          </c:dPt>
          <c:dPt>
            <c:idx val="1"/>
            <c:spPr/>
          </c:dPt>
          <c:dPt>
            <c:idx val="2"/>
            <c:spPr/>
          </c:dPt>
          <c:dPt>
            <c:idx val="3"/>
            <c:spPr/>
          </c:dPt>
          <c:dPt>
            <c:idx val="4"/>
            <c:spPr/>
          </c:dPt>
          <c:dPt>
            <c:idx val="5"/>
            <c:spPr/>
          </c:dPt>
          <c:dPt>
            <c:idx val="6"/>
            <c:spPr/>
          </c:dPt>
          <c:dPt>
            <c:idx val="7"/>
            <c:spPr/>
          </c:dPt>
          <c:dPt>
            <c:idx val="8"/>
            <c:spPr/>
          </c:dPt>
          <c:dPt>
            <c:idx val="9"/>
            <c:spPr/>
          </c:dPt>
          <c:dPt>
            <c:idx val="10"/>
            <c:spPr/>
          </c:dPt>
          <c:dPt>
            <c:idx val="11"/>
            <c:spPr/>
          </c:dPt>
          <c:dPt>
            <c:idx val="12"/>
            <c:spPr/>
          </c:dPt>
          <c:dPt>
            <c:idx val="13"/>
            <c:spPr/>
          </c:dPt>
          <c:dPt>
            <c:idx val="14"/>
            <c:spPr/>
          </c:dPt>
          <c:dPt>
            <c:idx val="15"/>
            <c:spPr/>
          </c:dPt>
          <c:dPt>
            <c:idx val="16"/>
            <c:spPr/>
          </c:dPt>
          <c:dPt>
            <c:idx val="17"/>
          </c:dPt>
          <c:dPt>
            <c:idx val="18"/>
          </c:dPt>
          <c:dPt>
            <c:idx val="19"/>
          </c:dPt>
          <c:dPt>
            <c:idx val="33"/>
          </c:dPt>
          <c:dPt>
            <c:idx val="34"/>
          </c:dPt>
          <c:dPt>
            <c:idx val="35"/>
          </c:dPt>
          <c:dPt>
            <c:idx val="36"/>
          </c:dPt>
          <c:dPt>
            <c:idx val="37"/>
          </c:dPt>
          <c:dPt>
            <c:idx val="38"/>
          </c:dPt>
          <c:dPt>
            <c:idx val="39"/>
          </c:dPt>
          <c:dPt>
            <c:idx val="40"/>
          </c:dPt>
          <c:dPt>
            <c:idx val="41"/>
          </c:dPt>
          <c:dPt>
            <c:idx val="42"/>
          </c:dPt>
          <c:dPt>
            <c:idx val="43"/>
          </c:dPt>
          <c:dPt>
            <c:idx val="44"/>
          </c:dPt>
          <c:dPt>
            <c:idx val="45"/>
          </c:dPt>
          <c:dPt>
            <c:idx val="46"/>
          </c:dPt>
          <c:dPt>
            <c:idx val="47"/>
          </c:dPt>
          <c:dPt>
            <c:idx val="48"/>
          </c:dPt>
          <c:dPt>
            <c:idx val="49"/>
          </c:dPt>
          <c:dPt>
            <c:idx val="50"/>
          </c:dPt>
          <c:dLbls>
            <c:numFmt formatCode="#,##0.0" sourceLinked="0"/>
            <c:txPr>
              <a:bodyPr rot="-5400000" vert="horz"/>
              <a:lstStyle/>
              <a:p>
                <a:pPr>
                  <a:defRPr sz="700"/>
                </a:pPr>
                <a:endParaRPr lang="en-US"/>
              </a:p>
            </c:txPr>
            <c:showVal val="1"/>
          </c:dLbls>
          <c:cat>
            <c:strRef>
              <c:f>Sheet1!$A$2:$A$52</c:f>
              <c:strCache>
                <c:ptCount val="51"/>
                <c:pt idx="0">
                  <c:v>Hawaii</c:v>
                </c:pt>
                <c:pt idx="1">
                  <c:v>Alaska</c:v>
                </c:pt>
                <c:pt idx="2">
                  <c:v>Maine</c:v>
                </c:pt>
                <c:pt idx="3">
                  <c:v>South Dakota</c:v>
                </c:pt>
                <c:pt idx="4">
                  <c:v>Wyoming</c:v>
                </c:pt>
                <c:pt idx="5">
                  <c:v>Mississippi</c:v>
                </c:pt>
                <c:pt idx="6">
                  <c:v>Georgia</c:v>
                </c:pt>
                <c:pt idx="7">
                  <c:v>Arizona</c:v>
                </c:pt>
                <c:pt idx="8">
                  <c:v>South Carolina</c:v>
                </c:pt>
                <c:pt idx="9">
                  <c:v>Oklahoma</c:v>
                </c:pt>
                <c:pt idx="10">
                  <c:v>Michigan</c:v>
                </c:pt>
                <c:pt idx="11">
                  <c:v>Tennessee</c:v>
                </c:pt>
                <c:pt idx="12">
                  <c:v>New Mexico</c:v>
                </c:pt>
                <c:pt idx="13">
                  <c:v>Oregon</c:v>
                </c:pt>
                <c:pt idx="14">
                  <c:v>Virginia</c:v>
                </c:pt>
                <c:pt idx="15">
                  <c:v>Texas</c:v>
                </c:pt>
                <c:pt idx="16">
                  <c:v>Washington</c:v>
                </c:pt>
                <c:pt idx="17">
                  <c:v>Missouri</c:v>
                </c:pt>
                <c:pt idx="18">
                  <c:v>Indiana</c:v>
                </c:pt>
                <c:pt idx="19">
                  <c:v>Nebraska</c:v>
                </c:pt>
                <c:pt idx="20">
                  <c:v>Florida</c:v>
                </c:pt>
                <c:pt idx="21">
                  <c:v>California</c:v>
                </c:pt>
                <c:pt idx="22">
                  <c:v>Nation</c:v>
                </c:pt>
                <c:pt idx="23">
                  <c:v>Arkansas</c:v>
                </c:pt>
                <c:pt idx="24">
                  <c:v>Maryland</c:v>
                </c:pt>
                <c:pt idx="25">
                  <c:v>Alabama</c:v>
                </c:pt>
                <c:pt idx="26">
                  <c:v>Kentucky</c:v>
                </c:pt>
                <c:pt idx="27">
                  <c:v>Ohio</c:v>
                </c:pt>
                <c:pt idx="28">
                  <c:v>Louisiana</c:v>
                </c:pt>
                <c:pt idx="29">
                  <c:v>Utah</c:v>
                </c:pt>
                <c:pt idx="30">
                  <c:v>Delaware</c:v>
                </c:pt>
                <c:pt idx="31">
                  <c:v>Montana</c:v>
                </c:pt>
                <c:pt idx="32">
                  <c:v>New York</c:v>
                </c:pt>
                <c:pt idx="33">
                  <c:v>Pennsylvania</c:v>
                </c:pt>
                <c:pt idx="34">
                  <c:v>Nevada</c:v>
                </c:pt>
                <c:pt idx="35">
                  <c:v>Massachusetts</c:v>
                </c:pt>
                <c:pt idx="36">
                  <c:v>North Carolina</c:v>
                </c:pt>
                <c:pt idx="37">
                  <c:v>Colorado</c:v>
                </c:pt>
                <c:pt idx="38">
                  <c:v>Illinois</c:v>
                </c:pt>
                <c:pt idx="39">
                  <c:v>Kansas</c:v>
                </c:pt>
                <c:pt idx="40">
                  <c:v>Wisconsin</c:v>
                </c:pt>
                <c:pt idx="41">
                  <c:v>New Jersey</c:v>
                </c:pt>
                <c:pt idx="42">
                  <c:v>Connecticut</c:v>
                </c:pt>
                <c:pt idx="43">
                  <c:v>Vermont</c:v>
                </c:pt>
                <c:pt idx="44">
                  <c:v>Minnesota</c:v>
                </c:pt>
                <c:pt idx="45">
                  <c:v>Idaho</c:v>
                </c:pt>
                <c:pt idx="46">
                  <c:v>West Virginia</c:v>
                </c:pt>
                <c:pt idx="47">
                  <c:v>Iowa</c:v>
                </c:pt>
                <c:pt idx="48">
                  <c:v>North Dakota</c:v>
                </c:pt>
                <c:pt idx="49">
                  <c:v>Rhode Island</c:v>
                </c:pt>
                <c:pt idx="50">
                  <c:v>New Hampshire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-6.7567131408290813</c:v>
                </c:pt>
                <c:pt idx="1">
                  <c:v>-4.4074987049954695</c:v>
                </c:pt>
                <c:pt idx="2">
                  <c:v>-2.4529523278017069</c:v>
                </c:pt>
                <c:pt idx="3">
                  <c:v>-2.295055249964026</c:v>
                </c:pt>
                <c:pt idx="4">
                  <c:v>-2.2163669855202173</c:v>
                </c:pt>
                <c:pt idx="5">
                  <c:v>-1.1886214623543798</c:v>
                </c:pt>
                <c:pt idx="6">
                  <c:v>-0.83305578082016751</c:v>
                </c:pt>
                <c:pt idx="7">
                  <c:v>-0.70231136373711667</c:v>
                </c:pt>
                <c:pt idx="8">
                  <c:v>-0.65062320985233413</c:v>
                </c:pt>
                <c:pt idx="9">
                  <c:v>-0.62544327592340399</c:v>
                </c:pt>
                <c:pt idx="10">
                  <c:v>-0.3592800081761105</c:v>
                </c:pt>
                <c:pt idx="11">
                  <c:v>-0.28817498106682937</c:v>
                </c:pt>
                <c:pt idx="12">
                  <c:v>-0.16644838623663821</c:v>
                </c:pt>
                <c:pt idx="13">
                  <c:v>-0.13774515239749272</c:v>
                </c:pt>
                <c:pt idx="14">
                  <c:v>-0.10821080973251897</c:v>
                </c:pt>
                <c:pt idx="15">
                  <c:v>-3.6645962320630339E-2</c:v>
                </c:pt>
                <c:pt idx="16">
                  <c:v>-2.5487597939850564E-3</c:v>
                </c:pt>
                <c:pt idx="17">
                  <c:v>9.8812430808010276E-2</c:v>
                </c:pt>
                <c:pt idx="18">
                  <c:v>0.20074604195243145</c:v>
                </c:pt>
                <c:pt idx="19">
                  <c:v>0.2272396689611931</c:v>
                </c:pt>
                <c:pt idx="20">
                  <c:v>0.37528540229946838</c:v>
                </c:pt>
                <c:pt idx="21">
                  <c:v>0.40266955884199263</c:v>
                </c:pt>
                <c:pt idx="22">
                  <c:v>0.45007644697286875</c:v>
                </c:pt>
                <c:pt idx="23">
                  <c:v>0.53372342023569175</c:v>
                </c:pt>
                <c:pt idx="24">
                  <c:v>0.7156929724510166</c:v>
                </c:pt>
                <c:pt idx="25">
                  <c:v>0.75513645751184744</c:v>
                </c:pt>
                <c:pt idx="26">
                  <c:v>0.8107141361538821</c:v>
                </c:pt>
                <c:pt idx="27">
                  <c:v>0.81724273873182252</c:v>
                </c:pt>
                <c:pt idx="28">
                  <c:v>1.0086874479778469</c:v>
                </c:pt>
                <c:pt idx="29">
                  <c:v>1.0097186575172363</c:v>
                </c:pt>
                <c:pt idx="30">
                  <c:v>1.0641269787085472</c:v>
                </c:pt>
                <c:pt idx="31">
                  <c:v>1.0676963072488055</c:v>
                </c:pt>
                <c:pt idx="32">
                  <c:v>1.1669386642362023</c:v>
                </c:pt>
                <c:pt idx="33">
                  <c:v>1.1690126014562667</c:v>
                </c:pt>
                <c:pt idx="34">
                  <c:v>1.1845939220368644</c:v>
                </c:pt>
                <c:pt idx="35">
                  <c:v>1.1882825049723285</c:v>
                </c:pt>
                <c:pt idx="36">
                  <c:v>1.2444033330397346</c:v>
                </c:pt>
                <c:pt idx="37">
                  <c:v>1.2516960142085694</c:v>
                </c:pt>
                <c:pt idx="38">
                  <c:v>1.3155423820497738</c:v>
                </c:pt>
                <c:pt idx="39">
                  <c:v>1.3421907587459179</c:v>
                </c:pt>
                <c:pt idx="40">
                  <c:v>1.5247932863694831</c:v>
                </c:pt>
                <c:pt idx="41">
                  <c:v>1.5899519028311033</c:v>
                </c:pt>
                <c:pt idx="42">
                  <c:v>1.6235492639081066</c:v>
                </c:pt>
                <c:pt idx="43">
                  <c:v>1.6758423292111149</c:v>
                </c:pt>
                <c:pt idx="44">
                  <c:v>1.9819246437637439</c:v>
                </c:pt>
                <c:pt idx="45">
                  <c:v>2.0233370348533737</c:v>
                </c:pt>
                <c:pt idx="46">
                  <c:v>2.7861094764171939</c:v>
                </c:pt>
                <c:pt idx="47">
                  <c:v>3.5187922941224365</c:v>
                </c:pt>
                <c:pt idx="48">
                  <c:v>3.6015653290273804</c:v>
                </c:pt>
                <c:pt idx="49">
                  <c:v>5.520565705170501</c:v>
                </c:pt>
                <c:pt idx="50">
                  <c:v>6.3196633224985748</c:v>
                </c:pt>
              </c:numCache>
            </c:numRef>
          </c:val>
        </c:ser>
        <c:dLbls/>
        <c:axId val="160350976"/>
        <c:axId val="160352512"/>
      </c:barChart>
      <c:catAx>
        <c:axId val="160350976"/>
        <c:scaling>
          <c:orientation val="minMax"/>
        </c:scaling>
        <c:axPos val="b"/>
        <c:tickLblPos val="low"/>
        <c:crossAx val="160352512"/>
        <c:crosses val="autoZero"/>
        <c:auto val="1"/>
        <c:lblAlgn val="ctr"/>
        <c:lblOffset val="0"/>
        <c:tickLblSkip val="1"/>
      </c:catAx>
      <c:valAx>
        <c:axId val="160352512"/>
        <c:scaling>
          <c:orientation val="minMax"/>
        </c:scaling>
        <c:axPos val="l"/>
        <c:numFmt formatCode="General" sourceLinked="1"/>
        <c:tickLblPos val="nextTo"/>
        <c:crossAx val="1603509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800"/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10"/>
            <c:spPr>
              <a:solidFill>
                <a:schemeClr val="accent2"/>
              </a:solidFill>
            </c:spPr>
          </c:dPt>
          <c:dPt>
            <c:idx val="20"/>
            <c:spPr>
              <a:solidFill>
                <a:schemeClr val="accent2"/>
              </a:solidFill>
            </c:spPr>
          </c:dPt>
          <c:dPt>
            <c:idx val="21"/>
            <c:spPr>
              <a:solidFill>
                <a:schemeClr val="accent2"/>
              </a:solidFill>
            </c:spPr>
          </c:dPt>
          <c:dPt>
            <c:idx val="22"/>
            <c:spPr>
              <a:solidFill>
                <a:schemeClr val="accent2"/>
              </a:solidFill>
            </c:spPr>
          </c:dPt>
          <c:dPt>
            <c:idx val="23"/>
            <c:spPr>
              <a:solidFill>
                <a:schemeClr val="accent2"/>
              </a:solidFill>
            </c:spPr>
          </c:dPt>
          <c:dPt>
            <c:idx val="25"/>
            <c:spPr>
              <a:solidFill>
                <a:schemeClr val="accent2"/>
              </a:solidFill>
            </c:spPr>
          </c:dPt>
          <c:dPt>
            <c:idx val="26"/>
            <c:spPr>
              <a:solidFill>
                <a:schemeClr val="accent2"/>
              </a:solidFill>
            </c:spPr>
          </c:dPt>
          <c:dPt>
            <c:idx val="27"/>
            <c:spPr>
              <a:solidFill>
                <a:schemeClr val="accent2"/>
              </a:solidFill>
            </c:spPr>
          </c:dPt>
          <c:dPt>
            <c:idx val="28"/>
            <c:spPr>
              <a:solidFill>
                <a:schemeClr val="accent2"/>
              </a:solidFill>
            </c:spPr>
          </c:dPt>
          <c:dPt>
            <c:idx val="35"/>
            <c:spPr>
              <a:solidFill>
                <a:schemeClr val="accent2"/>
              </a:solidFill>
            </c:spPr>
          </c:dPt>
          <c:dPt>
            <c:idx val="37"/>
            <c:spPr>
              <a:solidFill>
                <a:schemeClr val="accent2"/>
              </a:solidFill>
            </c:spPr>
          </c:dPt>
          <c:dPt>
            <c:idx val="42"/>
            <c:spPr>
              <a:solidFill>
                <a:schemeClr val="accent2"/>
              </a:solidFill>
            </c:spPr>
          </c:dPt>
          <c:dPt>
            <c:idx val="50"/>
            <c:spPr>
              <a:solidFill>
                <a:schemeClr val="accent2"/>
              </a:solidFill>
            </c:spPr>
          </c:dPt>
          <c:dPt>
            <c:idx val="51"/>
            <c:spPr>
              <a:solidFill>
                <a:schemeClr val="accent2"/>
              </a:solidFill>
            </c:spPr>
          </c:dPt>
          <c:dPt>
            <c:idx val="52"/>
            <c:spPr>
              <a:solidFill>
                <a:schemeClr val="accent2"/>
              </a:solidFill>
            </c:spPr>
          </c:dPt>
          <c:dPt>
            <c:idx val="53"/>
            <c:spPr>
              <a:solidFill>
                <a:schemeClr val="accent2"/>
              </a:solidFill>
            </c:spPr>
          </c:dPt>
          <c:dPt>
            <c:idx val="55"/>
            <c:spPr>
              <a:solidFill>
                <a:schemeClr val="accent2"/>
              </a:solidFill>
            </c:spPr>
          </c:dPt>
          <c:dPt>
            <c:idx val="56"/>
            <c:spPr>
              <a:solidFill>
                <a:schemeClr val="accent2"/>
              </a:solidFill>
            </c:spPr>
          </c:dPt>
          <c:dPt>
            <c:idx val="57"/>
            <c:spPr>
              <a:solidFill>
                <a:schemeClr val="accent2"/>
              </a:solidFill>
            </c:spPr>
          </c:dPt>
          <c:dPt>
            <c:idx val="58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Sheet1!$A$2:$A$60</c:f>
              <c:strCache>
                <c:ptCount val="59"/>
                <c:pt idx="0">
                  <c:v>Native</c:v>
                </c:pt>
                <c:pt idx="1">
                  <c:v>Hispanic</c:v>
                </c:pt>
                <c:pt idx="2">
                  <c:v>Black</c:v>
                </c:pt>
                <c:pt idx="3">
                  <c:v>White</c:v>
                </c:pt>
                <c:pt idx="5">
                  <c:v>Native</c:v>
                </c:pt>
                <c:pt idx="6">
                  <c:v>Hispanic</c:v>
                </c:pt>
                <c:pt idx="7">
                  <c:v>Black</c:v>
                </c:pt>
                <c:pt idx="8">
                  <c:v>White</c:v>
                </c:pt>
                <c:pt idx="10">
                  <c:v>Native</c:v>
                </c:pt>
                <c:pt idx="11">
                  <c:v>Hispanic</c:v>
                </c:pt>
                <c:pt idx="12">
                  <c:v>Black</c:v>
                </c:pt>
                <c:pt idx="13">
                  <c:v>White</c:v>
                </c:pt>
                <c:pt idx="15">
                  <c:v>Native</c:v>
                </c:pt>
                <c:pt idx="16">
                  <c:v>Hispanic</c:v>
                </c:pt>
                <c:pt idx="17">
                  <c:v>Black</c:v>
                </c:pt>
                <c:pt idx="18">
                  <c:v>White</c:v>
                </c:pt>
                <c:pt idx="20">
                  <c:v>Native</c:v>
                </c:pt>
                <c:pt idx="21">
                  <c:v>Hispanic</c:v>
                </c:pt>
                <c:pt idx="22">
                  <c:v>Black</c:v>
                </c:pt>
                <c:pt idx="23">
                  <c:v>White</c:v>
                </c:pt>
                <c:pt idx="25">
                  <c:v>Native</c:v>
                </c:pt>
                <c:pt idx="26">
                  <c:v>Hispanic</c:v>
                </c:pt>
                <c:pt idx="27">
                  <c:v>Black</c:v>
                </c:pt>
                <c:pt idx="28">
                  <c:v>White</c:v>
                </c:pt>
                <c:pt idx="30">
                  <c:v>Native</c:v>
                </c:pt>
                <c:pt idx="31">
                  <c:v>Hispanic</c:v>
                </c:pt>
                <c:pt idx="32">
                  <c:v>Black</c:v>
                </c:pt>
                <c:pt idx="33">
                  <c:v>White</c:v>
                </c:pt>
                <c:pt idx="35">
                  <c:v>Native</c:v>
                </c:pt>
                <c:pt idx="36">
                  <c:v>Hispanic</c:v>
                </c:pt>
                <c:pt idx="37">
                  <c:v>Black</c:v>
                </c:pt>
                <c:pt idx="38">
                  <c:v>White</c:v>
                </c:pt>
                <c:pt idx="40">
                  <c:v>Native</c:v>
                </c:pt>
                <c:pt idx="41">
                  <c:v>Hispanic</c:v>
                </c:pt>
                <c:pt idx="42">
                  <c:v>Black</c:v>
                </c:pt>
                <c:pt idx="43">
                  <c:v>White</c:v>
                </c:pt>
                <c:pt idx="45">
                  <c:v>Native</c:v>
                </c:pt>
                <c:pt idx="46">
                  <c:v>Hispanic</c:v>
                </c:pt>
                <c:pt idx="47">
                  <c:v>Black</c:v>
                </c:pt>
                <c:pt idx="48">
                  <c:v>White</c:v>
                </c:pt>
                <c:pt idx="50">
                  <c:v>Native</c:v>
                </c:pt>
                <c:pt idx="51">
                  <c:v>Hispanic</c:v>
                </c:pt>
                <c:pt idx="52">
                  <c:v>Black</c:v>
                </c:pt>
                <c:pt idx="53">
                  <c:v>White</c:v>
                </c:pt>
                <c:pt idx="55">
                  <c:v>Native</c:v>
                </c:pt>
                <c:pt idx="56">
                  <c:v>Hispanic</c:v>
                </c:pt>
                <c:pt idx="57">
                  <c:v>Black</c:v>
                </c:pt>
                <c:pt idx="58">
                  <c:v>White</c:v>
                </c:pt>
              </c:strCache>
            </c:strRef>
          </c:cat>
          <c:val>
            <c:numRef>
              <c:f>Sheet1!$B$2:$B$60</c:f>
              <c:numCache>
                <c:formatCode>General</c:formatCode>
                <c:ptCount val="59"/>
                <c:pt idx="0">
                  <c:v>2.0000000000000465E-2</c:v>
                </c:pt>
                <c:pt idx="1">
                  <c:v>0.16999999999999996</c:v>
                </c:pt>
                <c:pt idx="2">
                  <c:v>0.33000000000000013</c:v>
                </c:pt>
                <c:pt idx="3">
                  <c:v>0.23000000000000043</c:v>
                </c:pt>
                <c:pt idx="5">
                  <c:v>0.4499999999999994</c:v>
                </c:pt>
                <c:pt idx="6">
                  <c:v>0.30000000000000077</c:v>
                </c:pt>
                <c:pt idx="7">
                  <c:v>0.20999999999999913</c:v>
                </c:pt>
                <c:pt idx="8">
                  <c:v>0.42000000000000176</c:v>
                </c:pt>
                <c:pt idx="10">
                  <c:v>-8.9999999999999886E-2</c:v>
                </c:pt>
                <c:pt idx="11">
                  <c:v>0.10999999999999943</c:v>
                </c:pt>
                <c:pt idx="12">
                  <c:v>8.0000000000000987E-2</c:v>
                </c:pt>
                <c:pt idx="13">
                  <c:v>0.1400000000000006</c:v>
                </c:pt>
                <c:pt idx="15">
                  <c:v>2.9399999999999977</c:v>
                </c:pt>
                <c:pt idx="16">
                  <c:v>1.8300000000000021</c:v>
                </c:pt>
                <c:pt idx="17">
                  <c:v>2.5399999999999987</c:v>
                </c:pt>
                <c:pt idx="18">
                  <c:v>0.96999999999999897</c:v>
                </c:pt>
                <c:pt idx="20">
                  <c:v>-2.5200000000000031</c:v>
                </c:pt>
                <c:pt idx="21">
                  <c:v>-1.4200000000000017</c:v>
                </c:pt>
                <c:pt idx="22">
                  <c:v>-2.2000000000000033</c:v>
                </c:pt>
                <c:pt idx="23">
                  <c:v>-1.2100000000000009</c:v>
                </c:pt>
                <c:pt idx="25">
                  <c:v>-0.80999999999999872</c:v>
                </c:pt>
                <c:pt idx="26">
                  <c:v>-0.99000000000000199</c:v>
                </c:pt>
                <c:pt idx="27">
                  <c:v>-0.96000000000000085</c:v>
                </c:pt>
                <c:pt idx="28">
                  <c:v>-0.54</c:v>
                </c:pt>
                <c:pt idx="30">
                  <c:v>2.7499999999999991</c:v>
                </c:pt>
                <c:pt idx="31">
                  <c:v>0.5700000000000004</c:v>
                </c:pt>
                <c:pt idx="32">
                  <c:v>0.63999999999999979</c:v>
                </c:pt>
                <c:pt idx="33">
                  <c:v>0.39000000000000062</c:v>
                </c:pt>
                <c:pt idx="35">
                  <c:v>-2.7600000000000002</c:v>
                </c:pt>
                <c:pt idx="36">
                  <c:v>0.51999999999999968</c:v>
                </c:pt>
                <c:pt idx="37">
                  <c:v>-0.49000000000000027</c:v>
                </c:pt>
                <c:pt idx="38">
                  <c:v>0.64000000000000079</c:v>
                </c:pt>
                <c:pt idx="40">
                  <c:v>1.8900000000000008</c:v>
                </c:pt>
                <c:pt idx="41">
                  <c:v>0.25</c:v>
                </c:pt>
                <c:pt idx="42">
                  <c:v>-0.49000000000000027</c:v>
                </c:pt>
                <c:pt idx="43">
                  <c:v>3.0000000000001144E-2</c:v>
                </c:pt>
                <c:pt idx="45">
                  <c:v>8.7800000000000011</c:v>
                </c:pt>
                <c:pt idx="46">
                  <c:v>0.87000000000000111</c:v>
                </c:pt>
                <c:pt idx="47">
                  <c:v>3.4799999999999969</c:v>
                </c:pt>
                <c:pt idx="48">
                  <c:v>0.55000000000000071</c:v>
                </c:pt>
                <c:pt idx="50">
                  <c:v>-2.0600000000000027</c:v>
                </c:pt>
                <c:pt idx="51">
                  <c:v>-1.4800000000000004</c:v>
                </c:pt>
                <c:pt idx="52">
                  <c:v>-2.4099999999999997</c:v>
                </c:pt>
                <c:pt idx="53">
                  <c:v>-1.0599999999999983</c:v>
                </c:pt>
                <c:pt idx="55">
                  <c:v>-8.6100000000000012</c:v>
                </c:pt>
                <c:pt idx="56">
                  <c:v>-0.72999999999999698</c:v>
                </c:pt>
                <c:pt idx="57">
                  <c:v>-0.72000000000000064</c:v>
                </c:pt>
                <c:pt idx="58">
                  <c:v>-0.55999999999999961</c:v>
                </c:pt>
              </c:numCache>
            </c:numRef>
          </c:val>
        </c:ser>
        <c:dLbls/>
        <c:gapWidth val="45"/>
        <c:axId val="146535936"/>
        <c:axId val="146537472"/>
      </c:barChart>
      <c:catAx>
        <c:axId val="146535936"/>
        <c:scaling>
          <c:orientation val="minMax"/>
        </c:scaling>
        <c:axPos val="l"/>
        <c:tickLblPos val="low"/>
        <c:txPr>
          <a:bodyPr/>
          <a:lstStyle/>
          <a:p>
            <a:pPr>
              <a:defRPr sz="700"/>
            </a:pPr>
            <a:endParaRPr lang="en-US"/>
          </a:p>
        </c:txPr>
        <c:crossAx val="146537472"/>
        <c:crosses val="autoZero"/>
        <c:auto val="1"/>
        <c:lblAlgn val="ctr"/>
        <c:lblOffset val="100"/>
        <c:tickLblSkip val="1"/>
      </c:catAx>
      <c:valAx>
        <c:axId val="146537472"/>
        <c:scaling>
          <c:orientation val="minMax"/>
        </c:scaling>
        <c:axPos val="b"/>
        <c:numFmt formatCode="General" sourceLinked="1"/>
        <c:tickLblPos val="nextTo"/>
        <c:crossAx val="1465359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numFmt formatCode="0%" sourceLinked="0"/>
            <c:txPr>
              <a:bodyPr/>
              <a:lstStyle/>
              <a:p>
                <a:pPr>
                  <a:defRPr sz="700"/>
                </a:pPr>
                <a:endParaRPr lang="en-US"/>
              </a:p>
            </c:txPr>
            <c:showVal val="1"/>
          </c:dLbls>
          <c:cat>
            <c:strRef>
              <c:f>Sheet1!$A$2:$A$52</c:f>
              <c:strCache>
                <c:ptCount val="51"/>
                <c:pt idx="0">
                  <c:v>Alaska</c:v>
                </c:pt>
                <c:pt idx="1">
                  <c:v>Oklahoma</c:v>
                </c:pt>
                <c:pt idx="2">
                  <c:v>Louisiana</c:v>
                </c:pt>
                <c:pt idx="3">
                  <c:v>West Virginia</c:v>
                </c:pt>
                <c:pt idx="4">
                  <c:v>Nebraska</c:v>
                </c:pt>
                <c:pt idx="5">
                  <c:v>Wyoming</c:v>
                </c:pt>
                <c:pt idx="6">
                  <c:v>Indiana</c:v>
                </c:pt>
                <c:pt idx="7">
                  <c:v>Kansas</c:v>
                </c:pt>
                <c:pt idx="8">
                  <c:v>Texas</c:v>
                </c:pt>
                <c:pt idx="9">
                  <c:v>Mississippi</c:v>
                </c:pt>
                <c:pt idx="10">
                  <c:v>Washington</c:v>
                </c:pt>
                <c:pt idx="11">
                  <c:v>Arkansas</c:v>
                </c:pt>
                <c:pt idx="12">
                  <c:v>New Mexico</c:v>
                </c:pt>
                <c:pt idx="13">
                  <c:v>North Dakota</c:v>
                </c:pt>
                <c:pt idx="14">
                  <c:v>Iowa</c:v>
                </c:pt>
                <c:pt idx="15">
                  <c:v>Alabama</c:v>
                </c:pt>
                <c:pt idx="16">
                  <c:v>Kentucky</c:v>
                </c:pt>
                <c:pt idx="17">
                  <c:v>South Carolina</c:v>
                </c:pt>
                <c:pt idx="18">
                  <c:v>Oregon</c:v>
                </c:pt>
                <c:pt idx="19">
                  <c:v>Montana</c:v>
                </c:pt>
                <c:pt idx="20">
                  <c:v>Pennsylvania</c:v>
                </c:pt>
                <c:pt idx="21">
                  <c:v>Tennessee</c:v>
                </c:pt>
                <c:pt idx="22">
                  <c:v>South Dakota</c:v>
                </c:pt>
                <c:pt idx="23">
                  <c:v>Idaho</c:v>
                </c:pt>
                <c:pt idx="24">
                  <c:v>Illinois</c:v>
                </c:pt>
                <c:pt idx="25">
                  <c:v>Missouri</c:v>
                </c:pt>
                <c:pt idx="26">
                  <c:v>Florida</c:v>
                </c:pt>
                <c:pt idx="27">
                  <c:v>Utah</c:v>
                </c:pt>
                <c:pt idx="28">
                  <c:v>North Carolina</c:v>
                </c:pt>
                <c:pt idx="29">
                  <c:v>Maine</c:v>
                </c:pt>
                <c:pt idx="30">
                  <c:v>Nation</c:v>
                </c:pt>
                <c:pt idx="31">
                  <c:v>Arizona</c:v>
                </c:pt>
                <c:pt idx="32">
                  <c:v>Nevada</c:v>
                </c:pt>
                <c:pt idx="33">
                  <c:v>Colorado</c:v>
                </c:pt>
                <c:pt idx="34">
                  <c:v>Georgia</c:v>
                </c:pt>
                <c:pt idx="35">
                  <c:v>California</c:v>
                </c:pt>
                <c:pt idx="36">
                  <c:v>Ohio</c:v>
                </c:pt>
                <c:pt idx="37">
                  <c:v>Hawaii</c:v>
                </c:pt>
                <c:pt idx="38">
                  <c:v>Michigan</c:v>
                </c:pt>
                <c:pt idx="39">
                  <c:v>Virginia</c:v>
                </c:pt>
                <c:pt idx="40">
                  <c:v>Maryland</c:v>
                </c:pt>
                <c:pt idx="41">
                  <c:v>Vermont</c:v>
                </c:pt>
                <c:pt idx="42">
                  <c:v>Delaware</c:v>
                </c:pt>
                <c:pt idx="43">
                  <c:v>Massachusetts</c:v>
                </c:pt>
                <c:pt idx="44">
                  <c:v>Wisconsin</c:v>
                </c:pt>
                <c:pt idx="45">
                  <c:v>New York</c:v>
                </c:pt>
                <c:pt idx="46">
                  <c:v>Rhode Island</c:v>
                </c:pt>
                <c:pt idx="47">
                  <c:v>Minnesota</c:v>
                </c:pt>
                <c:pt idx="48">
                  <c:v>New Jersey</c:v>
                </c:pt>
                <c:pt idx="49">
                  <c:v>Connecticut</c:v>
                </c:pt>
                <c:pt idx="50">
                  <c:v>New Hampshire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4.867591260787299E-2</c:v>
                </c:pt>
                <c:pt idx="1">
                  <c:v>5.8605923912597002E-2</c:v>
                </c:pt>
                <c:pt idx="2">
                  <c:v>6.6503888574111936E-2</c:v>
                </c:pt>
                <c:pt idx="3">
                  <c:v>6.8703450909151739E-2</c:v>
                </c:pt>
                <c:pt idx="4">
                  <c:v>7.4117733456181306E-2</c:v>
                </c:pt>
                <c:pt idx="5">
                  <c:v>7.962743313236946E-2</c:v>
                </c:pt>
                <c:pt idx="6">
                  <c:v>8.2957715361554343E-2</c:v>
                </c:pt>
                <c:pt idx="7">
                  <c:v>8.5905034434677008E-2</c:v>
                </c:pt>
                <c:pt idx="8">
                  <c:v>8.8531161435538894E-2</c:v>
                </c:pt>
                <c:pt idx="9">
                  <c:v>0.1004378435524233</c:v>
                </c:pt>
                <c:pt idx="10">
                  <c:v>0.10242197031364074</c:v>
                </c:pt>
                <c:pt idx="11">
                  <c:v>0.10295648059515794</c:v>
                </c:pt>
                <c:pt idx="12">
                  <c:v>0.10412372348439752</c:v>
                </c:pt>
                <c:pt idx="13">
                  <c:v>0.107483953654813</c:v>
                </c:pt>
                <c:pt idx="14">
                  <c:v>0.10900128585619374</c:v>
                </c:pt>
                <c:pt idx="15">
                  <c:v>0.10914901318874508</c:v>
                </c:pt>
                <c:pt idx="16">
                  <c:v>0.11219912364211078</c:v>
                </c:pt>
                <c:pt idx="17">
                  <c:v>0.11666390908520996</c:v>
                </c:pt>
                <c:pt idx="18">
                  <c:v>0.12251955906722736</c:v>
                </c:pt>
                <c:pt idx="19">
                  <c:v>0.12620472112912501</c:v>
                </c:pt>
                <c:pt idx="20">
                  <c:v>0.12811435749861277</c:v>
                </c:pt>
                <c:pt idx="21">
                  <c:v>0.13159140126980473</c:v>
                </c:pt>
                <c:pt idx="22">
                  <c:v>0.13254043445347216</c:v>
                </c:pt>
                <c:pt idx="23">
                  <c:v>0.13424938512933701</c:v>
                </c:pt>
                <c:pt idx="24">
                  <c:v>0.13874814072828723</c:v>
                </c:pt>
                <c:pt idx="25">
                  <c:v>0.1470280150144391</c:v>
                </c:pt>
                <c:pt idx="26">
                  <c:v>0.14765743879650614</c:v>
                </c:pt>
                <c:pt idx="27">
                  <c:v>0.1479626959329193</c:v>
                </c:pt>
                <c:pt idx="28">
                  <c:v>0.15332329837434749</c:v>
                </c:pt>
                <c:pt idx="29">
                  <c:v>0.15626209886383136</c:v>
                </c:pt>
                <c:pt idx="30">
                  <c:v>0.15692176131849753</c:v>
                </c:pt>
                <c:pt idx="31">
                  <c:v>0.16430870791384339</c:v>
                </c:pt>
                <c:pt idx="32">
                  <c:v>0.16528180194907091</c:v>
                </c:pt>
                <c:pt idx="33">
                  <c:v>0.16541316401724476</c:v>
                </c:pt>
                <c:pt idx="34">
                  <c:v>0.16788879798542314</c:v>
                </c:pt>
                <c:pt idx="35">
                  <c:v>0.17073418619276659</c:v>
                </c:pt>
                <c:pt idx="36">
                  <c:v>0.1711083465378222</c:v>
                </c:pt>
                <c:pt idx="37">
                  <c:v>0.17273112218076361</c:v>
                </c:pt>
                <c:pt idx="38">
                  <c:v>0.17485495162587861</c:v>
                </c:pt>
                <c:pt idx="39">
                  <c:v>0.17555813981214277</c:v>
                </c:pt>
                <c:pt idx="40">
                  <c:v>0.17974476885315013</c:v>
                </c:pt>
                <c:pt idx="41">
                  <c:v>0.1817529223412534</c:v>
                </c:pt>
                <c:pt idx="42">
                  <c:v>0.18225971810918185</c:v>
                </c:pt>
                <c:pt idx="43">
                  <c:v>0.18761671110337824</c:v>
                </c:pt>
                <c:pt idx="44">
                  <c:v>0.1888625866825521</c:v>
                </c:pt>
                <c:pt idx="45">
                  <c:v>0.19144424316171996</c:v>
                </c:pt>
                <c:pt idx="46">
                  <c:v>0.19811188372532923</c:v>
                </c:pt>
                <c:pt idx="47">
                  <c:v>0.20067017643222609</c:v>
                </c:pt>
                <c:pt idx="48">
                  <c:v>0.20549105153893296</c:v>
                </c:pt>
                <c:pt idx="49">
                  <c:v>0.22407007873679319</c:v>
                </c:pt>
                <c:pt idx="50">
                  <c:v>0.27510520346236256</c:v>
                </c:pt>
              </c:numCache>
            </c:numRef>
          </c:val>
        </c:ser>
        <c:dLbls/>
        <c:gapWidth val="60"/>
        <c:axId val="160881664"/>
        <c:axId val="160887552"/>
      </c:barChart>
      <c:catAx>
        <c:axId val="160881664"/>
        <c:scaling>
          <c:orientation val="minMax"/>
        </c:scaling>
        <c:axPos val="l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60887552"/>
        <c:crosses val="autoZero"/>
        <c:auto val="1"/>
        <c:lblAlgn val="ctr"/>
        <c:lblOffset val="0"/>
        <c:tickLblSkip val="1"/>
      </c:catAx>
      <c:valAx>
        <c:axId val="160887552"/>
        <c:scaling>
          <c:orientation val="minMax"/>
        </c:scaling>
        <c:axPos val="b"/>
        <c:numFmt formatCode="0%" sourceLinked="0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608816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numFmt formatCode="#,##0.0" sourceLinked="0"/>
            <c:showVal val="1"/>
          </c:dLbls>
          <c:cat>
            <c:strRef>
              <c:f>Sheet1!$A$2:$A$52</c:f>
              <c:strCache>
                <c:ptCount val="51"/>
                <c:pt idx="0">
                  <c:v>Nevada</c:v>
                </c:pt>
                <c:pt idx="1">
                  <c:v>North Dakota</c:v>
                </c:pt>
                <c:pt idx="2">
                  <c:v>Washington</c:v>
                </c:pt>
                <c:pt idx="3">
                  <c:v>Pennsylvania</c:v>
                </c:pt>
                <c:pt idx="4">
                  <c:v>Delaware</c:v>
                </c:pt>
                <c:pt idx="5">
                  <c:v>West Virginia</c:v>
                </c:pt>
                <c:pt idx="6">
                  <c:v>Arkansas</c:v>
                </c:pt>
                <c:pt idx="7">
                  <c:v>New Jersey</c:v>
                </c:pt>
                <c:pt idx="8">
                  <c:v>Vermont</c:v>
                </c:pt>
                <c:pt idx="9">
                  <c:v>Rhode Island</c:v>
                </c:pt>
                <c:pt idx="10">
                  <c:v>Tennessee</c:v>
                </c:pt>
                <c:pt idx="11">
                  <c:v>Oklahoma</c:v>
                </c:pt>
                <c:pt idx="12">
                  <c:v>Louisiana</c:v>
                </c:pt>
                <c:pt idx="13">
                  <c:v>Maine</c:v>
                </c:pt>
                <c:pt idx="14">
                  <c:v>California</c:v>
                </c:pt>
                <c:pt idx="15">
                  <c:v>Alaska</c:v>
                </c:pt>
                <c:pt idx="16">
                  <c:v>Massachusetts</c:v>
                </c:pt>
                <c:pt idx="17">
                  <c:v>Connecticut</c:v>
                </c:pt>
                <c:pt idx="18">
                  <c:v>Wyoming</c:v>
                </c:pt>
                <c:pt idx="19">
                  <c:v>Illinois</c:v>
                </c:pt>
                <c:pt idx="20">
                  <c:v>New Hampshire</c:v>
                </c:pt>
                <c:pt idx="21">
                  <c:v>New York</c:v>
                </c:pt>
                <c:pt idx="22">
                  <c:v>South Carolina</c:v>
                </c:pt>
                <c:pt idx="23">
                  <c:v>Mississippi</c:v>
                </c:pt>
                <c:pt idx="24">
                  <c:v>Montana</c:v>
                </c:pt>
                <c:pt idx="25">
                  <c:v>Kentucky</c:v>
                </c:pt>
                <c:pt idx="26">
                  <c:v>Hawaii</c:v>
                </c:pt>
                <c:pt idx="27">
                  <c:v>Idaho</c:v>
                </c:pt>
                <c:pt idx="28">
                  <c:v>Texas</c:v>
                </c:pt>
                <c:pt idx="29">
                  <c:v>Michigan</c:v>
                </c:pt>
                <c:pt idx="30">
                  <c:v>Wisconsin</c:v>
                </c:pt>
                <c:pt idx="31">
                  <c:v>South Dakota</c:v>
                </c:pt>
                <c:pt idx="32">
                  <c:v>United States</c:v>
                </c:pt>
                <c:pt idx="33">
                  <c:v>Iowa</c:v>
                </c:pt>
                <c:pt idx="34">
                  <c:v>Georgia</c:v>
                </c:pt>
                <c:pt idx="35">
                  <c:v>Nebraska</c:v>
                </c:pt>
                <c:pt idx="36">
                  <c:v>North Carolina</c:v>
                </c:pt>
                <c:pt idx="37">
                  <c:v>Alabama</c:v>
                </c:pt>
                <c:pt idx="38">
                  <c:v>Indiana</c:v>
                </c:pt>
                <c:pt idx="39">
                  <c:v>Maryland</c:v>
                </c:pt>
                <c:pt idx="40">
                  <c:v>Ohio</c:v>
                </c:pt>
                <c:pt idx="41">
                  <c:v>Florida</c:v>
                </c:pt>
                <c:pt idx="42">
                  <c:v>Kansas</c:v>
                </c:pt>
                <c:pt idx="43">
                  <c:v>Colorado</c:v>
                </c:pt>
                <c:pt idx="44">
                  <c:v>Virginia</c:v>
                </c:pt>
                <c:pt idx="45">
                  <c:v>New Mexico</c:v>
                </c:pt>
                <c:pt idx="46">
                  <c:v>Missouri</c:v>
                </c:pt>
                <c:pt idx="47">
                  <c:v>Arizona</c:v>
                </c:pt>
                <c:pt idx="48">
                  <c:v>Oregon</c:v>
                </c:pt>
                <c:pt idx="49">
                  <c:v>Minnesota</c:v>
                </c:pt>
                <c:pt idx="50">
                  <c:v>Utah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1.3446177515417355</c:v>
                </c:pt>
                <c:pt idx="1">
                  <c:v>2.2327923259561118</c:v>
                </c:pt>
                <c:pt idx="2">
                  <c:v>2.6067778088672502</c:v>
                </c:pt>
                <c:pt idx="3">
                  <c:v>2.7024947912378736</c:v>
                </c:pt>
                <c:pt idx="4">
                  <c:v>2.7474184944369018</c:v>
                </c:pt>
                <c:pt idx="5">
                  <c:v>2.9993211309655194</c:v>
                </c:pt>
                <c:pt idx="6">
                  <c:v>3.1091225770300412</c:v>
                </c:pt>
                <c:pt idx="7">
                  <c:v>3.2329483805036405</c:v>
                </c:pt>
                <c:pt idx="8">
                  <c:v>3.2453174859115905</c:v>
                </c:pt>
                <c:pt idx="9">
                  <c:v>3.2664015304342158</c:v>
                </c:pt>
                <c:pt idx="10">
                  <c:v>3.3654023733753866</c:v>
                </c:pt>
                <c:pt idx="11">
                  <c:v>3.4481877935846108</c:v>
                </c:pt>
                <c:pt idx="12">
                  <c:v>3.6740253980152726</c:v>
                </c:pt>
                <c:pt idx="13">
                  <c:v>3.678190791927352</c:v>
                </c:pt>
                <c:pt idx="14">
                  <c:v>3.9739693767487125</c:v>
                </c:pt>
                <c:pt idx="15">
                  <c:v>4.0901577764567545</c:v>
                </c:pt>
                <c:pt idx="16">
                  <c:v>4.1235167284692995</c:v>
                </c:pt>
                <c:pt idx="17">
                  <c:v>4.1309270668304165</c:v>
                </c:pt>
                <c:pt idx="18">
                  <c:v>4.1946876904875898</c:v>
                </c:pt>
                <c:pt idx="19">
                  <c:v>4.3118879329844653</c:v>
                </c:pt>
                <c:pt idx="20">
                  <c:v>4.3521608827976941</c:v>
                </c:pt>
                <c:pt idx="21">
                  <c:v>4.5645449031489544</c:v>
                </c:pt>
                <c:pt idx="22">
                  <c:v>4.6411886263705293</c:v>
                </c:pt>
                <c:pt idx="23">
                  <c:v>4.7769228271823705</c:v>
                </c:pt>
                <c:pt idx="24">
                  <c:v>4.9408397823742725</c:v>
                </c:pt>
                <c:pt idx="25">
                  <c:v>4.9507948185695749</c:v>
                </c:pt>
                <c:pt idx="26">
                  <c:v>5.0461713613607264</c:v>
                </c:pt>
                <c:pt idx="27">
                  <c:v>5.2163270497432332</c:v>
                </c:pt>
                <c:pt idx="28">
                  <c:v>5.3382528653519579</c:v>
                </c:pt>
                <c:pt idx="29">
                  <c:v>5.7860594366535851</c:v>
                </c:pt>
                <c:pt idx="30">
                  <c:v>5.8721153095520497</c:v>
                </c:pt>
                <c:pt idx="31">
                  <c:v>5.8933365196286687</c:v>
                </c:pt>
                <c:pt idx="32">
                  <c:v>6.1992840856893237</c:v>
                </c:pt>
                <c:pt idx="33">
                  <c:v>6.2082196292119392</c:v>
                </c:pt>
                <c:pt idx="34">
                  <c:v>6.3397585705405319</c:v>
                </c:pt>
                <c:pt idx="35">
                  <c:v>6.59043282850417</c:v>
                </c:pt>
                <c:pt idx="36">
                  <c:v>6.6513821003428824</c:v>
                </c:pt>
                <c:pt idx="37">
                  <c:v>6.6623620595540203</c:v>
                </c:pt>
                <c:pt idx="38">
                  <c:v>6.7696138676584132</c:v>
                </c:pt>
                <c:pt idx="39">
                  <c:v>7.1530336312840941</c:v>
                </c:pt>
                <c:pt idx="40">
                  <c:v>7.1565433677746464</c:v>
                </c:pt>
                <c:pt idx="41">
                  <c:v>7.6342185435070951</c:v>
                </c:pt>
                <c:pt idx="42">
                  <c:v>8.623010117542794</c:v>
                </c:pt>
                <c:pt idx="43">
                  <c:v>8.9377379100480407</c:v>
                </c:pt>
                <c:pt idx="44">
                  <c:v>9.0494443195934391</c:v>
                </c:pt>
                <c:pt idx="45">
                  <c:v>9.4832422808633225</c:v>
                </c:pt>
                <c:pt idx="46">
                  <c:v>10.216987246140828</c:v>
                </c:pt>
                <c:pt idx="47">
                  <c:v>11.342072953707545</c:v>
                </c:pt>
                <c:pt idx="48">
                  <c:v>11.632174797587167</c:v>
                </c:pt>
                <c:pt idx="49">
                  <c:v>11.695864283637233</c:v>
                </c:pt>
                <c:pt idx="50">
                  <c:v>14.308187562630962</c:v>
                </c:pt>
              </c:numCache>
            </c:numRef>
          </c:val>
        </c:ser>
        <c:dLbls/>
        <c:gapWidth val="45"/>
        <c:axId val="160452992"/>
        <c:axId val="160454528"/>
      </c:barChart>
      <c:catAx>
        <c:axId val="160452992"/>
        <c:scaling>
          <c:orientation val="minMax"/>
        </c:scaling>
        <c:axPos val="l"/>
        <c:tickLblPos val="nextTo"/>
        <c:crossAx val="160454528"/>
        <c:crosses val="autoZero"/>
        <c:auto val="1"/>
        <c:lblAlgn val="ctr"/>
        <c:lblOffset val="0"/>
        <c:tickLblSkip val="1"/>
      </c:catAx>
      <c:valAx>
        <c:axId val="160454528"/>
        <c:scaling>
          <c:orientation val="minMax"/>
        </c:scaling>
        <c:axPos val="b"/>
        <c:numFmt formatCode="General" sourceLinked="1"/>
        <c:tickLblPos val="nextTo"/>
        <c:crossAx val="1604529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900"/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numFmt formatCode="#,##0.0" sourceLinked="0"/>
            <c:showVal val="1"/>
          </c:dLbls>
          <c:cat>
            <c:strRef>
              <c:f>Sheet1!$A$2:$A$52</c:f>
              <c:strCache>
                <c:ptCount val="51"/>
                <c:pt idx="0">
                  <c:v>Michigan</c:v>
                </c:pt>
                <c:pt idx="1">
                  <c:v>Ohio</c:v>
                </c:pt>
                <c:pt idx="2">
                  <c:v>Kentucky</c:v>
                </c:pt>
                <c:pt idx="3">
                  <c:v>Missouri</c:v>
                </c:pt>
                <c:pt idx="4">
                  <c:v>West Virginia</c:v>
                </c:pt>
                <c:pt idx="5">
                  <c:v>Illinois</c:v>
                </c:pt>
                <c:pt idx="6">
                  <c:v>Pennsylvania</c:v>
                </c:pt>
                <c:pt idx="7">
                  <c:v>Indiana</c:v>
                </c:pt>
                <c:pt idx="8">
                  <c:v>New Mexico</c:v>
                </c:pt>
                <c:pt idx="9">
                  <c:v>Wisconsin</c:v>
                </c:pt>
                <c:pt idx="10">
                  <c:v>New Jersey</c:v>
                </c:pt>
                <c:pt idx="11">
                  <c:v>Massachusetts</c:v>
                </c:pt>
                <c:pt idx="12">
                  <c:v>Vermont</c:v>
                </c:pt>
                <c:pt idx="13">
                  <c:v>Tennessee</c:v>
                </c:pt>
                <c:pt idx="14">
                  <c:v>Mississippi</c:v>
                </c:pt>
                <c:pt idx="15">
                  <c:v>New Hampshire</c:v>
                </c:pt>
                <c:pt idx="16">
                  <c:v>Connecticut</c:v>
                </c:pt>
                <c:pt idx="17">
                  <c:v>Maine</c:v>
                </c:pt>
                <c:pt idx="18">
                  <c:v>Nebraska</c:v>
                </c:pt>
                <c:pt idx="19">
                  <c:v>South Carolina</c:v>
                </c:pt>
                <c:pt idx="20">
                  <c:v>Arkansas</c:v>
                </c:pt>
                <c:pt idx="21">
                  <c:v>Alabama</c:v>
                </c:pt>
                <c:pt idx="22">
                  <c:v>New York</c:v>
                </c:pt>
                <c:pt idx="23">
                  <c:v>Iowa</c:v>
                </c:pt>
                <c:pt idx="24">
                  <c:v>Kansas</c:v>
                </c:pt>
                <c:pt idx="25">
                  <c:v>Minnesota</c:v>
                </c:pt>
                <c:pt idx="26">
                  <c:v>Rhode Island</c:v>
                </c:pt>
                <c:pt idx="27">
                  <c:v>Nation</c:v>
                </c:pt>
                <c:pt idx="28">
                  <c:v>Hawaii</c:v>
                </c:pt>
                <c:pt idx="29">
                  <c:v>Georgia</c:v>
                </c:pt>
                <c:pt idx="30">
                  <c:v>Oregon</c:v>
                </c:pt>
                <c:pt idx="31">
                  <c:v>North Carolina</c:v>
                </c:pt>
                <c:pt idx="32">
                  <c:v>Delaware</c:v>
                </c:pt>
                <c:pt idx="33">
                  <c:v>Washington</c:v>
                </c:pt>
                <c:pt idx="34">
                  <c:v>Alaska</c:v>
                </c:pt>
                <c:pt idx="35">
                  <c:v>South Dakota</c:v>
                </c:pt>
                <c:pt idx="36">
                  <c:v>Maryland</c:v>
                </c:pt>
                <c:pt idx="37">
                  <c:v>Oklahoma</c:v>
                </c:pt>
                <c:pt idx="38">
                  <c:v>North Dakota</c:v>
                </c:pt>
                <c:pt idx="39">
                  <c:v>Louisiana</c:v>
                </c:pt>
                <c:pt idx="40">
                  <c:v>California</c:v>
                </c:pt>
                <c:pt idx="41">
                  <c:v>Colorado</c:v>
                </c:pt>
                <c:pt idx="42">
                  <c:v>Montana</c:v>
                </c:pt>
                <c:pt idx="43">
                  <c:v>Virginia</c:v>
                </c:pt>
                <c:pt idx="44">
                  <c:v>Texas</c:v>
                </c:pt>
                <c:pt idx="45">
                  <c:v>Utah</c:v>
                </c:pt>
                <c:pt idx="46">
                  <c:v>Idaho</c:v>
                </c:pt>
                <c:pt idx="47">
                  <c:v>Florida</c:v>
                </c:pt>
                <c:pt idx="48">
                  <c:v>Arizona</c:v>
                </c:pt>
                <c:pt idx="49">
                  <c:v>Nevada</c:v>
                </c:pt>
                <c:pt idx="50">
                  <c:v>Wyoming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32.522161813806484</c:v>
                </c:pt>
                <c:pt idx="1">
                  <c:v>40.156677077801469</c:v>
                </c:pt>
                <c:pt idx="2">
                  <c:v>45.469748378428022</c:v>
                </c:pt>
                <c:pt idx="3">
                  <c:v>47.94898989578239</c:v>
                </c:pt>
                <c:pt idx="4">
                  <c:v>50.525451994599905</c:v>
                </c:pt>
                <c:pt idx="5">
                  <c:v>53.321082869251164</c:v>
                </c:pt>
                <c:pt idx="6">
                  <c:v>54.362029878509567</c:v>
                </c:pt>
                <c:pt idx="7">
                  <c:v>55.595382457141497</c:v>
                </c:pt>
                <c:pt idx="8">
                  <c:v>56.367765814266484</c:v>
                </c:pt>
                <c:pt idx="9">
                  <c:v>56.368877223834609</c:v>
                </c:pt>
                <c:pt idx="10">
                  <c:v>56.621245800978869</c:v>
                </c:pt>
                <c:pt idx="11">
                  <c:v>57.520462398805563</c:v>
                </c:pt>
                <c:pt idx="12">
                  <c:v>58.156821470859093</c:v>
                </c:pt>
                <c:pt idx="13">
                  <c:v>58.176225895136909</c:v>
                </c:pt>
                <c:pt idx="14">
                  <c:v>58.920252596707961</c:v>
                </c:pt>
                <c:pt idx="15">
                  <c:v>59.328193832599126</c:v>
                </c:pt>
                <c:pt idx="16">
                  <c:v>61.240293120420006</c:v>
                </c:pt>
                <c:pt idx="17">
                  <c:v>61.546819438956938</c:v>
                </c:pt>
                <c:pt idx="18">
                  <c:v>61.571751745844395</c:v>
                </c:pt>
                <c:pt idx="19">
                  <c:v>62.275178005515095</c:v>
                </c:pt>
                <c:pt idx="20">
                  <c:v>62.607186947382459</c:v>
                </c:pt>
                <c:pt idx="21">
                  <c:v>62.644688141217571</c:v>
                </c:pt>
                <c:pt idx="22">
                  <c:v>62.754773361722975</c:v>
                </c:pt>
                <c:pt idx="23">
                  <c:v>63.836912284132431</c:v>
                </c:pt>
                <c:pt idx="24">
                  <c:v>64.13386684087321</c:v>
                </c:pt>
                <c:pt idx="25">
                  <c:v>64.564903939830884</c:v>
                </c:pt>
                <c:pt idx="26">
                  <c:v>67.711620979467384</c:v>
                </c:pt>
                <c:pt idx="27">
                  <c:v>68.410000000000011</c:v>
                </c:pt>
                <c:pt idx="28">
                  <c:v>68.467828876442908</c:v>
                </c:pt>
                <c:pt idx="29">
                  <c:v>68.503462177502996</c:v>
                </c:pt>
                <c:pt idx="30">
                  <c:v>72.444114186636952</c:v>
                </c:pt>
                <c:pt idx="31">
                  <c:v>73.470101614285468</c:v>
                </c:pt>
                <c:pt idx="32">
                  <c:v>75.399558498896241</c:v>
                </c:pt>
                <c:pt idx="33">
                  <c:v>75.780316505998684</c:v>
                </c:pt>
                <c:pt idx="34">
                  <c:v>76.977788373663884</c:v>
                </c:pt>
                <c:pt idx="35">
                  <c:v>77.667430608607077</c:v>
                </c:pt>
                <c:pt idx="36">
                  <c:v>77.888891795730416</c:v>
                </c:pt>
                <c:pt idx="37">
                  <c:v>78.423173227245584</c:v>
                </c:pt>
                <c:pt idx="38">
                  <c:v>78.464712133525026</c:v>
                </c:pt>
                <c:pt idx="39">
                  <c:v>78.848294008540762</c:v>
                </c:pt>
                <c:pt idx="40">
                  <c:v>80.038415051925753</c:v>
                </c:pt>
                <c:pt idx="41">
                  <c:v>82.570843805023387</c:v>
                </c:pt>
                <c:pt idx="42">
                  <c:v>82.772452594290471</c:v>
                </c:pt>
                <c:pt idx="43">
                  <c:v>84.656586244489716</c:v>
                </c:pt>
                <c:pt idx="44">
                  <c:v>90.548027102431234</c:v>
                </c:pt>
                <c:pt idx="45">
                  <c:v>91.843375837857877</c:v>
                </c:pt>
                <c:pt idx="46">
                  <c:v>92.144020392267933</c:v>
                </c:pt>
                <c:pt idx="47">
                  <c:v>92.662023146706346</c:v>
                </c:pt>
                <c:pt idx="48">
                  <c:v>102.42528861325043</c:v>
                </c:pt>
                <c:pt idx="49">
                  <c:v>126.91029900332229</c:v>
                </c:pt>
                <c:pt idx="50">
                  <c:v>131.57460840890354</c:v>
                </c:pt>
              </c:numCache>
            </c:numRef>
          </c:val>
        </c:ser>
        <c:dLbls/>
        <c:axId val="161293824"/>
        <c:axId val="161295360"/>
      </c:barChart>
      <c:catAx>
        <c:axId val="161293824"/>
        <c:scaling>
          <c:orientation val="minMax"/>
        </c:scaling>
        <c:axPos val="l"/>
        <c:tickLblPos val="nextTo"/>
        <c:crossAx val="161295360"/>
        <c:crosses val="autoZero"/>
        <c:auto val="1"/>
        <c:lblAlgn val="ctr"/>
        <c:lblOffset val="0"/>
        <c:tickLblSkip val="1"/>
      </c:catAx>
      <c:valAx>
        <c:axId val="161295360"/>
        <c:scaling>
          <c:orientation val="minMax"/>
        </c:scaling>
        <c:axPos val="b"/>
        <c:numFmt formatCode="General" sourceLinked="1"/>
        <c:tickLblPos val="nextTo"/>
        <c:crossAx val="1612938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800"/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numFmt formatCode="#,##0.0" sourceLinked="0"/>
            <c:showVal val="1"/>
          </c:dLbls>
          <c:cat>
            <c:strRef>
              <c:f>Sheet1!$A$2:$A$52</c:f>
              <c:strCache>
                <c:ptCount val="51"/>
                <c:pt idx="0">
                  <c:v>Nevada</c:v>
                </c:pt>
                <c:pt idx="1">
                  <c:v>Florida</c:v>
                </c:pt>
                <c:pt idx="2">
                  <c:v>Arizona</c:v>
                </c:pt>
                <c:pt idx="3">
                  <c:v>Michigan</c:v>
                </c:pt>
                <c:pt idx="4">
                  <c:v>Connecticut</c:v>
                </c:pt>
                <c:pt idx="5">
                  <c:v>California</c:v>
                </c:pt>
                <c:pt idx="6">
                  <c:v>Idaho</c:v>
                </c:pt>
                <c:pt idx="7">
                  <c:v>Rhode Island</c:v>
                </c:pt>
                <c:pt idx="8">
                  <c:v>New Jersey</c:v>
                </c:pt>
                <c:pt idx="9">
                  <c:v>New Mexico</c:v>
                </c:pt>
                <c:pt idx="10">
                  <c:v>Georgia</c:v>
                </c:pt>
                <c:pt idx="11">
                  <c:v>Ohio</c:v>
                </c:pt>
                <c:pt idx="12">
                  <c:v>Maine</c:v>
                </c:pt>
                <c:pt idx="13">
                  <c:v>Mississippi</c:v>
                </c:pt>
                <c:pt idx="14">
                  <c:v>Wisconsin</c:v>
                </c:pt>
                <c:pt idx="15">
                  <c:v>Delaware</c:v>
                </c:pt>
                <c:pt idx="16">
                  <c:v>Alabama</c:v>
                </c:pt>
                <c:pt idx="17">
                  <c:v>Illinois</c:v>
                </c:pt>
                <c:pt idx="18">
                  <c:v>Missouri</c:v>
                </c:pt>
                <c:pt idx="19">
                  <c:v>Nation</c:v>
                </c:pt>
                <c:pt idx="20">
                  <c:v>South Carolina</c:v>
                </c:pt>
                <c:pt idx="21">
                  <c:v>New Hampshire</c:v>
                </c:pt>
                <c:pt idx="22">
                  <c:v>New York</c:v>
                </c:pt>
                <c:pt idx="23">
                  <c:v>Arkansas</c:v>
                </c:pt>
                <c:pt idx="24">
                  <c:v>Colorado</c:v>
                </c:pt>
                <c:pt idx="25">
                  <c:v>Hawaii</c:v>
                </c:pt>
                <c:pt idx="26">
                  <c:v>Pennsylvania</c:v>
                </c:pt>
                <c:pt idx="27">
                  <c:v>Vermont</c:v>
                </c:pt>
                <c:pt idx="28">
                  <c:v>Iowa</c:v>
                </c:pt>
                <c:pt idx="29">
                  <c:v>Wyoming</c:v>
                </c:pt>
                <c:pt idx="30">
                  <c:v>Indiana</c:v>
                </c:pt>
                <c:pt idx="31">
                  <c:v>Tennessee</c:v>
                </c:pt>
                <c:pt idx="32">
                  <c:v>Virginia</c:v>
                </c:pt>
                <c:pt idx="33">
                  <c:v>Massachusetts</c:v>
                </c:pt>
                <c:pt idx="34">
                  <c:v>Oklahoma</c:v>
                </c:pt>
                <c:pt idx="35">
                  <c:v>North Carolina</c:v>
                </c:pt>
                <c:pt idx="36">
                  <c:v>Montana</c:v>
                </c:pt>
                <c:pt idx="37">
                  <c:v>Kansas</c:v>
                </c:pt>
                <c:pt idx="38">
                  <c:v>Kentucky</c:v>
                </c:pt>
                <c:pt idx="39">
                  <c:v>Washington</c:v>
                </c:pt>
                <c:pt idx="40">
                  <c:v>Minnesota</c:v>
                </c:pt>
                <c:pt idx="41">
                  <c:v>Alaska</c:v>
                </c:pt>
                <c:pt idx="42">
                  <c:v>Maryland</c:v>
                </c:pt>
                <c:pt idx="43">
                  <c:v>Louisiana</c:v>
                </c:pt>
                <c:pt idx="44">
                  <c:v>Oregon</c:v>
                </c:pt>
                <c:pt idx="45">
                  <c:v>Utah</c:v>
                </c:pt>
                <c:pt idx="46">
                  <c:v>Nebraska</c:v>
                </c:pt>
                <c:pt idx="47">
                  <c:v>South Dakota</c:v>
                </c:pt>
                <c:pt idx="48">
                  <c:v>Texas</c:v>
                </c:pt>
                <c:pt idx="49">
                  <c:v>West Virginia</c:v>
                </c:pt>
                <c:pt idx="50">
                  <c:v>North Dakota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0.29958328640612675</c:v>
                </c:pt>
                <c:pt idx="1">
                  <c:v>2.1326366474972933</c:v>
                </c:pt>
                <c:pt idx="2">
                  <c:v>2.9842913754982501</c:v>
                </c:pt>
                <c:pt idx="3">
                  <c:v>3.5988939214829112</c:v>
                </c:pt>
                <c:pt idx="4">
                  <c:v>3.7009401581853454</c:v>
                </c:pt>
                <c:pt idx="5">
                  <c:v>7.0854597427142663</c:v>
                </c:pt>
                <c:pt idx="6">
                  <c:v>7.3148711145505114</c:v>
                </c:pt>
                <c:pt idx="7">
                  <c:v>7.7453322901909374</c:v>
                </c:pt>
                <c:pt idx="8">
                  <c:v>7.7711446585711492</c:v>
                </c:pt>
                <c:pt idx="9">
                  <c:v>8.3974393458497012</c:v>
                </c:pt>
                <c:pt idx="10">
                  <c:v>8.5064530418265232</c:v>
                </c:pt>
                <c:pt idx="11">
                  <c:v>9.0455068951787272</c:v>
                </c:pt>
                <c:pt idx="12">
                  <c:v>9.3569754407418717</c:v>
                </c:pt>
                <c:pt idx="13">
                  <c:v>10.187065043916315</c:v>
                </c:pt>
                <c:pt idx="14">
                  <c:v>10.580833918197886</c:v>
                </c:pt>
                <c:pt idx="15">
                  <c:v>10.726271982816481</c:v>
                </c:pt>
                <c:pt idx="16">
                  <c:v>10.79407237497359</c:v>
                </c:pt>
                <c:pt idx="17">
                  <c:v>10.952089893091571</c:v>
                </c:pt>
                <c:pt idx="18">
                  <c:v>11.106246163487997</c:v>
                </c:pt>
                <c:pt idx="19">
                  <c:v>11.6</c:v>
                </c:pt>
                <c:pt idx="20">
                  <c:v>11.733412803084102</c:v>
                </c:pt>
                <c:pt idx="21">
                  <c:v>11.800995368770305</c:v>
                </c:pt>
                <c:pt idx="22">
                  <c:v>12.04872451231353</c:v>
                </c:pt>
                <c:pt idx="23">
                  <c:v>12.400738688827333</c:v>
                </c:pt>
                <c:pt idx="24">
                  <c:v>12.947538051295577</c:v>
                </c:pt>
                <c:pt idx="25">
                  <c:v>13.038863742781331</c:v>
                </c:pt>
                <c:pt idx="26">
                  <c:v>13.142395565413537</c:v>
                </c:pt>
                <c:pt idx="27">
                  <c:v>13.529925550056149</c:v>
                </c:pt>
                <c:pt idx="28">
                  <c:v>13.713232825822622</c:v>
                </c:pt>
                <c:pt idx="29">
                  <c:v>13.984810727423758</c:v>
                </c:pt>
                <c:pt idx="30">
                  <c:v>14.085690817749425</c:v>
                </c:pt>
                <c:pt idx="31">
                  <c:v>14.373709850549091</c:v>
                </c:pt>
                <c:pt idx="32">
                  <c:v>14.453371666196063</c:v>
                </c:pt>
                <c:pt idx="33">
                  <c:v>14.599379075878744</c:v>
                </c:pt>
                <c:pt idx="34">
                  <c:v>14.656855062759123</c:v>
                </c:pt>
                <c:pt idx="35">
                  <c:v>14.929928920703734</c:v>
                </c:pt>
                <c:pt idx="36">
                  <c:v>15.211628901239843</c:v>
                </c:pt>
                <c:pt idx="37">
                  <c:v>15.219031666929247</c:v>
                </c:pt>
                <c:pt idx="38">
                  <c:v>15.269757520583175</c:v>
                </c:pt>
                <c:pt idx="39">
                  <c:v>15.567270960082183</c:v>
                </c:pt>
                <c:pt idx="40">
                  <c:v>16.321722039356835</c:v>
                </c:pt>
                <c:pt idx="41">
                  <c:v>16.432420296362814</c:v>
                </c:pt>
                <c:pt idx="42">
                  <c:v>16.799823519679389</c:v>
                </c:pt>
                <c:pt idx="43">
                  <c:v>17.341977309562399</c:v>
                </c:pt>
                <c:pt idx="44">
                  <c:v>18.920568802068367</c:v>
                </c:pt>
                <c:pt idx="45">
                  <c:v>20.292420303482857</c:v>
                </c:pt>
                <c:pt idx="46">
                  <c:v>21.21142022280392</c:v>
                </c:pt>
                <c:pt idx="47">
                  <c:v>21.725670058764511</c:v>
                </c:pt>
                <c:pt idx="48">
                  <c:v>21.785264823898121</c:v>
                </c:pt>
                <c:pt idx="49">
                  <c:v>22.010410804727066</c:v>
                </c:pt>
                <c:pt idx="50">
                  <c:v>61.182528284703501</c:v>
                </c:pt>
              </c:numCache>
            </c:numRef>
          </c:val>
        </c:ser>
        <c:dLbls/>
        <c:axId val="161229056"/>
        <c:axId val="161234944"/>
      </c:barChart>
      <c:catAx>
        <c:axId val="161229056"/>
        <c:scaling>
          <c:orientation val="minMax"/>
        </c:scaling>
        <c:axPos val="l"/>
        <c:tickLblPos val="nextTo"/>
        <c:crossAx val="161234944"/>
        <c:crosses val="autoZero"/>
        <c:auto val="1"/>
        <c:lblAlgn val="ctr"/>
        <c:lblOffset val="0"/>
        <c:tickLblSkip val="1"/>
      </c:catAx>
      <c:valAx>
        <c:axId val="161234944"/>
        <c:scaling>
          <c:orientation val="minMax"/>
          <c:max val="140"/>
        </c:scaling>
        <c:axPos val="b"/>
        <c:numFmt formatCode="General" sourceLinked="1"/>
        <c:tickLblPos val="nextTo"/>
        <c:crossAx val="1612290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28"/>
          </c:dPt>
          <c:dPt>
            <c:idx val="46"/>
          </c:dPt>
          <c:dPt>
            <c:idx val="47"/>
          </c:dPt>
          <c:dPt>
            <c:idx val="48"/>
          </c:dPt>
          <c:dPt>
            <c:idx val="49"/>
          </c:dPt>
          <c:dPt>
            <c:idx val="50"/>
            <c:spPr>
              <a:solidFill>
                <a:schemeClr val="accent2"/>
              </a:solidFill>
            </c:spPr>
          </c:dPt>
          <c:dLbls>
            <c:numFmt formatCode="#,##0.0" sourceLinked="0"/>
            <c:txPr>
              <a:bodyPr rot="-5400000" vert="horz"/>
              <a:lstStyle/>
              <a:p>
                <a:pPr>
                  <a:defRPr sz="900"/>
                </a:pPr>
                <a:endParaRPr lang="en-US"/>
              </a:p>
            </c:txPr>
            <c:showVal val="1"/>
          </c:dLbls>
          <c:cat>
            <c:strRef>
              <c:f>Sheet1!$A$2:$A$52</c:f>
              <c:strCache>
                <c:ptCount val="51"/>
                <c:pt idx="0">
                  <c:v>Iowa</c:v>
                </c:pt>
                <c:pt idx="1">
                  <c:v>Minnesota</c:v>
                </c:pt>
                <c:pt idx="2">
                  <c:v>Tennessee</c:v>
                </c:pt>
                <c:pt idx="3">
                  <c:v>Wisconsin</c:v>
                </c:pt>
                <c:pt idx="4">
                  <c:v>Montana</c:v>
                </c:pt>
                <c:pt idx="5">
                  <c:v>Colorado</c:v>
                </c:pt>
                <c:pt idx="6">
                  <c:v>Kentucky</c:v>
                </c:pt>
                <c:pt idx="7">
                  <c:v>Mississippi</c:v>
                </c:pt>
                <c:pt idx="8">
                  <c:v>South Carolina</c:v>
                </c:pt>
                <c:pt idx="9">
                  <c:v>Alabama</c:v>
                </c:pt>
                <c:pt idx="10">
                  <c:v>Missouri</c:v>
                </c:pt>
                <c:pt idx="11">
                  <c:v>Indiana</c:v>
                </c:pt>
                <c:pt idx="12">
                  <c:v>Louisiana</c:v>
                </c:pt>
                <c:pt idx="13">
                  <c:v>Vermont</c:v>
                </c:pt>
                <c:pt idx="14">
                  <c:v>Illinois</c:v>
                </c:pt>
                <c:pt idx="15">
                  <c:v>Virginia</c:v>
                </c:pt>
                <c:pt idx="16">
                  <c:v>Pennsylvania</c:v>
                </c:pt>
                <c:pt idx="17">
                  <c:v>North Carolina</c:v>
                </c:pt>
                <c:pt idx="18">
                  <c:v>New Jersey</c:v>
                </c:pt>
                <c:pt idx="19">
                  <c:v>Arizona</c:v>
                </c:pt>
                <c:pt idx="20">
                  <c:v>Delaware</c:v>
                </c:pt>
                <c:pt idx="21">
                  <c:v>Utah</c:v>
                </c:pt>
                <c:pt idx="22">
                  <c:v>Nebraska</c:v>
                </c:pt>
                <c:pt idx="23">
                  <c:v>Ohio</c:v>
                </c:pt>
                <c:pt idx="24">
                  <c:v>Rhode Island</c:v>
                </c:pt>
                <c:pt idx="25">
                  <c:v>New Hampshire</c:v>
                </c:pt>
                <c:pt idx="26">
                  <c:v>Arkansas</c:v>
                </c:pt>
                <c:pt idx="27">
                  <c:v>Connecticut</c:v>
                </c:pt>
                <c:pt idx="28">
                  <c:v>Nation</c:v>
                </c:pt>
                <c:pt idx="29">
                  <c:v>West Virginia</c:v>
                </c:pt>
                <c:pt idx="30">
                  <c:v>Kansas</c:v>
                </c:pt>
                <c:pt idx="31">
                  <c:v>Michigan</c:v>
                </c:pt>
                <c:pt idx="32">
                  <c:v>New York</c:v>
                </c:pt>
                <c:pt idx="33">
                  <c:v>North Dakota</c:v>
                </c:pt>
                <c:pt idx="34">
                  <c:v>New Mexico</c:v>
                </c:pt>
                <c:pt idx="35">
                  <c:v>Wyoming</c:v>
                </c:pt>
                <c:pt idx="36">
                  <c:v>Alaska</c:v>
                </c:pt>
                <c:pt idx="37">
                  <c:v>Texas</c:v>
                </c:pt>
                <c:pt idx="38">
                  <c:v>Georgia</c:v>
                </c:pt>
                <c:pt idx="39">
                  <c:v>South Dakota</c:v>
                </c:pt>
                <c:pt idx="40">
                  <c:v>Oklahoma</c:v>
                </c:pt>
                <c:pt idx="41">
                  <c:v>Oregon</c:v>
                </c:pt>
                <c:pt idx="42">
                  <c:v>Maryland</c:v>
                </c:pt>
                <c:pt idx="43">
                  <c:v>Massachusetts</c:v>
                </c:pt>
                <c:pt idx="44">
                  <c:v>California</c:v>
                </c:pt>
                <c:pt idx="45">
                  <c:v>Florida</c:v>
                </c:pt>
                <c:pt idx="46">
                  <c:v>Idaho</c:v>
                </c:pt>
                <c:pt idx="47">
                  <c:v>Washington</c:v>
                </c:pt>
                <c:pt idx="48">
                  <c:v>Nevada</c:v>
                </c:pt>
                <c:pt idx="49">
                  <c:v>Maine</c:v>
                </c:pt>
                <c:pt idx="50">
                  <c:v>Hawaii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3.4945150893516082</c:v>
                </c:pt>
                <c:pt idx="1">
                  <c:v>3.2325044616162302</c:v>
                </c:pt>
                <c:pt idx="2">
                  <c:v>3.1873670224233637</c:v>
                </c:pt>
                <c:pt idx="3">
                  <c:v>2.9597598426381206</c:v>
                </c:pt>
                <c:pt idx="4">
                  <c:v>2.9191218636775962</c:v>
                </c:pt>
                <c:pt idx="5">
                  <c:v>2.9145001900822147</c:v>
                </c:pt>
                <c:pt idx="6">
                  <c:v>2.8611636152360407</c:v>
                </c:pt>
                <c:pt idx="7">
                  <c:v>2.5579193954702824</c:v>
                </c:pt>
                <c:pt idx="8">
                  <c:v>2.5440858610214936</c:v>
                </c:pt>
                <c:pt idx="9">
                  <c:v>2.4172634700515512</c:v>
                </c:pt>
                <c:pt idx="10">
                  <c:v>2.3627922239708421</c:v>
                </c:pt>
                <c:pt idx="11">
                  <c:v>2.3267230801978798</c:v>
                </c:pt>
                <c:pt idx="12">
                  <c:v>2.3196215995804645</c:v>
                </c:pt>
                <c:pt idx="13">
                  <c:v>2.2920858260962045</c:v>
                </c:pt>
                <c:pt idx="14">
                  <c:v>2.2856716587164323</c:v>
                </c:pt>
                <c:pt idx="15">
                  <c:v>2.1610694330224827</c:v>
                </c:pt>
                <c:pt idx="16">
                  <c:v>2.0608028158676746</c:v>
                </c:pt>
                <c:pt idx="17">
                  <c:v>2.0306688766809198</c:v>
                </c:pt>
                <c:pt idx="18">
                  <c:v>2.0226306705720276</c:v>
                </c:pt>
                <c:pt idx="19">
                  <c:v>2.0201442648653516</c:v>
                </c:pt>
                <c:pt idx="20">
                  <c:v>2.0155264867807854</c:v>
                </c:pt>
                <c:pt idx="21">
                  <c:v>1.9424112250016494</c:v>
                </c:pt>
                <c:pt idx="22">
                  <c:v>1.9262154443890158</c:v>
                </c:pt>
                <c:pt idx="23">
                  <c:v>1.8957725959328684</c:v>
                </c:pt>
                <c:pt idx="24">
                  <c:v>1.8791801911305441</c:v>
                </c:pt>
                <c:pt idx="25">
                  <c:v>1.8714643241274229</c:v>
                </c:pt>
                <c:pt idx="26">
                  <c:v>1.8389978468618227</c:v>
                </c:pt>
                <c:pt idx="27">
                  <c:v>1.7504831871274857</c:v>
                </c:pt>
                <c:pt idx="28">
                  <c:v>1.7209582954169489</c:v>
                </c:pt>
                <c:pt idx="29">
                  <c:v>1.6594506844970063</c:v>
                </c:pt>
                <c:pt idx="30">
                  <c:v>1.643039217961821</c:v>
                </c:pt>
                <c:pt idx="31">
                  <c:v>1.6407019129981109</c:v>
                </c:pt>
                <c:pt idx="32">
                  <c:v>1.5818577672630101</c:v>
                </c:pt>
                <c:pt idx="33">
                  <c:v>1.5473095002284223</c:v>
                </c:pt>
                <c:pt idx="34">
                  <c:v>1.5085414191594635</c:v>
                </c:pt>
                <c:pt idx="35">
                  <c:v>1.4858731077386904</c:v>
                </c:pt>
                <c:pt idx="36">
                  <c:v>1.4246949989173812</c:v>
                </c:pt>
                <c:pt idx="37">
                  <c:v>1.4226339936784809</c:v>
                </c:pt>
                <c:pt idx="38">
                  <c:v>1.3831600027581814</c:v>
                </c:pt>
                <c:pt idx="39">
                  <c:v>1.293134099862115</c:v>
                </c:pt>
                <c:pt idx="40">
                  <c:v>1.2767079021448744</c:v>
                </c:pt>
                <c:pt idx="41">
                  <c:v>1.2596118483120973</c:v>
                </c:pt>
                <c:pt idx="42">
                  <c:v>1.069007579456795</c:v>
                </c:pt>
                <c:pt idx="43">
                  <c:v>1.0524432384415405</c:v>
                </c:pt>
                <c:pt idx="44">
                  <c:v>1.0355712792267724</c:v>
                </c:pt>
                <c:pt idx="45">
                  <c:v>0.95720445456075265</c:v>
                </c:pt>
                <c:pt idx="46">
                  <c:v>0.58610782809405748</c:v>
                </c:pt>
                <c:pt idx="47">
                  <c:v>0.58353668144476223</c:v>
                </c:pt>
                <c:pt idx="48">
                  <c:v>0.31578566219724291</c:v>
                </c:pt>
                <c:pt idx="49">
                  <c:v>0.15867410641685353</c:v>
                </c:pt>
                <c:pt idx="50">
                  <c:v>-0.54821362828757003</c:v>
                </c:pt>
              </c:numCache>
            </c:numRef>
          </c:val>
        </c:ser>
        <c:dLbls/>
        <c:axId val="146401920"/>
        <c:axId val="146284928"/>
      </c:barChart>
      <c:catAx>
        <c:axId val="146401920"/>
        <c:scaling>
          <c:orientation val="minMax"/>
        </c:scaling>
        <c:axPos val="b"/>
        <c:tickLblPos val="low"/>
        <c:txPr>
          <a:bodyPr/>
          <a:lstStyle/>
          <a:p>
            <a:pPr>
              <a:defRPr sz="900"/>
            </a:pPr>
            <a:endParaRPr lang="en-US"/>
          </a:p>
        </c:txPr>
        <c:crossAx val="146284928"/>
        <c:crosses val="autoZero"/>
        <c:auto val="1"/>
        <c:lblAlgn val="ctr"/>
        <c:lblOffset val="0"/>
        <c:tickLblSkip val="1"/>
      </c:catAx>
      <c:valAx>
        <c:axId val="146284928"/>
        <c:scaling>
          <c:orientation val="minMax"/>
          <c:max val="6"/>
        </c:scaling>
        <c:axPos val="l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46401920"/>
        <c:crosses val="autoZero"/>
        <c:crossBetween val="between"/>
        <c:majorUnit val="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7"/>
            <c:spPr>
              <a:solidFill>
                <a:schemeClr val="accent2"/>
              </a:solidFill>
            </c:spPr>
          </c:dPt>
          <c:dPt>
            <c:idx val="8"/>
            <c:spPr>
              <a:solidFill>
                <a:schemeClr val="accent2"/>
              </a:solidFill>
            </c:spPr>
          </c:dPt>
          <c:dPt>
            <c:idx val="9"/>
            <c:spPr>
              <a:solidFill>
                <a:schemeClr val="accent2"/>
              </a:solidFill>
            </c:spPr>
          </c:dPt>
          <c:dPt>
            <c:idx val="10"/>
            <c:spPr>
              <a:solidFill>
                <a:schemeClr val="accent2"/>
              </a:solidFill>
            </c:spPr>
          </c:dPt>
          <c:dPt>
            <c:idx val="11"/>
            <c:spPr>
              <a:solidFill>
                <a:schemeClr val="accent2"/>
              </a:solidFill>
            </c:spPr>
          </c:dPt>
          <c:dPt>
            <c:idx val="12"/>
            <c:spPr>
              <a:solidFill>
                <a:schemeClr val="accent2"/>
              </a:solidFill>
              <a:ln>
                <a:noFill/>
              </a:ln>
            </c:spPr>
          </c:dPt>
          <c:dLbls>
            <c:numFmt formatCode="&quot;$&quot;#,##0" sourceLinked="0"/>
            <c:showVal val="1"/>
          </c:dLbls>
          <c:cat>
            <c:strRef>
              <c:f>Sheet1!$A$2:$A$14</c:f>
              <c:strCache>
                <c:ptCount val="13"/>
                <c:pt idx="0">
                  <c:v>Graduate/Professional</c:v>
                </c:pt>
                <c:pt idx="1">
                  <c:v>Bachelors</c:v>
                </c:pt>
                <c:pt idx="2">
                  <c:v>Associate Degree</c:v>
                </c:pt>
                <c:pt idx="3">
                  <c:v>Some College, No Degree</c:v>
                </c:pt>
                <c:pt idx="4">
                  <c:v>High School/GED</c:v>
                </c:pt>
                <c:pt idx="5">
                  <c:v>Less than High School</c:v>
                </c:pt>
                <c:pt idx="7">
                  <c:v>Graduate/Professional</c:v>
                </c:pt>
                <c:pt idx="8">
                  <c:v>Bachelors</c:v>
                </c:pt>
                <c:pt idx="9">
                  <c:v>Associate Degree</c:v>
                </c:pt>
                <c:pt idx="10">
                  <c:v>Some College, No Degree</c:v>
                </c:pt>
                <c:pt idx="11">
                  <c:v>High School/GED</c:v>
                </c:pt>
                <c:pt idx="12">
                  <c:v>Less than High School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35836.495999999999</c:v>
                </c:pt>
                <c:pt idx="1">
                  <c:v>4459.8200000000006</c:v>
                </c:pt>
                <c:pt idx="2">
                  <c:v>2367.9599999999991</c:v>
                </c:pt>
                <c:pt idx="3">
                  <c:v>2102.6840000000007</c:v>
                </c:pt>
                <c:pt idx="4">
                  <c:v>2321.8768000000018</c:v>
                </c:pt>
                <c:pt idx="5">
                  <c:v>842.1335999999975</c:v>
                </c:pt>
                <c:pt idx="7">
                  <c:v>33725.623999999996</c:v>
                </c:pt>
                <c:pt idx="8">
                  <c:v>3196.3550000000037</c:v>
                </c:pt>
                <c:pt idx="9">
                  <c:v>2521.6599999999958</c:v>
                </c:pt>
                <c:pt idx="10">
                  <c:v>1413.1889999999983</c:v>
                </c:pt>
                <c:pt idx="11">
                  <c:v>1381.6500000000012</c:v>
                </c:pt>
                <c:pt idx="12">
                  <c:v>1488.8319999999983</c:v>
                </c:pt>
              </c:numCache>
            </c:numRef>
          </c:val>
        </c:ser>
        <c:dLbls/>
        <c:axId val="161354496"/>
        <c:axId val="161356032"/>
      </c:barChart>
      <c:catAx>
        <c:axId val="161354496"/>
        <c:scaling>
          <c:orientation val="minMax"/>
        </c:scaling>
        <c:axPos val="l"/>
        <c:tickLblPos val="nextTo"/>
        <c:crossAx val="161356032"/>
        <c:crosses val="autoZero"/>
        <c:auto val="1"/>
        <c:lblAlgn val="ctr"/>
        <c:lblOffset val="100"/>
      </c:catAx>
      <c:valAx>
        <c:axId val="161356032"/>
        <c:scaling>
          <c:orientation val="minMax"/>
        </c:scaling>
        <c:axPos val="b"/>
        <c:numFmt formatCode="General" sourceLinked="1"/>
        <c:tickLblPos val="nextTo"/>
        <c:crossAx val="1613544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Pt>
            <c:idx val="8"/>
          </c:dPt>
          <c:dPt>
            <c:idx val="9"/>
          </c:dPt>
          <c:dPt>
            <c:idx val="10"/>
          </c:dPt>
          <c:dPt>
            <c:idx val="11"/>
          </c:dPt>
          <c:dPt>
            <c:idx val="12"/>
          </c:dPt>
          <c:dPt>
            <c:idx val="13"/>
          </c:dPt>
          <c:dPt>
            <c:idx val="37"/>
            <c:spPr/>
          </c:dPt>
          <c:dPt>
            <c:idx val="38"/>
            <c:spPr/>
          </c:dPt>
          <c:dPt>
            <c:idx val="39"/>
            <c:spPr/>
          </c:dPt>
          <c:dPt>
            <c:idx val="40"/>
            <c:spPr/>
          </c:dPt>
          <c:dPt>
            <c:idx val="41"/>
            <c:spPr/>
          </c:dPt>
          <c:dPt>
            <c:idx val="42"/>
            <c:spPr/>
          </c:dPt>
          <c:dPt>
            <c:idx val="43"/>
            <c:spPr/>
          </c:dPt>
          <c:dPt>
            <c:idx val="44"/>
            <c:spPr/>
          </c:dPt>
          <c:dPt>
            <c:idx val="45"/>
            <c:spPr/>
          </c:dPt>
          <c:dPt>
            <c:idx val="46"/>
            <c:spPr/>
          </c:dPt>
          <c:dPt>
            <c:idx val="47"/>
            <c:spPr/>
          </c:dPt>
          <c:dPt>
            <c:idx val="48"/>
            <c:spPr/>
          </c:dPt>
          <c:dPt>
            <c:idx val="49"/>
            <c:spPr/>
          </c:dPt>
          <c:dPt>
            <c:idx val="50"/>
            <c:spPr/>
          </c:dPt>
          <c:dLbls>
            <c:numFmt formatCode="0.0%" sourceLinked="0"/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Sheet1!$A$2:$A$52</c:f>
              <c:strCache>
                <c:ptCount val="51"/>
                <c:pt idx="0">
                  <c:v>Florida</c:v>
                </c:pt>
                <c:pt idx="1">
                  <c:v>Idaho</c:v>
                </c:pt>
                <c:pt idx="2">
                  <c:v>California</c:v>
                </c:pt>
                <c:pt idx="3">
                  <c:v>Arkansas</c:v>
                </c:pt>
                <c:pt idx="4">
                  <c:v>Nevada</c:v>
                </c:pt>
                <c:pt idx="5">
                  <c:v>Louisiana</c:v>
                </c:pt>
                <c:pt idx="6">
                  <c:v>Washington</c:v>
                </c:pt>
                <c:pt idx="7">
                  <c:v>Tennessee</c:v>
                </c:pt>
                <c:pt idx="8">
                  <c:v>Massachusetts</c:v>
                </c:pt>
                <c:pt idx="9">
                  <c:v>South Carolina</c:v>
                </c:pt>
                <c:pt idx="10">
                  <c:v>Wyoming</c:v>
                </c:pt>
                <c:pt idx="11">
                  <c:v>New Mexico</c:v>
                </c:pt>
                <c:pt idx="12">
                  <c:v>Missouri</c:v>
                </c:pt>
                <c:pt idx="13">
                  <c:v>Arizona</c:v>
                </c:pt>
                <c:pt idx="14">
                  <c:v>Ohio</c:v>
                </c:pt>
                <c:pt idx="15">
                  <c:v>Georgia</c:v>
                </c:pt>
                <c:pt idx="16">
                  <c:v>Oregon</c:v>
                </c:pt>
                <c:pt idx="17">
                  <c:v>Maryland</c:v>
                </c:pt>
                <c:pt idx="18">
                  <c:v>Hawaii</c:v>
                </c:pt>
                <c:pt idx="19">
                  <c:v>Utah</c:v>
                </c:pt>
                <c:pt idx="20">
                  <c:v>Oklahoma</c:v>
                </c:pt>
                <c:pt idx="21">
                  <c:v>US</c:v>
                </c:pt>
                <c:pt idx="22">
                  <c:v>Connecticut</c:v>
                </c:pt>
                <c:pt idx="23">
                  <c:v>North Carolina</c:v>
                </c:pt>
                <c:pt idx="24">
                  <c:v>Mississippi</c:v>
                </c:pt>
                <c:pt idx="25">
                  <c:v>Kansas</c:v>
                </c:pt>
                <c:pt idx="26">
                  <c:v>New Hampshire</c:v>
                </c:pt>
                <c:pt idx="27">
                  <c:v>New York</c:v>
                </c:pt>
                <c:pt idx="28">
                  <c:v>New Jersey</c:v>
                </c:pt>
                <c:pt idx="29">
                  <c:v>Indiana</c:v>
                </c:pt>
                <c:pt idx="30">
                  <c:v>Kentucky</c:v>
                </c:pt>
                <c:pt idx="31">
                  <c:v>Iowa</c:v>
                </c:pt>
                <c:pt idx="32">
                  <c:v>Alabama</c:v>
                </c:pt>
                <c:pt idx="33">
                  <c:v>Wisconsin</c:v>
                </c:pt>
                <c:pt idx="34">
                  <c:v>Texas</c:v>
                </c:pt>
                <c:pt idx="35">
                  <c:v>Montana</c:v>
                </c:pt>
                <c:pt idx="36">
                  <c:v>Michigan</c:v>
                </c:pt>
                <c:pt idx="37">
                  <c:v>Pennsylvania</c:v>
                </c:pt>
                <c:pt idx="38">
                  <c:v>Virginia</c:v>
                </c:pt>
                <c:pt idx="39">
                  <c:v>Alaska</c:v>
                </c:pt>
                <c:pt idx="40">
                  <c:v>Vermont</c:v>
                </c:pt>
                <c:pt idx="41">
                  <c:v>Nebraska</c:v>
                </c:pt>
                <c:pt idx="42">
                  <c:v>South Dakota</c:v>
                </c:pt>
                <c:pt idx="43">
                  <c:v>Rhode Island</c:v>
                </c:pt>
                <c:pt idx="44">
                  <c:v>Minnesota</c:v>
                </c:pt>
                <c:pt idx="45">
                  <c:v>Colorado</c:v>
                </c:pt>
                <c:pt idx="46">
                  <c:v>Maine</c:v>
                </c:pt>
                <c:pt idx="47">
                  <c:v>Delaware</c:v>
                </c:pt>
                <c:pt idx="48">
                  <c:v>West Virginia</c:v>
                </c:pt>
                <c:pt idx="49">
                  <c:v>North Dakota</c:v>
                </c:pt>
                <c:pt idx="50">
                  <c:v>Illinois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-0.25949160862284271</c:v>
                </c:pt>
                <c:pt idx="1">
                  <c:v>-0.24583077826363667</c:v>
                </c:pt>
                <c:pt idx="2">
                  <c:v>-0.20291892336253778</c:v>
                </c:pt>
                <c:pt idx="3">
                  <c:v>-0.20083630101885039</c:v>
                </c:pt>
                <c:pt idx="4">
                  <c:v>-0.17028591383876721</c:v>
                </c:pt>
                <c:pt idx="5">
                  <c:v>-0.1575178374938429</c:v>
                </c:pt>
                <c:pt idx="6">
                  <c:v>-0.15736084042945925</c:v>
                </c:pt>
                <c:pt idx="7">
                  <c:v>-0.14712001013762865</c:v>
                </c:pt>
                <c:pt idx="8">
                  <c:v>-0.14033724049601304</c:v>
                </c:pt>
                <c:pt idx="9">
                  <c:v>-0.13561076916419598</c:v>
                </c:pt>
                <c:pt idx="10">
                  <c:v>-0.13393201281212913</c:v>
                </c:pt>
                <c:pt idx="11">
                  <c:v>-0.12833245653290826</c:v>
                </c:pt>
                <c:pt idx="12">
                  <c:v>-0.12484780294080733</c:v>
                </c:pt>
                <c:pt idx="13">
                  <c:v>-0.12066802154832021</c:v>
                </c:pt>
                <c:pt idx="14">
                  <c:v>-0.11167289050804845</c:v>
                </c:pt>
                <c:pt idx="15">
                  <c:v>-9.507985645525395E-2</c:v>
                </c:pt>
                <c:pt idx="16">
                  <c:v>-9.2644752150830498E-2</c:v>
                </c:pt>
                <c:pt idx="17">
                  <c:v>-8.5834386413979877E-2</c:v>
                </c:pt>
                <c:pt idx="18">
                  <c:v>-8.3101661974232813E-2</c:v>
                </c:pt>
                <c:pt idx="19">
                  <c:v>-8.0417265129098844E-2</c:v>
                </c:pt>
                <c:pt idx="20">
                  <c:v>-8.0053616645841194E-2</c:v>
                </c:pt>
                <c:pt idx="21">
                  <c:v>-7.8893327757172407E-2</c:v>
                </c:pt>
                <c:pt idx="22">
                  <c:v>-6.9858698270388431E-2</c:v>
                </c:pt>
                <c:pt idx="23">
                  <c:v>-6.7822872617886512E-2</c:v>
                </c:pt>
                <c:pt idx="24">
                  <c:v>-6.5707862697788527E-2</c:v>
                </c:pt>
                <c:pt idx="25">
                  <c:v>-6.2018055865233693E-2</c:v>
                </c:pt>
                <c:pt idx="26">
                  <c:v>-6.1240016654724352E-2</c:v>
                </c:pt>
                <c:pt idx="27">
                  <c:v>-5.6705203669062107E-2</c:v>
                </c:pt>
                <c:pt idx="28">
                  <c:v>-5.2509494542914703E-2</c:v>
                </c:pt>
                <c:pt idx="29">
                  <c:v>-5.1040628264597918E-2</c:v>
                </c:pt>
                <c:pt idx="30">
                  <c:v>-4.523101541946517E-2</c:v>
                </c:pt>
                <c:pt idx="31">
                  <c:v>-3.7804122927009451E-2</c:v>
                </c:pt>
                <c:pt idx="32">
                  <c:v>-3.6134470380194406E-2</c:v>
                </c:pt>
                <c:pt idx="33">
                  <c:v>-3.2179654774119722E-2</c:v>
                </c:pt>
                <c:pt idx="34">
                  <c:v>-2.963070529887556E-2</c:v>
                </c:pt>
                <c:pt idx="35">
                  <c:v>-2.2126736121942926E-2</c:v>
                </c:pt>
                <c:pt idx="36">
                  <c:v>-9.5959702188633238E-3</c:v>
                </c:pt>
                <c:pt idx="37">
                  <c:v>3.8954791233900203E-3</c:v>
                </c:pt>
                <c:pt idx="38">
                  <c:v>4.334577138608171E-3</c:v>
                </c:pt>
                <c:pt idx="39">
                  <c:v>1.2278408471707664E-2</c:v>
                </c:pt>
                <c:pt idx="40">
                  <c:v>1.8255943166087946E-2</c:v>
                </c:pt>
                <c:pt idx="41">
                  <c:v>2.5251896229725516E-2</c:v>
                </c:pt>
                <c:pt idx="42">
                  <c:v>3.7134196643146156E-2</c:v>
                </c:pt>
                <c:pt idx="43">
                  <c:v>5.7734457285606743E-2</c:v>
                </c:pt>
                <c:pt idx="44">
                  <c:v>5.7921795796067446E-2</c:v>
                </c:pt>
                <c:pt idx="45">
                  <c:v>5.8947926894508132E-2</c:v>
                </c:pt>
                <c:pt idx="46">
                  <c:v>6.1372969092467151E-2</c:v>
                </c:pt>
                <c:pt idx="47">
                  <c:v>7.4349694027044944E-2</c:v>
                </c:pt>
                <c:pt idx="48">
                  <c:v>8.3230434513141494E-2</c:v>
                </c:pt>
                <c:pt idx="49">
                  <c:v>0.1530588294892806</c:v>
                </c:pt>
                <c:pt idx="50">
                  <c:v>0.15570747871907481</c:v>
                </c:pt>
              </c:numCache>
            </c:numRef>
          </c:val>
        </c:ser>
        <c:dLbls/>
        <c:gapWidth val="65"/>
        <c:axId val="161571584"/>
        <c:axId val="161573120"/>
      </c:barChart>
      <c:catAx>
        <c:axId val="161571584"/>
        <c:scaling>
          <c:orientation val="minMax"/>
        </c:scaling>
        <c:axPos val="l"/>
        <c:tickLblPos val="low"/>
        <c:txPr>
          <a:bodyPr/>
          <a:lstStyle/>
          <a:p>
            <a:pPr>
              <a:defRPr sz="800"/>
            </a:pPr>
            <a:endParaRPr lang="en-US"/>
          </a:p>
        </c:txPr>
        <c:crossAx val="161573120"/>
        <c:crosses val="autoZero"/>
        <c:auto val="1"/>
        <c:lblAlgn val="ctr"/>
        <c:lblOffset val="0"/>
        <c:tickLblSkip val="1"/>
      </c:catAx>
      <c:valAx>
        <c:axId val="161573120"/>
        <c:scaling>
          <c:orientation val="minMax"/>
        </c:scaling>
        <c:axPos val="b"/>
        <c:numFmt formatCode="General" sourceLinked="1"/>
        <c:tickLblPos val="nextTo"/>
        <c:crossAx val="1615715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spPr>
              <a:solidFill>
                <a:schemeClr val="accent2"/>
              </a:solidFill>
            </c:spPr>
          </c:dPt>
          <c:dPt>
            <c:idx val="1"/>
            <c:spPr>
              <a:solidFill>
                <a:schemeClr val="accent2"/>
              </a:solidFill>
            </c:spPr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Pt>
            <c:idx val="8"/>
          </c:dPt>
          <c:dPt>
            <c:idx val="9"/>
          </c:dPt>
          <c:dPt>
            <c:idx val="10"/>
          </c:dPt>
          <c:dPt>
            <c:idx val="11"/>
          </c:dPt>
          <c:dPt>
            <c:idx val="12"/>
          </c:dPt>
          <c:dPt>
            <c:idx val="13"/>
          </c:dPt>
          <c:dPt>
            <c:idx val="49"/>
            <c:spPr/>
          </c:dPt>
          <c:dPt>
            <c:idx val="50"/>
            <c:spPr/>
          </c:dPt>
          <c:dLbls>
            <c:numFmt formatCode="0.0%" sourceLinked="0"/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Sheet1!$A$2:$A$52</c:f>
              <c:strCache>
                <c:ptCount val="51"/>
                <c:pt idx="0">
                  <c:v>New Hampshire</c:v>
                </c:pt>
                <c:pt idx="1">
                  <c:v>Florida</c:v>
                </c:pt>
                <c:pt idx="2">
                  <c:v>Idaho</c:v>
                </c:pt>
                <c:pt idx="3">
                  <c:v>South Carolina</c:v>
                </c:pt>
                <c:pt idx="4">
                  <c:v>Arizona</c:v>
                </c:pt>
                <c:pt idx="5">
                  <c:v>Washington</c:v>
                </c:pt>
                <c:pt idx="6">
                  <c:v>Virginia</c:v>
                </c:pt>
                <c:pt idx="7">
                  <c:v>Nevada</c:v>
                </c:pt>
                <c:pt idx="8">
                  <c:v>Oregon</c:v>
                </c:pt>
                <c:pt idx="9">
                  <c:v>Pennsylvania</c:v>
                </c:pt>
                <c:pt idx="10">
                  <c:v>Tennessee</c:v>
                </c:pt>
                <c:pt idx="11">
                  <c:v>Michigan</c:v>
                </c:pt>
                <c:pt idx="12">
                  <c:v>Massachusetts</c:v>
                </c:pt>
                <c:pt idx="13">
                  <c:v>Colorado</c:v>
                </c:pt>
                <c:pt idx="14">
                  <c:v>Georgia</c:v>
                </c:pt>
                <c:pt idx="15">
                  <c:v>Alabama</c:v>
                </c:pt>
                <c:pt idx="16">
                  <c:v>Louisiana</c:v>
                </c:pt>
                <c:pt idx="17">
                  <c:v>Iowa</c:v>
                </c:pt>
                <c:pt idx="18">
                  <c:v>Minnesota</c:v>
                </c:pt>
                <c:pt idx="19">
                  <c:v>Missouri</c:v>
                </c:pt>
                <c:pt idx="20">
                  <c:v>Ohio</c:v>
                </c:pt>
                <c:pt idx="21">
                  <c:v>Utah</c:v>
                </c:pt>
                <c:pt idx="22">
                  <c:v>California</c:v>
                </c:pt>
                <c:pt idx="23">
                  <c:v>Delaware</c:v>
                </c:pt>
                <c:pt idx="24">
                  <c:v>Hawaii</c:v>
                </c:pt>
                <c:pt idx="25">
                  <c:v>US</c:v>
                </c:pt>
                <c:pt idx="26">
                  <c:v>New Mexico</c:v>
                </c:pt>
                <c:pt idx="27">
                  <c:v>New Jersey</c:v>
                </c:pt>
                <c:pt idx="28">
                  <c:v>Mississippi</c:v>
                </c:pt>
                <c:pt idx="29">
                  <c:v>Kansas</c:v>
                </c:pt>
                <c:pt idx="30">
                  <c:v>Oklahoma</c:v>
                </c:pt>
                <c:pt idx="31">
                  <c:v>Maryland</c:v>
                </c:pt>
                <c:pt idx="32">
                  <c:v>Rhode Island</c:v>
                </c:pt>
                <c:pt idx="33">
                  <c:v>Kentucky</c:v>
                </c:pt>
                <c:pt idx="34">
                  <c:v>South Dakota</c:v>
                </c:pt>
                <c:pt idx="35">
                  <c:v>Connecticut</c:v>
                </c:pt>
                <c:pt idx="36">
                  <c:v>Indiana</c:v>
                </c:pt>
                <c:pt idx="37">
                  <c:v>Arkansas</c:v>
                </c:pt>
                <c:pt idx="38">
                  <c:v>Vermont</c:v>
                </c:pt>
                <c:pt idx="39">
                  <c:v>Wisconsin</c:v>
                </c:pt>
                <c:pt idx="40">
                  <c:v>New York</c:v>
                </c:pt>
                <c:pt idx="41">
                  <c:v>North Carolina</c:v>
                </c:pt>
                <c:pt idx="42">
                  <c:v>Wyoming</c:v>
                </c:pt>
                <c:pt idx="43">
                  <c:v>Maine</c:v>
                </c:pt>
                <c:pt idx="44">
                  <c:v>Nebraska</c:v>
                </c:pt>
                <c:pt idx="45">
                  <c:v>Texas</c:v>
                </c:pt>
                <c:pt idx="46">
                  <c:v>Montana</c:v>
                </c:pt>
                <c:pt idx="47">
                  <c:v>West Virginia</c:v>
                </c:pt>
                <c:pt idx="48">
                  <c:v>Alaska</c:v>
                </c:pt>
                <c:pt idx="49">
                  <c:v>Illinois</c:v>
                </c:pt>
                <c:pt idx="50">
                  <c:v>North Dakota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-0.50723888088885383</c:v>
                </c:pt>
                <c:pt idx="1">
                  <c:v>-0.40688931496558162</c:v>
                </c:pt>
                <c:pt idx="2">
                  <c:v>-0.38677749432678582</c:v>
                </c:pt>
                <c:pt idx="3">
                  <c:v>-0.38484284694542553</c:v>
                </c:pt>
                <c:pt idx="4">
                  <c:v>-0.3501073943110839</c:v>
                </c:pt>
                <c:pt idx="5">
                  <c:v>-0.34821201584094025</c:v>
                </c:pt>
                <c:pt idx="6">
                  <c:v>-0.34322633085924087</c:v>
                </c:pt>
                <c:pt idx="7">
                  <c:v>-0.32288081444227246</c:v>
                </c:pt>
                <c:pt idx="8">
                  <c:v>-0.31986150626696341</c:v>
                </c:pt>
                <c:pt idx="9">
                  <c:v>-0.31696961826068992</c:v>
                </c:pt>
                <c:pt idx="10">
                  <c:v>-0.31469428640618513</c:v>
                </c:pt>
                <c:pt idx="11">
                  <c:v>-0.30637946565359675</c:v>
                </c:pt>
                <c:pt idx="12">
                  <c:v>-0.30047599638207056</c:v>
                </c:pt>
                <c:pt idx="13">
                  <c:v>-0.29855607282006874</c:v>
                </c:pt>
                <c:pt idx="14">
                  <c:v>-0.29655100004564672</c:v>
                </c:pt>
                <c:pt idx="15">
                  <c:v>-0.29176319273256685</c:v>
                </c:pt>
                <c:pt idx="16">
                  <c:v>-0.28526608171021745</c:v>
                </c:pt>
                <c:pt idx="17">
                  <c:v>-0.27914868742691734</c:v>
                </c:pt>
                <c:pt idx="18">
                  <c:v>-0.27156241135413561</c:v>
                </c:pt>
                <c:pt idx="19">
                  <c:v>-0.26738135417505648</c:v>
                </c:pt>
                <c:pt idx="20">
                  <c:v>-0.26691732824976028</c:v>
                </c:pt>
                <c:pt idx="21">
                  <c:v>-0.26635885976458062</c:v>
                </c:pt>
                <c:pt idx="22">
                  <c:v>-0.2633920350849685</c:v>
                </c:pt>
                <c:pt idx="23">
                  <c:v>-0.25864907864961129</c:v>
                </c:pt>
                <c:pt idx="24">
                  <c:v>-0.23126803310208294</c:v>
                </c:pt>
                <c:pt idx="25">
                  <c:v>-0.22972219296347218</c:v>
                </c:pt>
                <c:pt idx="26">
                  <c:v>-0.22754084109771941</c:v>
                </c:pt>
                <c:pt idx="27">
                  <c:v>-0.22565847633274727</c:v>
                </c:pt>
                <c:pt idx="28">
                  <c:v>-0.22152108717548583</c:v>
                </c:pt>
                <c:pt idx="29">
                  <c:v>-0.21113200171280666</c:v>
                </c:pt>
                <c:pt idx="30">
                  <c:v>-0.21083005466967752</c:v>
                </c:pt>
                <c:pt idx="31">
                  <c:v>-0.197568658525556</c:v>
                </c:pt>
                <c:pt idx="32">
                  <c:v>-0.19554754290528836</c:v>
                </c:pt>
                <c:pt idx="33">
                  <c:v>-0.19155555069709029</c:v>
                </c:pt>
                <c:pt idx="34">
                  <c:v>-0.19152093714592305</c:v>
                </c:pt>
                <c:pt idx="35">
                  <c:v>-0.19002379043176748</c:v>
                </c:pt>
                <c:pt idx="36">
                  <c:v>-0.17810232871846934</c:v>
                </c:pt>
                <c:pt idx="37">
                  <c:v>-0.1613850562078222</c:v>
                </c:pt>
                <c:pt idx="38">
                  <c:v>-0.15373082116304204</c:v>
                </c:pt>
                <c:pt idx="39">
                  <c:v>-0.14645404619388658</c:v>
                </c:pt>
                <c:pt idx="40">
                  <c:v>-0.14318305040640628</c:v>
                </c:pt>
                <c:pt idx="41">
                  <c:v>-0.12484941779129799</c:v>
                </c:pt>
                <c:pt idx="42">
                  <c:v>-0.12073485582763985</c:v>
                </c:pt>
                <c:pt idx="43">
                  <c:v>-0.10219467371855362</c:v>
                </c:pt>
                <c:pt idx="44">
                  <c:v>-9.1093818067676677E-2</c:v>
                </c:pt>
                <c:pt idx="45">
                  <c:v>-6.1291398208392696E-2</c:v>
                </c:pt>
                <c:pt idx="46">
                  <c:v>-5.8940095535425452E-2</c:v>
                </c:pt>
                <c:pt idx="47">
                  <c:v>-3.5134178319748736E-2</c:v>
                </c:pt>
                <c:pt idx="48">
                  <c:v>-2.816536077261407E-2</c:v>
                </c:pt>
                <c:pt idx="49">
                  <c:v>9.1718023698317344E-2</c:v>
                </c:pt>
                <c:pt idx="50">
                  <c:v>0.30739341644207646</c:v>
                </c:pt>
              </c:numCache>
            </c:numRef>
          </c:val>
        </c:ser>
        <c:dLbls/>
        <c:gapWidth val="65"/>
        <c:axId val="161185792"/>
        <c:axId val="161187328"/>
      </c:barChart>
      <c:catAx>
        <c:axId val="161185792"/>
        <c:scaling>
          <c:orientation val="minMax"/>
        </c:scaling>
        <c:axPos val="l"/>
        <c:tickLblPos val="low"/>
        <c:txPr>
          <a:bodyPr/>
          <a:lstStyle/>
          <a:p>
            <a:pPr>
              <a:defRPr sz="800"/>
            </a:pPr>
            <a:endParaRPr lang="en-US"/>
          </a:p>
        </c:txPr>
        <c:crossAx val="161187328"/>
        <c:crosses val="autoZero"/>
        <c:auto val="1"/>
        <c:lblAlgn val="ctr"/>
        <c:lblOffset val="0"/>
        <c:tickLblSkip val="1"/>
      </c:catAx>
      <c:valAx>
        <c:axId val="161187328"/>
        <c:scaling>
          <c:orientation val="minMax"/>
        </c:scaling>
        <c:axPos val="b"/>
        <c:numFmt formatCode="General" sourceLinked="1"/>
        <c:tickLblPos val="nextTo"/>
        <c:crossAx val="1611857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 algn="ctr" rtl="0">
              <a:defRPr lang="en-US" sz="20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Percent Change in State Appropriations for Higher Education </a:t>
            </a:r>
          </a:p>
          <a:p>
            <a:pPr algn="ctr" rtl="0">
              <a:defRPr lang="en-US" sz="20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Sector FY 1999- 2014  (in FY 2014 dollars)</a:t>
            </a:r>
          </a:p>
        </c:rich>
      </c:tx>
      <c:layout>
        <c:manualLayout>
          <c:xMode val="edge"/>
          <c:yMode val="edge"/>
          <c:x val="0.10245452077111095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1272533547546719E-2"/>
          <c:y val="0.13112391930835668"/>
          <c:w val="0.76654009109647925"/>
          <c:h val="0.60951008645533145"/>
        </c:manualLayout>
      </c:layout>
      <c:lineChart>
        <c:grouping val="standard"/>
        <c:ser>
          <c:idx val="0"/>
          <c:order val="0"/>
          <c:tx>
            <c:strRef>
              <c:f>'Data for Exh 1 and 2'!$A$6</c:f>
              <c:strCache>
                <c:ptCount val="1"/>
                <c:pt idx="0">
                  <c:v>Public Univ.</c:v>
                </c:pt>
              </c:strCache>
            </c:strRef>
          </c:tx>
          <c:spPr>
            <a:ln w="38100">
              <a:pattFill prst="pct75">
                <a:fgClr>
                  <a:srgbClr val="000000"/>
                </a:fgClr>
                <a:bgClr>
                  <a:srgbClr val="FFFFFF"/>
                </a:bgClr>
              </a:pattFill>
              <a:prstDash val="solid"/>
            </a:ln>
          </c:spPr>
          <c:marker>
            <c:symbol val="none"/>
          </c:marker>
          <c:cat>
            <c:strRef>
              <c:f>'Data for Exh 1 and 2'!$I$5:$Y$5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</c:strCache>
            </c:strRef>
          </c:cat>
          <c:val>
            <c:numRef>
              <c:f>'Data for Exh 1 and 2'!$I$6:$Y$6</c:f>
              <c:numCache>
                <c:formatCode>_(* #,##0.0_);_(* \(#,##0.0\);_(* "-"?_);_(@_)</c:formatCode>
                <c:ptCount val="16"/>
                <c:pt idx="0">
                  <c:v>0</c:v>
                </c:pt>
                <c:pt idx="1">
                  <c:v>1.4237534428703438</c:v>
                </c:pt>
                <c:pt idx="2">
                  <c:v>4.0131802982525056</c:v>
                </c:pt>
                <c:pt idx="3">
                  <c:v>8.9125855947231987</c:v>
                </c:pt>
                <c:pt idx="4">
                  <c:v>0.15221912914232971</c:v>
                </c:pt>
                <c:pt idx="5">
                  <c:v>-9.5024469696640814</c:v>
                </c:pt>
                <c:pt idx="6">
                  <c:v>-12.068664995055137</c:v>
                </c:pt>
                <c:pt idx="7">
                  <c:v>-15.149868018153697</c:v>
                </c:pt>
                <c:pt idx="8">
                  <c:v>-15.624444782588853</c:v>
                </c:pt>
                <c:pt idx="9">
                  <c:v>-17.20417615390279</c:v>
                </c:pt>
                <c:pt idx="10">
                  <c:v>-16.119476636106324</c:v>
                </c:pt>
                <c:pt idx="11">
                  <c:v>-16.883345388228086</c:v>
                </c:pt>
                <c:pt idx="12">
                  <c:v>-23.537461826214606</c:v>
                </c:pt>
                <c:pt idx="13" formatCode="_(* #,##0.00_);_(* \(#,##0.00\);_(* &quot;-&quot;??_);_(@_)">
                  <c:v>-24.269494695716272</c:v>
                </c:pt>
                <c:pt idx="14" formatCode="_(* #,##0.00_);_(* \(#,##0.00\);_(* &quot;-&quot;??_);_(@_)">
                  <c:v>-30.036641064512974</c:v>
                </c:pt>
                <c:pt idx="15" formatCode="_(* #,##0.00_);_(* \(#,##0.00\);_(* &quot;-&quot;??_);_(@_)">
                  <c:v>-27.439274742256671</c:v>
                </c:pt>
              </c:numCache>
            </c:numRef>
          </c:val>
        </c:ser>
        <c:ser>
          <c:idx val="1"/>
          <c:order val="1"/>
          <c:tx>
            <c:strRef>
              <c:f>'Data for Exh 1 and 2'!$A$7</c:f>
              <c:strCache>
                <c:ptCount val="1"/>
                <c:pt idx="0">
                  <c:v>Comm. Coll./Adult Ed.</c:v>
                </c:pt>
              </c:strCache>
            </c:strRef>
          </c:tx>
          <c:spPr>
            <a:ln w="41275">
              <a:solidFill>
                <a:srgbClr val="00B050"/>
              </a:solidFill>
              <a:prstDash val="lgDashDotDot"/>
            </a:ln>
          </c:spPr>
          <c:marker>
            <c:symbol val="circle"/>
            <c:size val="6"/>
            <c:spPr>
              <a:solidFill>
                <a:srgbClr val="00B050"/>
              </a:solidFill>
              <a:ln>
                <a:solidFill>
                  <a:srgbClr val="00B050"/>
                </a:solidFill>
                <a:prstDash val="solid"/>
              </a:ln>
            </c:spPr>
          </c:marker>
          <c:cat>
            <c:strRef>
              <c:f>'Data for Exh 1 and 2'!$I$5:$Y$5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</c:strCache>
            </c:strRef>
          </c:cat>
          <c:val>
            <c:numRef>
              <c:f>'Data for Exh 1 and 2'!$I$7:$Y$7</c:f>
              <c:numCache>
                <c:formatCode>_(* #,##0.0_);_(* \(#,##0.0\);_(* "-"?_);_(@_)</c:formatCode>
                <c:ptCount val="16"/>
                <c:pt idx="0">
                  <c:v>0</c:v>
                </c:pt>
                <c:pt idx="1">
                  <c:v>1.4311203246703768</c:v>
                </c:pt>
                <c:pt idx="2">
                  <c:v>3.7237393695639276</c:v>
                </c:pt>
                <c:pt idx="3">
                  <c:v>19.315714682795189</c:v>
                </c:pt>
                <c:pt idx="4">
                  <c:v>10.98557651362969</c:v>
                </c:pt>
                <c:pt idx="5">
                  <c:v>4.1826783827013436</c:v>
                </c:pt>
                <c:pt idx="6">
                  <c:v>2.9150950963071063</c:v>
                </c:pt>
                <c:pt idx="7">
                  <c:v>-0.40846200826875939</c:v>
                </c:pt>
                <c:pt idx="8">
                  <c:v>-1.0605933922392143</c:v>
                </c:pt>
                <c:pt idx="9">
                  <c:v>-3.5790308367860582</c:v>
                </c:pt>
                <c:pt idx="10">
                  <c:v>-5.4456275009363324</c:v>
                </c:pt>
                <c:pt idx="11">
                  <c:v>-2.2543127242195884</c:v>
                </c:pt>
                <c:pt idx="12">
                  <c:v>-7.4945255400515745</c:v>
                </c:pt>
                <c:pt idx="13" formatCode="_(* #,##0.00_);_(* \(#,##0.00\);_(* &quot;-&quot;??_);_(@_)">
                  <c:v>-7.7413571350150034</c:v>
                </c:pt>
                <c:pt idx="14" formatCode="_(* #,##0.00_);_(* \(#,##0.00\);_(* &quot;-&quot;??_);_(@_)">
                  <c:v>-14.384671370530498</c:v>
                </c:pt>
                <c:pt idx="15" formatCode="_(* #,##0.00_);_(* \(#,##0.00\);_(* &quot;-&quot;??_);_(@_)">
                  <c:v>-10.686523701275748</c:v>
                </c:pt>
              </c:numCache>
            </c:numRef>
          </c:val>
        </c:ser>
        <c:ser>
          <c:idx val="2"/>
          <c:order val="2"/>
          <c:tx>
            <c:strRef>
              <c:f>'Data for Exh 1 and 2'!$A$8</c:f>
              <c:strCache>
                <c:ptCount val="1"/>
                <c:pt idx="0">
                  <c:v>ISAC</c:v>
                </c:pt>
              </c:strCache>
            </c:strRef>
          </c:tx>
          <c:spPr>
            <a:ln w="38100">
              <a:solidFill>
                <a:srgbClr val="FF0000"/>
              </a:solidFill>
              <a:prstDash val="lgDash"/>
            </a:ln>
          </c:spPr>
          <c:marker>
            <c:symbol val="none"/>
          </c:marker>
          <c:cat>
            <c:strRef>
              <c:f>'Data for Exh 1 and 2'!$I$5:$Y$5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</c:strCache>
            </c:strRef>
          </c:cat>
          <c:val>
            <c:numRef>
              <c:f>'Data for Exh 1 and 2'!$I$8:$Y$8</c:f>
              <c:numCache>
                <c:formatCode>_(* #,##0.0_);_(* \(#,##0.0\);_(* "-"?_);_(@_)</c:formatCode>
                <c:ptCount val="16"/>
                <c:pt idx="0">
                  <c:v>0</c:v>
                </c:pt>
                <c:pt idx="1">
                  <c:v>5.2033965368861015</c:v>
                </c:pt>
                <c:pt idx="2">
                  <c:v>7.8183432566790705</c:v>
                </c:pt>
                <c:pt idx="3">
                  <c:v>9.8264656073930627</c:v>
                </c:pt>
                <c:pt idx="4">
                  <c:v>-2.8789142714999612</c:v>
                </c:pt>
                <c:pt idx="5">
                  <c:v>-0.95979604708905775</c:v>
                </c:pt>
                <c:pt idx="6">
                  <c:v>-5.4658843650654472</c:v>
                </c:pt>
                <c:pt idx="7">
                  <c:v>-9.371156170604273</c:v>
                </c:pt>
                <c:pt idx="8">
                  <c:v>4.593070387649969</c:v>
                </c:pt>
                <c:pt idx="9">
                  <c:v>-6.3469941482377665</c:v>
                </c:pt>
                <c:pt idx="10">
                  <c:v>-7.6231138881183913</c:v>
                </c:pt>
                <c:pt idx="11">
                  <c:v>-9.3934754167380596</c:v>
                </c:pt>
                <c:pt idx="12">
                  <c:v>-11.200659870318066</c:v>
                </c:pt>
                <c:pt idx="13" formatCode="_(* #,##0.00_);_(* \(#,##0.00\);_(* &quot;-&quot;??_);_(@_)">
                  <c:v>-8.9338898078289812</c:v>
                </c:pt>
                <c:pt idx="14" formatCode="_(* #,##0.00_);_(* \(#,##0.00\);_(* &quot;-&quot;??_);_(@_)">
                  <c:v>-22.574237226851867</c:v>
                </c:pt>
                <c:pt idx="15" formatCode="_(* #,##0.00_);_(* \(#,##0.00\);_(* &quot;-&quot;??_);_(@_)">
                  <c:v>-17.017516704026118</c:v>
                </c:pt>
              </c:numCache>
            </c:numRef>
          </c:val>
        </c:ser>
        <c:ser>
          <c:idx val="3"/>
          <c:order val="3"/>
          <c:tx>
            <c:strRef>
              <c:f>'Data for Exh 1 and 2'!$A$9</c:f>
              <c:strCache>
                <c:ptCount val="1"/>
                <c:pt idx="0">
                  <c:v>Grants/Agencies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ysDash"/>
            </a:ln>
          </c:spPr>
          <c:marker>
            <c:symbol val="star"/>
            <c:size val="8"/>
            <c:spPr>
              <a:noFill/>
              <a:ln>
                <a:solidFill>
                  <a:srgbClr val="0070C0"/>
                </a:solidFill>
                <a:prstDash val="solid"/>
              </a:ln>
            </c:spPr>
          </c:marker>
          <c:cat>
            <c:strRef>
              <c:f>'Data for Exh 1 and 2'!$I$5:$Y$5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</c:strCache>
            </c:strRef>
          </c:cat>
          <c:val>
            <c:numRef>
              <c:f>'Data for Exh 1 and 2'!$I$9:$Y$9</c:f>
              <c:numCache>
                <c:formatCode>_(* #,##0.0_);_(* \(#,##0.0\);_(* "-"?_);_(@_)</c:formatCode>
                <c:ptCount val="16"/>
                <c:pt idx="0">
                  <c:v>0</c:v>
                </c:pt>
                <c:pt idx="1">
                  <c:v>14.327603725143168</c:v>
                </c:pt>
                <c:pt idx="2">
                  <c:v>14.538038188160668</c:v>
                </c:pt>
                <c:pt idx="3">
                  <c:v>10.91763247597855</c:v>
                </c:pt>
                <c:pt idx="4">
                  <c:v>2.4628267727722601</c:v>
                </c:pt>
                <c:pt idx="5">
                  <c:v>-41.385201932306956</c:v>
                </c:pt>
                <c:pt idx="6">
                  <c:v>-47.337419872015445</c:v>
                </c:pt>
                <c:pt idx="7">
                  <c:v>-47.936438794240644</c:v>
                </c:pt>
                <c:pt idx="8">
                  <c:v>-46.171663619359045</c:v>
                </c:pt>
                <c:pt idx="9">
                  <c:v>-55.73785294689521</c:v>
                </c:pt>
                <c:pt idx="10">
                  <c:v>-76.687186473583509</c:v>
                </c:pt>
                <c:pt idx="11">
                  <c:v>-77.465972598187719</c:v>
                </c:pt>
                <c:pt idx="12">
                  <c:v>-76.029116525218797</c:v>
                </c:pt>
                <c:pt idx="13" formatCode="_(* #,##0.00_);_(* \(#,##0.00\);_(* &quot;-&quot;??_);_(@_)">
                  <c:v>-77.211911662275838</c:v>
                </c:pt>
                <c:pt idx="14" formatCode="_(* #,##0.00_);_(* \(#,##0.00\);_(* &quot;-&quot;??_);_(@_)">
                  <c:v>-79.152188927747986</c:v>
                </c:pt>
                <c:pt idx="15" formatCode="_(* #,##0.00_);_(* \(#,##0.00\);_(* &quot;-&quot;??_);_(@_)">
                  <c:v>-72.922139444976793</c:v>
                </c:pt>
              </c:numCache>
            </c:numRef>
          </c:val>
        </c:ser>
        <c:ser>
          <c:idx val="4"/>
          <c:order val="4"/>
          <c:tx>
            <c:strRef>
              <c:f>'Data for Exh 1 and 2'!$A$10</c:f>
              <c:strCache>
                <c:ptCount val="1"/>
                <c:pt idx="0">
                  <c:v>Retirement/Group</c:v>
                </c:pt>
              </c:strCache>
            </c:strRef>
          </c:tx>
          <c:spPr>
            <a:ln w="38100">
              <a:solidFill>
                <a:srgbClr val="800080"/>
              </a:solidFill>
              <a:prstDash val="solid"/>
            </a:ln>
          </c:spPr>
          <c:marker>
            <c:symbol val="none"/>
          </c:marker>
          <c:cat>
            <c:strRef>
              <c:f>'Data for Exh 1 and 2'!$I$5:$Y$5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</c:strCache>
            </c:strRef>
          </c:cat>
          <c:val>
            <c:numRef>
              <c:f>'Data for Exh 1 and 2'!$I$10:$Y$10</c:f>
              <c:numCache>
                <c:formatCode>_(* #,##0.0_);_(* \(#,##0.0\);_(* "-"?_);_(@_)</c:formatCode>
                <c:ptCount val="16"/>
                <c:pt idx="0">
                  <c:v>0</c:v>
                </c:pt>
                <c:pt idx="1">
                  <c:v>1.9172536517572241</c:v>
                </c:pt>
                <c:pt idx="2">
                  <c:v>2.0883882174276756</c:v>
                </c:pt>
                <c:pt idx="3">
                  <c:v>9.9743749437956986</c:v>
                </c:pt>
                <c:pt idx="4">
                  <c:v>19.844879413787293</c:v>
                </c:pt>
                <c:pt idx="5">
                  <c:v>34.492851224959587</c:v>
                </c:pt>
                <c:pt idx="6">
                  <c:v>8.247283495123261</c:v>
                </c:pt>
                <c:pt idx="7">
                  <c:v>-35.101505644412676</c:v>
                </c:pt>
                <c:pt idx="8">
                  <c:v>-4.8638176281102341</c:v>
                </c:pt>
                <c:pt idx="9">
                  <c:v>23.760773670986563</c:v>
                </c:pt>
                <c:pt idx="10">
                  <c:v>50.746306277552378</c:v>
                </c:pt>
                <c:pt idx="11">
                  <c:v>147.58658133611158</c:v>
                </c:pt>
                <c:pt idx="12">
                  <c:v>118.49381639895576</c:v>
                </c:pt>
                <c:pt idx="13" formatCode="_(* #,##0.00_);_(* \(#,##0.00\);_(* &quot;-&quot;??_);_(@_)">
                  <c:v>234.77948306557059</c:v>
                </c:pt>
                <c:pt idx="14" formatCode="_(* #,##0.00_);_(* \(#,##0.00\);_(* &quot;-&quot;??_);_(@_)">
                  <c:v>370.43625589183569</c:v>
                </c:pt>
                <c:pt idx="15" formatCode="_(* #,##0.00_);_(* \(#,##0.00\);_(* &quot;-&quot;??_);_(@_)">
                  <c:v>431.64993215218681</c:v>
                </c:pt>
              </c:numCache>
            </c:numRef>
          </c:val>
        </c:ser>
        <c:dLbls/>
        <c:marker val="1"/>
        <c:axId val="161488896"/>
        <c:axId val="161490432"/>
      </c:lineChart>
      <c:catAx>
        <c:axId val="1614888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5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Fiscal Year</a:t>
                </a:r>
              </a:p>
            </c:rich>
          </c:tx>
          <c:layout>
            <c:manualLayout>
              <c:xMode val="edge"/>
              <c:yMode val="edge"/>
              <c:x val="0.45819095673614629"/>
              <c:y val="0.7901056676272816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5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61490432"/>
        <c:crossesAt val="-200"/>
        <c:auto val="1"/>
        <c:lblAlgn val="ctr"/>
        <c:lblOffset val="100"/>
        <c:tickLblSkip val="1"/>
        <c:tickMarkSkip val="1"/>
      </c:catAx>
      <c:valAx>
        <c:axId val="16149043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5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Cumulative Percent Change</a:t>
                </a:r>
              </a:p>
            </c:rich>
          </c:tx>
          <c:layout>
            <c:manualLayout>
              <c:xMode val="edge"/>
              <c:yMode val="edge"/>
              <c:x val="1.5861497652857222E-2"/>
              <c:y val="0.30451488952930089"/>
            </c:manualLayout>
          </c:layout>
          <c:spPr>
            <a:noFill/>
            <a:ln w="25400">
              <a:noFill/>
            </a:ln>
          </c:spPr>
        </c:title>
        <c:numFmt formatCode="#,##0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61488896"/>
        <c:crosses val="autoZero"/>
        <c:crossBetween val="between"/>
        <c:majorUnit val="50"/>
      </c:valAx>
      <c:spPr>
        <a:noFill/>
        <a:ln w="38100">
          <a:solidFill>
            <a:srgbClr val="000000"/>
          </a:solidFill>
          <a:prstDash val="solid"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Tax Capacity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1.0402569763510159</c:v>
                </c:pt>
                <c:pt idx="1">
                  <c:v>1.0563748720476172</c:v>
                </c:pt>
                <c:pt idx="2">
                  <c:v>1.0648548951707004</c:v>
                </c:pt>
                <c:pt idx="3">
                  <c:v>1.067561082896789</c:v>
                </c:pt>
                <c:pt idx="4">
                  <c:v>1.076333032526386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Tax Rate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0.97624999999999995</c:v>
                </c:pt>
                <c:pt idx="1">
                  <c:v>0.96375000000000011</c:v>
                </c:pt>
                <c:pt idx="2">
                  <c:v>0.97560975609756129</c:v>
                </c:pt>
                <c:pt idx="3">
                  <c:v>0.98795180722891562</c:v>
                </c:pt>
                <c:pt idx="4">
                  <c:v>0.94527363184079605</c:v>
                </c:pt>
              </c:numCache>
            </c:numRef>
          </c:val>
        </c:ser>
        <c:dLbls/>
        <c:marker val="1"/>
        <c:axId val="161613312"/>
        <c:axId val="161614848"/>
      </c:lineChart>
      <c:catAx>
        <c:axId val="161613312"/>
        <c:scaling>
          <c:orientation val="minMax"/>
        </c:scaling>
        <c:axPos val="b"/>
        <c:numFmt formatCode="General" sourceLinked="1"/>
        <c:tickLblPos val="nextTo"/>
        <c:crossAx val="161614848"/>
        <c:crosses val="autoZero"/>
        <c:auto val="1"/>
        <c:lblAlgn val="ctr"/>
        <c:lblOffset val="100"/>
      </c:catAx>
      <c:valAx>
        <c:axId val="161614848"/>
        <c:scaling>
          <c:orientation val="minMax"/>
          <c:min val="0.9"/>
        </c:scaling>
        <c:axPos val="l"/>
        <c:numFmt formatCode="General" sourceLinked="1"/>
        <c:tickLblPos val="nextTo"/>
        <c:crossAx val="161613312"/>
        <c:crosses val="autoZero"/>
        <c:crossBetween val="between"/>
        <c:majorUnit val="5.0000000000000017E-2"/>
      </c:valAx>
    </c:plotArea>
    <c:legend>
      <c:legendPos val="r"/>
      <c:layout>
        <c:manualLayout>
          <c:xMode val="edge"/>
          <c:yMode val="edge"/>
          <c:x val="0.23185065881916275"/>
          <c:y val="3.0563509106816194E-2"/>
          <c:w val="0.52408366141732277"/>
          <c:h val="8.6095204008589846E-2"/>
        </c:manualLayout>
      </c:layout>
      <c:overlay val="1"/>
    </c:legend>
    <c:plotVisOnly val="1"/>
    <c:dispBlanksAs val="gap"/>
  </c:chart>
  <c:txPr>
    <a:bodyPr/>
    <a:lstStyle/>
    <a:p>
      <a:pPr>
        <a:defRPr sz="1200"/>
      </a:pPr>
      <a:endParaRPr lang="en-US"/>
    </a:p>
  </c:txPr>
  <c:externalData r:id="rId1"/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Pt>
            <c:idx val="8"/>
          </c:dPt>
          <c:dPt>
            <c:idx val="9"/>
          </c:dPt>
          <c:dPt>
            <c:idx val="41"/>
            <c:spPr/>
          </c:dPt>
          <c:dPt>
            <c:idx val="42"/>
            <c:spPr/>
          </c:dPt>
          <c:dPt>
            <c:idx val="43"/>
            <c:spPr/>
          </c:dPt>
          <c:dPt>
            <c:idx val="44"/>
            <c:spPr/>
          </c:dPt>
          <c:dPt>
            <c:idx val="45"/>
            <c:spPr/>
          </c:dPt>
          <c:dPt>
            <c:idx val="46"/>
            <c:spPr/>
          </c:dPt>
          <c:dPt>
            <c:idx val="47"/>
            <c:spPr/>
          </c:dPt>
          <c:dPt>
            <c:idx val="48"/>
            <c:spPr/>
          </c:dPt>
          <c:dPt>
            <c:idx val="49"/>
            <c:spPr/>
          </c:dPt>
          <c:dPt>
            <c:idx val="50"/>
            <c:spPr/>
          </c:dPt>
          <c:dLbls>
            <c:numFmt formatCode="#,##0.0" sourceLinked="0"/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Sheet1!$A$2:$A$52</c:f>
              <c:strCache>
                <c:ptCount val="51"/>
                <c:pt idx="0">
                  <c:v>Nevada</c:v>
                </c:pt>
                <c:pt idx="1">
                  <c:v>Kentucky</c:v>
                </c:pt>
                <c:pt idx="2">
                  <c:v>Colorado</c:v>
                </c:pt>
                <c:pt idx="3">
                  <c:v>Mississippi</c:v>
                </c:pt>
                <c:pt idx="4">
                  <c:v>Hawaii</c:v>
                </c:pt>
                <c:pt idx="5">
                  <c:v>New Hampshire</c:v>
                </c:pt>
                <c:pt idx="6">
                  <c:v>Delaware</c:v>
                </c:pt>
                <c:pt idx="7">
                  <c:v>Idaho</c:v>
                </c:pt>
                <c:pt idx="8">
                  <c:v>Virginia</c:v>
                </c:pt>
                <c:pt idx="9">
                  <c:v>Illinois</c:v>
                </c:pt>
                <c:pt idx="10">
                  <c:v>Oregon</c:v>
                </c:pt>
                <c:pt idx="11">
                  <c:v>New York</c:v>
                </c:pt>
                <c:pt idx="12">
                  <c:v>Massachusetts</c:v>
                </c:pt>
                <c:pt idx="13">
                  <c:v>Louisiana</c:v>
                </c:pt>
                <c:pt idx="14">
                  <c:v>Rhode Island</c:v>
                </c:pt>
                <c:pt idx="15">
                  <c:v>Tennessee</c:v>
                </c:pt>
                <c:pt idx="16">
                  <c:v>Pennsylvania</c:v>
                </c:pt>
                <c:pt idx="17">
                  <c:v>Michigan</c:v>
                </c:pt>
                <c:pt idx="18">
                  <c:v>California</c:v>
                </c:pt>
                <c:pt idx="19">
                  <c:v>New Jersey</c:v>
                </c:pt>
                <c:pt idx="20">
                  <c:v>Florida</c:v>
                </c:pt>
                <c:pt idx="21">
                  <c:v>Washington</c:v>
                </c:pt>
                <c:pt idx="22">
                  <c:v>Ohio</c:v>
                </c:pt>
                <c:pt idx="23">
                  <c:v>Connecticut</c:v>
                </c:pt>
                <c:pt idx="24">
                  <c:v>Nation</c:v>
                </c:pt>
                <c:pt idx="25">
                  <c:v>Georgia</c:v>
                </c:pt>
                <c:pt idx="26">
                  <c:v>Wyoming</c:v>
                </c:pt>
                <c:pt idx="27">
                  <c:v>North Carolina</c:v>
                </c:pt>
                <c:pt idx="28">
                  <c:v>Arizona</c:v>
                </c:pt>
                <c:pt idx="29">
                  <c:v>Nebraska</c:v>
                </c:pt>
                <c:pt idx="30">
                  <c:v>Wisconsin</c:v>
                </c:pt>
                <c:pt idx="31">
                  <c:v>Alabama</c:v>
                </c:pt>
                <c:pt idx="32">
                  <c:v>Indiana</c:v>
                </c:pt>
                <c:pt idx="33">
                  <c:v>Maryland</c:v>
                </c:pt>
                <c:pt idx="34">
                  <c:v>Minnesota</c:v>
                </c:pt>
                <c:pt idx="35">
                  <c:v>Vermont</c:v>
                </c:pt>
                <c:pt idx="36">
                  <c:v>Iowa</c:v>
                </c:pt>
                <c:pt idx="37">
                  <c:v>Missouri</c:v>
                </c:pt>
                <c:pt idx="38">
                  <c:v>Arkansas</c:v>
                </c:pt>
                <c:pt idx="39">
                  <c:v>South Dakota</c:v>
                </c:pt>
                <c:pt idx="40">
                  <c:v>South Carolina</c:v>
                </c:pt>
                <c:pt idx="41">
                  <c:v>Alaska</c:v>
                </c:pt>
                <c:pt idx="42">
                  <c:v>Texas</c:v>
                </c:pt>
                <c:pt idx="43">
                  <c:v>Kansas</c:v>
                </c:pt>
                <c:pt idx="44">
                  <c:v>Maine</c:v>
                </c:pt>
                <c:pt idx="45">
                  <c:v>Utah</c:v>
                </c:pt>
                <c:pt idx="46">
                  <c:v>New Mexico</c:v>
                </c:pt>
                <c:pt idx="47">
                  <c:v>West Virginia</c:v>
                </c:pt>
                <c:pt idx="48">
                  <c:v>Oklahoma</c:v>
                </c:pt>
                <c:pt idx="49">
                  <c:v>Montana</c:v>
                </c:pt>
                <c:pt idx="50">
                  <c:v>North Dakota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3.8632799483113254</c:v>
                </c:pt>
                <c:pt idx="1">
                  <c:v>3.1120710235546265</c:v>
                </c:pt>
                <c:pt idx="2">
                  <c:v>2.9086042686267555</c:v>
                </c:pt>
                <c:pt idx="3">
                  <c:v>2.825833680810248</c:v>
                </c:pt>
                <c:pt idx="4">
                  <c:v>2.5494273333715252</c:v>
                </c:pt>
                <c:pt idx="5">
                  <c:v>2.505587513567221</c:v>
                </c:pt>
                <c:pt idx="6">
                  <c:v>2.3850031192479797</c:v>
                </c:pt>
                <c:pt idx="7">
                  <c:v>2.1406696541803054</c:v>
                </c:pt>
                <c:pt idx="8">
                  <c:v>2.0978074908659909</c:v>
                </c:pt>
                <c:pt idx="9">
                  <c:v>1.8961084686289704</c:v>
                </c:pt>
                <c:pt idx="10">
                  <c:v>1.8792187459758074</c:v>
                </c:pt>
                <c:pt idx="11">
                  <c:v>1.8130103282309946</c:v>
                </c:pt>
                <c:pt idx="12">
                  <c:v>1.7195406627438865</c:v>
                </c:pt>
                <c:pt idx="13">
                  <c:v>1.7060877310519393</c:v>
                </c:pt>
                <c:pt idx="14">
                  <c:v>1.6928926391607428</c:v>
                </c:pt>
                <c:pt idx="15">
                  <c:v>1.6345185182611266</c:v>
                </c:pt>
                <c:pt idx="16">
                  <c:v>1.5714540891572586</c:v>
                </c:pt>
                <c:pt idx="17">
                  <c:v>1.495060306112183</c:v>
                </c:pt>
                <c:pt idx="18">
                  <c:v>1.4598197755789994</c:v>
                </c:pt>
                <c:pt idx="19">
                  <c:v>1.4001439539669569</c:v>
                </c:pt>
                <c:pt idx="20">
                  <c:v>1.3349515540681376</c:v>
                </c:pt>
                <c:pt idx="21">
                  <c:v>1.3294520551754978</c:v>
                </c:pt>
                <c:pt idx="22">
                  <c:v>1.3164488437496722</c:v>
                </c:pt>
                <c:pt idx="23">
                  <c:v>1.1335257133414751</c:v>
                </c:pt>
                <c:pt idx="24">
                  <c:v>1.0907137388183019</c:v>
                </c:pt>
                <c:pt idx="25">
                  <c:v>1.065344869167367</c:v>
                </c:pt>
                <c:pt idx="26">
                  <c:v>1.0365294286279949</c:v>
                </c:pt>
                <c:pt idx="27">
                  <c:v>1.0248656311611946</c:v>
                </c:pt>
                <c:pt idx="28">
                  <c:v>1.0192733016170903</c:v>
                </c:pt>
                <c:pt idx="29">
                  <c:v>0.90936459387392421</c:v>
                </c:pt>
                <c:pt idx="30">
                  <c:v>0.87084704225015508</c:v>
                </c:pt>
                <c:pt idx="31">
                  <c:v>0.73850651629421027</c:v>
                </c:pt>
                <c:pt idx="32">
                  <c:v>0.73663036869653642</c:v>
                </c:pt>
                <c:pt idx="33">
                  <c:v>0.66571146516800905</c:v>
                </c:pt>
                <c:pt idx="34">
                  <c:v>0.58010108710369934</c:v>
                </c:pt>
                <c:pt idx="35">
                  <c:v>0.5148658000670423</c:v>
                </c:pt>
                <c:pt idx="36">
                  <c:v>0.50889241392042639</c:v>
                </c:pt>
                <c:pt idx="37">
                  <c:v>0.4293580901395303</c:v>
                </c:pt>
                <c:pt idx="38">
                  <c:v>0.380692568274272</c:v>
                </c:pt>
                <c:pt idx="39">
                  <c:v>0.35928890717930895</c:v>
                </c:pt>
                <c:pt idx="40">
                  <c:v>0.18261629815196306</c:v>
                </c:pt>
                <c:pt idx="41">
                  <c:v>-0.18455714141392579</c:v>
                </c:pt>
                <c:pt idx="42">
                  <c:v>-0.19484166625585428</c:v>
                </c:pt>
                <c:pt idx="43">
                  <c:v>-0.30942956161439394</c:v>
                </c:pt>
                <c:pt idx="44">
                  <c:v>-0.32791729860193014</c:v>
                </c:pt>
                <c:pt idx="45">
                  <c:v>-0.49680201661305118</c:v>
                </c:pt>
                <c:pt idx="46">
                  <c:v>-1.0004768272349498</c:v>
                </c:pt>
                <c:pt idx="47">
                  <c:v>-1.2746686839736243</c:v>
                </c:pt>
                <c:pt idx="48">
                  <c:v>-1.3651851634861549</c:v>
                </c:pt>
                <c:pt idx="49">
                  <c:v>-1.6218960836587897</c:v>
                </c:pt>
                <c:pt idx="50">
                  <c:v>-2.171445162299932</c:v>
                </c:pt>
              </c:numCache>
            </c:numRef>
          </c:val>
        </c:ser>
        <c:dLbls/>
        <c:gapWidth val="60"/>
        <c:axId val="176794624"/>
        <c:axId val="176796416"/>
      </c:barChart>
      <c:catAx>
        <c:axId val="176794624"/>
        <c:scaling>
          <c:orientation val="minMax"/>
        </c:scaling>
        <c:axPos val="l"/>
        <c:tickLblPos val="low"/>
        <c:txPr>
          <a:bodyPr/>
          <a:lstStyle/>
          <a:p>
            <a:pPr>
              <a:defRPr sz="800"/>
            </a:pPr>
            <a:endParaRPr lang="en-US"/>
          </a:p>
        </c:txPr>
        <c:crossAx val="176796416"/>
        <c:crosses val="autoZero"/>
        <c:auto val="1"/>
        <c:lblAlgn val="ctr"/>
        <c:lblOffset val="0"/>
        <c:tickLblSkip val="1"/>
      </c:catAx>
      <c:valAx>
        <c:axId val="1767964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767946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Pt>
            <c:idx val="44"/>
            <c:spPr/>
          </c:dPt>
          <c:dPt>
            <c:idx val="45"/>
            <c:spPr/>
          </c:dPt>
          <c:dPt>
            <c:idx val="46"/>
            <c:spPr/>
          </c:dPt>
          <c:dPt>
            <c:idx val="47"/>
            <c:spPr/>
          </c:dPt>
          <c:dPt>
            <c:idx val="48"/>
            <c:spPr/>
          </c:dPt>
          <c:dPt>
            <c:idx val="49"/>
            <c:spPr/>
          </c:dPt>
          <c:dPt>
            <c:idx val="50"/>
            <c:spPr/>
          </c:dPt>
          <c:dLbls>
            <c:dLbl>
              <c:idx val="44"/>
              <c:numFmt formatCode="#,##0.00" sourceLinked="0"/>
              <c:spPr/>
              <c:txPr>
                <a:bodyPr/>
                <a:lstStyle/>
                <a:p>
                  <a:pPr>
                    <a:defRPr sz="800"/>
                  </a:pPr>
                  <a:endParaRPr lang="en-US"/>
                </a:p>
              </c:txPr>
            </c:dLbl>
            <c:numFmt formatCode="#,##0.0" sourceLinked="0"/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Sheet1!$A$2:$A$52</c:f>
              <c:strCache>
                <c:ptCount val="51"/>
                <c:pt idx="0">
                  <c:v>Michigan</c:v>
                </c:pt>
                <c:pt idx="1">
                  <c:v>Georgia</c:v>
                </c:pt>
                <c:pt idx="2">
                  <c:v>Arizona</c:v>
                </c:pt>
                <c:pt idx="3">
                  <c:v>Nevada</c:v>
                </c:pt>
                <c:pt idx="4">
                  <c:v>New Hampshire</c:v>
                </c:pt>
                <c:pt idx="5">
                  <c:v>South Carolina</c:v>
                </c:pt>
                <c:pt idx="6">
                  <c:v>Pennsylvania</c:v>
                </c:pt>
                <c:pt idx="7">
                  <c:v>Colorado</c:v>
                </c:pt>
                <c:pt idx="8">
                  <c:v>Illinois</c:v>
                </c:pt>
                <c:pt idx="9">
                  <c:v>Virginia</c:v>
                </c:pt>
                <c:pt idx="10">
                  <c:v>California</c:v>
                </c:pt>
                <c:pt idx="11">
                  <c:v>Hawaii</c:v>
                </c:pt>
                <c:pt idx="12">
                  <c:v>Oregon</c:v>
                </c:pt>
                <c:pt idx="13">
                  <c:v>Maine</c:v>
                </c:pt>
                <c:pt idx="14">
                  <c:v>Florida</c:v>
                </c:pt>
                <c:pt idx="15">
                  <c:v>Wisconsin</c:v>
                </c:pt>
                <c:pt idx="16">
                  <c:v>Connecticut</c:v>
                </c:pt>
                <c:pt idx="17">
                  <c:v>Delaware</c:v>
                </c:pt>
                <c:pt idx="18">
                  <c:v>Rhode Island</c:v>
                </c:pt>
                <c:pt idx="19">
                  <c:v>Massachusetts</c:v>
                </c:pt>
                <c:pt idx="20">
                  <c:v>Tennessee</c:v>
                </c:pt>
                <c:pt idx="21">
                  <c:v>New York</c:v>
                </c:pt>
                <c:pt idx="22">
                  <c:v>Washington</c:v>
                </c:pt>
                <c:pt idx="23">
                  <c:v>South Dakota</c:v>
                </c:pt>
                <c:pt idx="24">
                  <c:v>New Jersey</c:v>
                </c:pt>
                <c:pt idx="25">
                  <c:v>Mississippi</c:v>
                </c:pt>
                <c:pt idx="26">
                  <c:v>Nation</c:v>
                </c:pt>
                <c:pt idx="27">
                  <c:v>Indiana</c:v>
                </c:pt>
                <c:pt idx="28">
                  <c:v>North Carolina</c:v>
                </c:pt>
                <c:pt idx="29">
                  <c:v>Minnesota</c:v>
                </c:pt>
                <c:pt idx="30">
                  <c:v>Missouri</c:v>
                </c:pt>
                <c:pt idx="31">
                  <c:v>Nebraska</c:v>
                </c:pt>
                <c:pt idx="32">
                  <c:v>Louisiana</c:v>
                </c:pt>
                <c:pt idx="33">
                  <c:v>Kentucky</c:v>
                </c:pt>
                <c:pt idx="34">
                  <c:v>Kansas</c:v>
                </c:pt>
                <c:pt idx="35">
                  <c:v>Wyoming</c:v>
                </c:pt>
                <c:pt idx="36">
                  <c:v>Idaho</c:v>
                </c:pt>
                <c:pt idx="37">
                  <c:v>Ohio</c:v>
                </c:pt>
                <c:pt idx="38">
                  <c:v>Maryland</c:v>
                </c:pt>
                <c:pt idx="39">
                  <c:v>Alabama</c:v>
                </c:pt>
                <c:pt idx="40">
                  <c:v>Texas</c:v>
                </c:pt>
                <c:pt idx="41">
                  <c:v>Arkansas</c:v>
                </c:pt>
                <c:pt idx="42">
                  <c:v>Iowa</c:v>
                </c:pt>
                <c:pt idx="43">
                  <c:v>New Mexico</c:v>
                </c:pt>
                <c:pt idx="44">
                  <c:v>Vermont</c:v>
                </c:pt>
                <c:pt idx="45">
                  <c:v>West Virginia</c:v>
                </c:pt>
                <c:pt idx="46">
                  <c:v>Utah</c:v>
                </c:pt>
                <c:pt idx="47">
                  <c:v>Oklahoma</c:v>
                </c:pt>
                <c:pt idx="48">
                  <c:v>Alaska</c:v>
                </c:pt>
                <c:pt idx="49">
                  <c:v>Montana</c:v>
                </c:pt>
                <c:pt idx="50">
                  <c:v>North Dakota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5.8272170708538722</c:v>
                </c:pt>
                <c:pt idx="1">
                  <c:v>5.7885649333172973</c:v>
                </c:pt>
                <c:pt idx="2">
                  <c:v>5.7592105334585941</c:v>
                </c:pt>
                <c:pt idx="3">
                  <c:v>5.3544007503927054</c:v>
                </c:pt>
                <c:pt idx="4">
                  <c:v>5.2197835867821034</c:v>
                </c:pt>
                <c:pt idx="5">
                  <c:v>5.1657742114976726</c:v>
                </c:pt>
                <c:pt idx="6">
                  <c:v>5.0241640357646249</c:v>
                </c:pt>
                <c:pt idx="7">
                  <c:v>4.3800971510832589</c:v>
                </c:pt>
                <c:pt idx="8">
                  <c:v>4.2292606086066673</c:v>
                </c:pt>
                <c:pt idx="9">
                  <c:v>4.1548428491680305</c:v>
                </c:pt>
                <c:pt idx="10">
                  <c:v>4.1406287987604875</c:v>
                </c:pt>
                <c:pt idx="11">
                  <c:v>4.0976930672191578</c:v>
                </c:pt>
                <c:pt idx="12">
                  <c:v>4.0786149407184871</c:v>
                </c:pt>
                <c:pt idx="13">
                  <c:v>3.6918530004396639</c:v>
                </c:pt>
                <c:pt idx="14">
                  <c:v>3.6294882787867415</c:v>
                </c:pt>
                <c:pt idx="15">
                  <c:v>3.4313814633092927</c:v>
                </c:pt>
                <c:pt idx="16">
                  <c:v>3.3755445261656489</c:v>
                </c:pt>
                <c:pt idx="17">
                  <c:v>3.3157033663793878</c:v>
                </c:pt>
                <c:pt idx="18">
                  <c:v>3.2516308282588362</c:v>
                </c:pt>
                <c:pt idx="19">
                  <c:v>3.1717116047466245</c:v>
                </c:pt>
                <c:pt idx="20">
                  <c:v>3.0546310297355181</c:v>
                </c:pt>
                <c:pt idx="21">
                  <c:v>2.9865547499304115</c:v>
                </c:pt>
                <c:pt idx="22">
                  <c:v>2.9553643631169706</c:v>
                </c:pt>
                <c:pt idx="23">
                  <c:v>2.9382273736855882</c:v>
                </c:pt>
                <c:pt idx="24">
                  <c:v>2.916242670484567</c:v>
                </c:pt>
                <c:pt idx="25">
                  <c:v>2.910934909465686</c:v>
                </c:pt>
                <c:pt idx="26">
                  <c:v>2.8930679079601886</c:v>
                </c:pt>
                <c:pt idx="27">
                  <c:v>2.7740104377319241</c:v>
                </c:pt>
                <c:pt idx="28">
                  <c:v>2.7240045216962376</c:v>
                </c:pt>
                <c:pt idx="29">
                  <c:v>2.6370297521482731</c:v>
                </c:pt>
                <c:pt idx="30">
                  <c:v>2.4329771630914752</c:v>
                </c:pt>
                <c:pt idx="31">
                  <c:v>2.3875469000762273</c:v>
                </c:pt>
                <c:pt idx="32">
                  <c:v>2.137077644229374</c:v>
                </c:pt>
                <c:pt idx="33">
                  <c:v>2.0719113841758467</c:v>
                </c:pt>
                <c:pt idx="34">
                  <c:v>1.8317912298321681</c:v>
                </c:pt>
                <c:pt idx="35">
                  <c:v>1.768549330278363</c:v>
                </c:pt>
                <c:pt idx="36">
                  <c:v>1.4506250638503673</c:v>
                </c:pt>
                <c:pt idx="37">
                  <c:v>1.1807646188203262</c:v>
                </c:pt>
                <c:pt idx="38">
                  <c:v>1.1213510275089309</c:v>
                </c:pt>
                <c:pt idx="39">
                  <c:v>0.95781142235921746</c:v>
                </c:pt>
                <c:pt idx="40">
                  <c:v>0.75199215112979634</c:v>
                </c:pt>
                <c:pt idx="41">
                  <c:v>0.58059040213654178</c:v>
                </c:pt>
                <c:pt idx="42">
                  <c:v>0.55901440683258485</c:v>
                </c:pt>
                <c:pt idx="43">
                  <c:v>0.37974472226509098</c:v>
                </c:pt>
                <c:pt idx="44">
                  <c:v>-2.8654086071700391E-2</c:v>
                </c:pt>
                <c:pt idx="45">
                  <c:v>-0.10746053281571656</c:v>
                </c:pt>
                <c:pt idx="46">
                  <c:v>-0.17249241431450105</c:v>
                </c:pt>
                <c:pt idx="47">
                  <c:v>-0.56285503737662002</c:v>
                </c:pt>
                <c:pt idx="48">
                  <c:v>-1.0116209830090914</c:v>
                </c:pt>
                <c:pt idx="49">
                  <c:v>-1.6761559911174013</c:v>
                </c:pt>
                <c:pt idx="50">
                  <c:v>-1.8004612270625449</c:v>
                </c:pt>
              </c:numCache>
            </c:numRef>
          </c:val>
        </c:ser>
        <c:dLbls/>
        <c:gapWidth val="60"/>
        <c:axId val="177069440"/>
        <c:axId val="177075328"/>
      </c:barChart>
      <c:catAx>
        <c:axId val="177069440"/>
        <c:scaling>
          <c:orientation val="minMax"/>
        </c:scaling>
        <c:axPos val="l"/>
        <c:tickLblPos val="low"/>
        <c:txPr>
          <a:bodyPr/>
          <a:lstStyle/>
          <a:p>
            <a:pPr>
              <a:defRPr sz="800"/>
            </a:pPr>
            <a:endParaRPr lang="en-US"/>
          </a:p>
        </c:txPr>
        <c:crossAx val="177075328"/>
        <c:crosses val="autoZero"/>
        <c:auto val="1"/>
        <c:lblAlgn val="ctr"/>
        <c:lblOffset val="0"/>
        <c:tickLblSkip val="1"/>
      </c:catAx>
      <c:valAx>
        <c:axId val="1770753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770694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46"/>
            <c:spPr/>
          </c:dPt>
          <c:dPt>
            <c:idx val="47"/>
            <c:spPr/>
          </c:dPt>
          <c:dPt>
            <c:idx val="48"/>
            <c:spPr/>
          </c:dPt>
          <c:dPt>
            <c:idx val="49"/>
            <c:spPr/>
          </c:dPt>
          <c:dPt>
            <c:idx val="50"/>
            <c:spPr/>
          </c:dPt>
          <c:dLbls>
            <c:numFmt formatCode="#,##0.0" sourceLinked="0"/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Sheet1!$A$2:$A$52</c:f>
              <c:strCache>
                <c:ptCount val="51"/>
                <c:pt idx="0">
                  <c:v>Nevada</c:v>
                </c:pt>
                <c:pt idx="1">
                  <c:v>New Hampshire</c:v>
                </c:pt>
                <c:pt idx="2">
                  <c:v>Hawaii</c:v>
                </c:pt>
                <c:pt idx="3">
                  <c:v>Kentucky</c:v>
                </c:pt>
                <c:pt idx="4">
                  <c:v>Illinois</c:v>
                </c:pt>
                <c:pt idx="5">
                  <c:v>Mississippi</c:v>
                </c:pt>
                <c:pt idx="6">
                  <c:v>Massachusetts</c:v>
                </c:pt>
                <c:pt idx="7">
                  <c:v>New York</c:v>
                </c:pt>
                <c:pt idx="8">
                  <c:v>New Jersey</c:v>
                </c:pt>
                <c:pt idx="9">
                  <c:v>Colorado</c:v>
                </c:pt>
                <c:pt idx="10">
                  <c:v>Virginia</c:v>
                </c:pt>
                <c:pt idx="11">
                  <c:v>Oregon</c:v>
                </c:pt>
                <c:pt idx="12">
                  <c:v>Connecticut</c:v>
                </c:pt>
                <c:pt idx="13">
                  <c:v>California</c:v>
                </c:pt>
                <c:pt idx="14">
                  <c:v>Florida</c:v>
                </c:pt>
                <c:pt idx="15">
                  <c:v>Ohio</c:v>
                </c:pt>
                <c:pt idx="16">
                  <c:v>Wyoming</c:v>
                </c:pt>
                <c:pt idx="17">
                  <c:v>Michigan</c:v>
                </c:pt>
                <c:pt idx="18">
                  <c:v>Georgia</c:v>
                </c:pt>
                <c:pt idx="19">
                  <c:v>Arizona</c:v>
                </c:pt>
                <c:pt idx="20">
                  <c:v>Delaware</c:v>
                </c:pt>
                <c:pt idx="21">
                  <c:v>Idaho</c:v>
                </c:pt>
                <c:pt idx="22">
                  <c:v>Rhode Island</c:v>
                </c:pt>
                <c:pt idx="23">
                  <c:v>Nation</c:v>
                </c:pt>
                <c:pt idx="24">
                  <c:v>Tennessee</c:v>
                </c:pt>
                <c:pt idx="25">
                  <c:v>Washington</c:v>
                </c:pt>
                <c:pt idx="26">
                  <c:v>Louisiana</c:v>
                </c:pt>
                <c:pt idx="27">
                  <c:v>Pennsylvania</c:v>
                </c:pt>
                <c:pt idx="28">
                  <c:v>North Carolina</c:v>
                </c:pt>
                <c:pt idx="29">
                  <c:v>Maryland</c:v>
                </c:pt>
                <c:pt idx="30">
                  <c:v>Indiana</c:v>
                </c:pt>
                <c:pt idx="31">
                  <c:v>Alabama</c:v>
                </c:pt>
                <c:pt idx="32">
                  <c:v>Iowa</c:v>
                </c:pt>
                <c:pt idx="33">
                  <c:v>Missouri</c:v>
                </c:pt>
                <c:pt idx="34">
                  <c:v>South Carolina</c:v>
                </c:pt>
                <c:pt idx="35">
                  <c:v>Minnesota</c:v>
                </c:pt>
                <c:pt idx="36">
                  <c:v>Wisconsin</c:v>
                </c:pt>
                <c:pt idx="37">
                  <c:v>Alaska</c:v>
                </c:pt>
                <c:pt idx="38">
                  <c:v>Nebraska</c:v>
                </c:pt>
                <c:pt idx="39">
                  <c:v>Utah</c:v>
                </c:pt>
                <c:pt idx="40">
                  <c:v>South Dakota</c:v>
                </c:pt>
                <c:pt idx="41">
                  <c:v>Kansas</c:v>
                </c:pt>
                <c:pt idx="42">
                  <c:v>Texas</c:v>
                </c:pt>
                <c:pt idx="43">
                  <c:v>Maine</c:v>
                </c:pt>
                <c:pt idx="44">
                  <c:v>New Mexico</c:v>
                </c:pt>
                <c:pt idx="45">
                  <c:v>Arkansas</c:v>
                </c:pt>
                <c:pt idx="46">
                  <c:v>Vermont</c:v>
                </c:pt>
                <c:pt idx="47">
                  <c:v>Montana</c:v>
                </c:pt>
                <c:pt idx="48">
                  <c:v>Oklahoma</c:v>
                </c:pt>
                <c:pt idx="49">
                  <c:v>West Virginia</c:v>
                </c:pt>
                <c:pt idx="50">
                  <c:v>North Dakota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17.150375784058429</c:v>
                </c:pt>
                <c:pt idx="1">
                  <c:v>16.834180261031655</c:v>
                </c:pt>
                <c:pt idx="2">
                  <c:v>16.650438687125888</c:v>
                </c:pt>
                <c:pt idx="3">
                  <c:v>14.447496180758121</c:v>
                </c:pt>
                <c:pt idx="4">
                  <c:v>12.308941293623825</c:v>
                </c:pt>
                <c:pt idx="5">
                  <c:v>11.996831057828873</c:v>
                </c:pt>
                <c:pt idx="6">
                  <c:v>11.929277648076328</c:v>
                </c:pt>
                <c:pt idx="7">
                  <c:v>11.590645339540522</c:v>
                </c:pt>
                <c:pt idx="8">
                  <c:v>11.42092615858602</c:v>
                </c:pt>
                <c:pt idx="9">
                  <c:v>11.417941953372335</c:v>
                </c:pt>
                <c:pt idx="10">
                  <c:v>11.141169047893801</c:v>
                </c:pt>
                <c:pt idx="11">
                  <c:v>10.951058618242387</c:v>
                </c:pt>
                <c:pt idx="12">
                  <c:v>10.063008242274975</c:v>
                </c:pt>
                <c:pt idx="13">
                  <c:v>10.052551225511737</c:v>
                </c:pt>
                <c:pt idx="14">
                  <c:v>9.8553725887224903</c:v>
                </c:pt>
                <c:pt idx="15">
                  <c:v>9.6015002143159993</c:v>
                </c:pt>
                <c:pt idx="16">
                  <c:v>9.5711500804401926</c:v>
                </c:pt>
                <c:pt idx="17">
                  <c:v>9.3954488570674037</c:v>
                </c:pt>
                <c:pt idx="18">
                  <c:v>8.9807657271670323</c:v>
                </c:pt>
                <c:pt idx="19">
                  <c:v>7.9418231144817728</c:v>
                </c:pt>
                <c:pt idx="20">
                  <c:v>7.8992932434657561</c:v>
                </c:pt>
                <c:pt idx="21">
                  <c:v>7.3255455811499948</c:v>
                </c:pt>
                <c:pt idx="22">
                  <c:v>7.0690110932117074</c:v>
                </c:pt>
                <c:pt idx="23">
                  <c:v>7.0326625956099296</c:v>
                </c:pt>
                <c:pt idx="24">
                  <c:v>7.0083520214534474</c:v>
                </c:pt>
                <c:pt idx="25">
                  <c:v>6.7757551842088981</c:v>
                </c:pt>
                <c:pt idx="26">
                  <c:v>6.6781965646423975</c:v>
                </c:pt>
                <c:pt idx="27">
                  <c:v>6.2767210600364791</c:v>
                </c:pt>
                <c:pt idx="28">
                  <c:v>6.0545901332403025</c:v>
                </c:pt>
                <c:pt idx="29">
                  <c:v>5.9629251668759258</c:v>
                </c:pt>
                <c:pt idx="30">
                  <c:v>5.6639856524047607</c:v>
                </c:pt>
                <c:pt idx="31">
                  <c:v>5.1875996700726992</c:v>
                </c:pt>
                <c:pt idx="32">
                  <c:v>4.491648953979622</c:v>
                </c:pt>
                <c:pt idx="33">
                  <c:v>4.4836645418738303</c:v>
                </c:pt>
                <c:pt idx="34">
                  <c:v>4.3724094131971905</c:v>
                </c:pt>
                <c:pt idx="35">
                  <c:v>3.4251037473298642</c:v>
                </c:pt>
                <c:pt idx="36">
                  <c:v>3.3877032570584622</c:v>
                </c:pt>
                <c:pt idx="37">
                  <c:v>3.0628835752799191</c:v>
                </c:pt>
                <c:pt idx="38">
                  <c:v>2.3763320584228111</c:v>
                </c:pt>
                <c:pt idx="39">
                  <c:v>1.6837584010107529</c:v>
                </c:pt>
                <c:pt idx="40">
                  <c:v>1.3963051451974522</c:v>
                </c:pt>
                <c:pt idx="41">
                  <c:v>1.0065471131400516</c:v>
                </c:pt>
                <c:pt idx="42">
                  <c:v>0.96979547613716499</c:v>
                </c:pt>
                <c:pt idx="43">
                  <c:v>0.95781592184596309</c:v>
                </c:pt>
                <c:pt idx="44">
                  <c:v>0.75313057089996249</c:v>
                </c:pt>
                <c:pt idx="45">
                  <c:v>0.25903126173775348</c:v>
                </c:pt>
                <c:pt idx="46">
                  <c:v>-0.55455045877486242</c:v>
                </c:pt>
                <c:pt idx="47">
                  <c:v>-5.0000048604379677</c:v>
                </c:pt>
                <c:pt idx="48">
                  <c:v>-5.39828303210885</c:v>
                </c:pt>
                <c:pt idx="49">
                  <c:v>-5.4626296663075982</c:v>
                </c:pt>
                <c:pt idx="50">
                  <c:v>-6.4302130674148339</c:v>
                </c:pt>
              </c:numCache>
            </c:numRef>
          </c:val>
        </c:ser>
        <c:dLbls/>
        <c:gapWidth val="60"/>
        <c:axId val="177126016"/>
        <c:axId val="177127808"/>
      </c:barChart>
      <c:catAx>
        <c:axId val="177126016"/>
        <c:scaling>
          <c:orientation val="minMax"/>
        </c:scaling>
        <c:axPos val="l"/>
        <c:tickLblPos val="low"/>
        <c:txPr>
          <a:bodyPr/>
          <a:lstStyle/>
          <a:p>
            <a:pPr>
              <a:defRPr sz="800"/>
            </a:pPr>
            <a:endParaRPr lang="en-US"/>
          </a:p>
        </c:txPr>
        <c:crossAx val="177127808"/>
        <c:crosses val="autoZero"/>
        <c:auto val="1"/>
        <c:lblAlgn val="ctr"/>
        <c:lblOffset val="0"/>
        <c:tickLblSkip val="1"/>
      </c:catAx>
      <c:valAx>
        <c:axId val="1771278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771260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Pt>
            <c:idx val="46"/>
            <c:spPr/>
          </c:dPt>
          <c:dPt>
            <c:idx val="47"/>
            <c:spPr/>
          </c:dPt>
          <c:dPt>
            <c:idx val="48"/>
            <c:spPr/>
          </c:dPt>
          <c:dPt>
            <c:idx val="49"/>
            <c:spPr/>
          </c:dPt>
          <c:dPt>
            <c:idx val="50"/>
            <c:spPr/>
          </c:dPt>
          <c:dPt>
            <c:idx val="51"/>
            <c:spPr/>
          </c:dPt>
          <c:dPt>
            <c:idx val="52"/>
            <c:spPr/>
          </c:dPt>
          <c:dPt>
            <c:idx val="53"/>
            <c:spPr/>
          </c:dPt>
          <c:dLbls>
            <c:numFmt formatCode="#,##0.0" sourceLinked="0"/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Sheet1!$A$2:$A$55</c:f>
              <c:strCache>
                <c:ptCount val="54"/>
                <c:pt idx="0">
                  <c:v>Georgia</c:v>
                </c:pt>
                <c:pt idx="1">
                  <c:v>Michigan</c:v>
                </c:pt>
                <c:pt idx="2">
                  <c:v>New Hampshire</c:v>
                </c:pt>
                <c:pt idx="3">
                  <c:v>Arizona</c:v>
                </c:pt>
                <c:pt idx="4">
                  <c:v>Hawaii</c:v>
                </c:pt>
                <c:pt idx="5">
                  <c:v>South Carolina</c:v>
                </c:pt>
                <c:pt idx="6">
                  <c:v>Illinois</c:v>
                </c:pt>
                <c:pt idx="7">
                  <c:v>Nevada</c:v>
                </c:pt>
                <c:pt idx="8">
                  <c:v>California</c:v>
                </c:pt>
                <c:pt idx="9">
                  <c:v>Connecticut</c:v>
                </c:pt>
                <c:pt idx="10">
                  <c:v>Virginia</c:v>
                </c:pt>
                <c:pt idx="11">
                  <c:v>Oregon</c:v>
                </c:pt>
                <c:pt idx="12">
                  <c:v>New Jersey</c:v>
                </c:pt>
                <c:pt idx="13">
                  <c:v>Massachusetts</c:v>
                </c:pt>
                <c:pt idx="14">
                  <c:v>Pennsylvania</c:v>
                </c:pt>
                <c:pt idx="15">
                  <c:v>Florida</c:v>
                </c:pt>
                <c:pt idx="16">
                  <c:v>Colorado</c:v>
                </c:pt>
                <c:pt idx="17">
                  <c:v>New York</c:v>
                </c:pt>
                <c:pt idx="18">
                  <c:v>Nation</c:v>
                </c:pt>
                <c:pt idx="19">
                  <c:v>Maine</c:v>
                </c:pt>
                <c:pt idx="20">
                  <c:v>Indiana</c:v>
                </c:pt>
                <c:pt idx="21">
                  <c:v>Washington</c:v>
                </c:pt>
                <c:pt idx="22">
                  <c:v>Rhode Island</c:v>
                </c:pt>
                <c:pt idx="23">
                  <c:v>North Carolina</c:v>
                </c:pt>
                <c:pt idx="24">
                  <c:v>Mississippi</c:v>
                </c:pt>
                <c:pt idx="25">
                  <c:v>Missouri</c:v>
                </c:pt>
                <c:pt idx="26">
                  <c:v>Tennessee</c:v>
                </c:pt>
                <c:pt idx="27">
                  <c:v>Wyoming</c:v>
                </c:pt>
                <c:pt idx="28">
                  <c:v>Wisconsin</c:v>
                </c:pt>
                <c:pt idx="29">
                  <c:v>Kentucky</c:v>
                </c:pt>
                <c:pt idx="30">
                  <c:v>Ohio</c:v>
                </c:pt>
                <c:pt idx="31">
                  <c:v>Delaware</c:v>
                </c:pt>
                <c:pt idx="32">
                  <c:v>Minnesota</c:v>
                </c:pt>
                <c:pt idx="33">
                  <c:v>South Dakota</c:v>
                </c:pt>
                <c:pt idx="34">
                  <c:v>Kansas</c:v>
                </c:pt>
                <c:pt idx="35">
                  <c:v>Louisiana</c:v>
                </c:pt>
                <c:pt idx="36">
                  <c:v>Maryland</c:v>
                </c:pt>
                <c:pt idx="37">
                  <c:v>New Mexico</c:v>
                </c:pt>
                <c:pt idx="38">
                  <c:v>Nebraska</c:v>
                </c:pt>
                <c:pt idx="39">
                  <c:v>Alabama</c:v>
                </c:pt>
                <c:pt idx="40">
                  <c:v>Idaho</c:v>
                </c:pt>
                <c:pt idx="41">
                  <c:v>Texas</c:v>
                </c:pt>
                <c:pt idx="42">
                  <c:v>Iowa</c:v>
                </c:pt>
                <c:pt idx="43">
                  <c:v>Utah</c:v>
                </c:pt>
                <c:pt idx="44">
                  <c:v>Alaska</c:v>
                </c:pt>
                <c:pt idx="45">
                  <c:v>Arkansas</c:v>
                </c:pt>
                <c:pt idx="46">
                  <c:v>West Virginia</c:v>
                </c:pt>
                <c:pt idx="47">
                  <c:v>Vermont</c:v>
                </c:pt>
                <c:pt idx="48">
                  <c:v>Oklahoma</c:v>
                </c:pt>
                <c:pt idx="49">
                  <c:v>North Dakota</c:v>
                </c:pt>
                <c:pt idx="50">
                  <c:v>Montana</c:v>
                </c:pt>
                <c:pt idx="51">
                  <c:v>Oklahoma</c:v>
                </c:pt>
                <c:pt idx="52">
                  <c:v>West Virginia</c:v>
                </c:pt>
                <c:pt idx="53">
                  <c:v>North Dakota</c:v>
                </c:pt>
              </c:strCache>
            </c:strRef>
          </c:cat>
          <c:val>
            <c:numRef>
              <c:f>Sheet1!$B$2:$B$55</c:f>
              <c:numCache>
                <c:formatCode>General</c:formatCode>
                <c:ptCount val="54"/>
                <c:pt idx="0">
                  <c:v>27.913640439380043</c:v>
                </c:pt>
                <c:pt idx="1">
                  <c:v>27.602897204210056</c:v>
                </c:pt>
                <c:pt idx="2">
                  <c:v>26.451329939988987</c:v>
                </c:pt>
                <c:pt idx="3">
                  <c:v>25.828572040884371</c:v>
                </c:pt>
                <c:pt idx="4">
                  <c:v>24.360266241636573</c:v>
                </c:pt>
                <c:pt idx="5">
                  <c:v>24.221843046536023</c:v>
                </c:pt>
                <c:pt idx="6">
                  <c:v>23.745873384885279</c:v>
                </c:pt>
                <c:pt idx="7">
                  <c:v>22.368679954208236</c:v>
                </c:pt>
                <c:pt idx="8">
                  <c:v>21.318345106318457</c:v>
                </c:pt>
                <c:pt idx="9">
                  <c:v>20.142447887450761</c:v>
                </c:pt>
                <c:pt idx="10">
                  <c:v>20.078518048288068</c:v>
                </c:pt>
                <c:pt idx="11">
                  <c:v>19.627931635543383</c:v>
                </c:pt>
                <c:pt idx="12">
                  <c:v>19.514616715991366</c:v>
                </c:pt>
                <c:pt idx="13">
                  <c:v>19.513266770153187</c:v>
                </c:pt>
                <c:pt idx="14">
                  <c:v>18.289952168772558</c:v>
                </c:pt>
                <c:pt idx="15">
                  <c:v>17.432053518450253</c:v>
                </c:pt>
                <c:pt idx="16">
                  <c:v>16.888816572410889</c:v>
                </c:pt>
                <c:pt idx="17">
                  <c:v>16.780320585037508</c:v>
                </c:pt>
                <c:pt idx="18">
                  <c:v>14.48499</c:v>
                </c:pt>
                <c:pt idx="19">
                  <c:v>14.389558858407158</c:v>
                </c:pt>
                <c:pt idx="20">
                  <c:v>13.490228050502367</c:v>
                </c:pt>
                <c:pt idx="21">
                  <c:v>13.042591198149369</c:v>
                </c:pt>
                <c:pt idx="22">
                  <c:v>12.930134530264265</c:v>
                </c:pt>
                <c:pt idx="23">
                  <c:v>12.736330082841391</c:v>
                </c:pt>
                <c:pt idx="24">
                  <c:v>12.509428608503384</c:v>
                </c:pt>
                <c:pt idx="25">
                  <c:v>12.488919108936997</c:v>
                </c:pt>
                <c:pt idx="26">
                  <c:v>12.030539984899812</c:v>
                </c:pt>
                <c:pt idx="27">
                  <c:v>11.646501137511075</c:v>
                </c:pt>
                <c:pt idx="28">
                  <c:v>11.626767123021203</c:v>
                </c:pt>
                <c:pt idx="29">
                  <c:v>11.421873649796657</c:v>
                </c:pt>
                <c:pt idx="30">
                  <c:v>11.213916475859492</c:v>
                </c:pt>
                <c:pt idx="31">
                  <c:v>10.982859257146547</c:v>
                </c:pt>
                <c:pt idx="32">
                  <c:v>10.387553212046891</c:v>
                </c:pt>
                <c:pt idx="33">
                  <c:v>9.1153454211050526</c:v>
                </c:pt>
                <c:pt idx="34">
                  <c:v>8.6837903378419146</c:v>
                </c:pt>
                <c:pt idx="35">
                  <c:v>8.4068682935019172</c:v>
                </c:pt>
                <c:pt idx="36">
                  <c:v>8.3848950719473496</c:v>
                </c:pt>
                <c:pt idx="37">
                  <c:v>7.6840960770866351</c:v>
                </c:pt>
                <c:pt idx="38">
                  <c:v>6.7197955785963464</c:v>
                </c:pt>
                <c:pt idx="39">
                  <c:v>6.6762012885306499</c:v>
                </c:pt>
                <c:pt idx="40">
                  <c:v>5.477484084755452</c:v>
                </c:pt>
                <c:pt idx="41">
                  <c:v>5.2003539671800914</c:v>
                </c:pt>
                <c:pt idx="42">
                  <c:v>5.1677509974817957</c:v>
                </c:pt>
                <c:pt idx="43">
                  <c:v>2.9422657270283068</c:v>
                </c:pt>
                <c:pt idx="44">
                  <c:v>0.64892609030815873</c:v>
                </c:pt>
                <c:pt idx="45">
                  <c:v>0.63964988021071911</c:v>
                </c:pt>
                <c:pt idx="46">
                  <c:v>-1.4568544073858192</c:v>
                </c:pt>
                <c:pt idx="47">
                  <c:v>-2.445270224574557</c:v>
                </c:pt>
                <c:pt idx="48">
                  <c:v>-2.8584109438104761</c:v>
                </c:pt>
                <c:pt idx="49">
                  <c:v>-5.1036010748988625</c:v>
                </c:pt>
                <c:pt idx="50">
                  <c:v>-5.1748696237295784</c:v>
                </c:pt>
                <c:pt idx="51">
                  <c:v>-5.39828303210885</c:v>
                </c:pt>
                <c:pt idx="52">
                  <c:v>-5.4626296663075982</c:v>
                </c:pt>
                <c:pt idx="53">
                  <c:v>-6.4302130674148339</c:v>
                </c:pt>
              </c:numCache>
            </c:numRef>
          </c:val>
        </c:ser>
        <c:dLbls/>
        <c:gapWidth val="60"/>
        <c:axId val="177212416"/>
        <c:axId val="177222400"/>
      </c:barChart>
      <c:catAx>
        <c:axId val="177212416"/>
        <c:scaling>
          <c:orientation val="minMax"/>
        </c:scaling>
        <c:axPos val="l"/>
        <c:tickLblPos val="low"/>
        <c:txPr>
          <a:bodyPr/>
          <a:lstStyle/>
          <a:p>
            <a:pPr>
              <a:defRPr sz="800"/>
            </a:pPr>
            <a:endParaRPr lang="en-US"/>
          </a:p>
        </c:txPr>
        <c:crossAx val="177222400"/>
        <c:crosses val="autoZero"/>
        <c:auto val="1"/>
        <c:lblAlgn val="ctr"/>
        <c:lblOffset val="0"/>
        <c:tickLblSkip val="1"/>
      </c:catAx>
      <c:valAx>
        <c:axId val="1772224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772124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</c:spPr>
          <c:dPt>
            <c:idx val="44"/>
            <c:spPr/>
          </c:dPt>
          <c:dPt>
            <c:idx val="45"/>
            <c:spPr/>
          </c:dPt>
          <c:dPt>
            <c:idx val="46"/>
            <c:spPr/>
          </c:dPt>
          <c:dPt>
            <c:idx val="47"/>
            <c:spPr/>
          </c:dPt>
          <c:dPt>
            <c:idx val="48"/>
            <c:spPr/>
          </c:dPt>
          <c:dPt>
            <c:idx val="49"/>
            <c:spPr/>
          </c:dPt>
          <c:dPt>
            <c:idx val="50"/>
            <c:spPr/>
          </c:dPt>
          <c:dLbls>
            <c:numFmt formatCode="#,##0.0" sourceLinked="0"/>
            <c:showVal val="1"/>
          </c:dLbls>
          <c:cat>
            <c:strRef>
              <c:f>Sheet1!$A$2:$A$52</c:f>
              <c:strCache>
                <c:ptCount val="51"/>
                <c:pt idx="0">
                  <c:v>Indiana</c:v>
                </c:pt>
                <c:pt idx="1">
                  <c:v>Minnesota</c:v>
                </c:pt>
                <c:pt idx="2">
                  <c:v>Pennsylvania</c:v>
                </c:pt>
                <c:pt idx="3">
                  <c:v>Illinois</c:v>
                </c:pt>
                <c:pt idx="4">
                  <c:v>New Jersey</c:v>
                </c:pt>
                <c:pt idx="5">
                  <c:v>New York</c:v>
                </c:pt>
                <c:pt idx="6">
                  <c:v>Maryland</c:v>
                </c:pt>
                <c:pt idx="7">
                  <c:v>Washington</c:v>
                </c:pt>
                <c:pt idx="8">
                  <c:v>Wisconsin</c:v>
                </c:pt>
                <c:pt idx="9">
                  <c:v>Ohio</c:v>
                </c:pt>
                <c:pt idx="10">
                  <c:v>Delaware</c:v>
                </c:pt>
                <c:pt idx="11">
                  <c:v>Massachusetts</c:v>
                </c:pt>
                <c:pt idx="12">
                  <c:v>Connecticut</c:v>
                </c:pt>
                <c:pt idx="13">
                  <c:v>Kentucky</c:v>
                </c:pt>
                <c:pt idx="14">
                  <c:v>Virginia</c:v>
                </c:pt>
                <c:pt idx="15">
                  <c:v>Iowa</c:v>
                </c:pt>
                <c:pt idx="16">
                  <c:v>Colorado</c:v>
                </c:pt>
                <c:pt idx="17">
                  <c:v>Vermont</c:v>
                </c:pt>
                <c:pt idx="18">
                  <c:v>North Carolina</c:v>
                </c:pt>
                <c:pt idx="19">
                  <c:v>Nevada</c:v>
                </c:pt>
                <c:pt idx="20">
                  <c:v>Maine</c:v>
                </c:pt>
                <c:pt idx="21">
                  <c:v>Nation</c:v>
                </c:pt>
                <c:pt idx="22">
                  <c:v>South Carolina</c:v>
                </c:pt>
                <c:pt idx="23">
                  <c:v>West Virginia</c:v>
                </c:pt>
                <c:pt idx="24">
                  <c:v>Rhode Island</c:v>
                </c:pt>
                <c:pt idx="25">
                  <c:v>California</c:v>
                </c:pt>
                <c:pt idx="26">
                  <c:v>Florida</c:v>
                </c:pt>
                <c:pt idx="27">
                  <c:v>Michigan</c:v>
                </c:pt>
                <c:pt idx="28">
                  <c:v>Texas</c:v>
                </c:pt>
                <c:pt idx="29">
                  <c:v>New Mexico</c:v>
                </c:pt>
                <c:pt idx="30">
                  <c:v>Oregon</c:v>
                </c:pt>
                <c:pt idx="31">
                  <c:v>New Hampshire</c:v>
                </c:pt>
                <c:pt idx="32">
                  <c:v>Arkansas</c:v>
                </c:pt>
                <c:pt idx="33">
                  <c:v>Oklahoma</c:v>
                </c:pt>
                <c:pt idx="34">
                  <c:v>Tennessee</c:v>
                </c:pt>
                <c:pt idx="35">
                  <c:v>Kansas</c:v>
                </c:pt>
                <c:pt idx="36">
                  <c:v>Nebraska</c:v>
                </c:pt>
                <c:pt idx="37">
                  <c:v>Montana</c:v>
                </c:pt>
                <c:pt idx="38">
                  <c:v>Utah</c:v>
                </c:pt>
                <c:pt idx="39">
                  <c:v>Arizona</c:v>
                </c:pt>
                <c:pt idx="40">
                  <c:v>Missouri</c:v>
                </c:pt>
                <c:pt idx="41">
                  <c:v>Idaho</c:v>
                </c:pt>
                <c:pt idx="42">
                  <c:v>Georgia</c:v>
                </c:pt>
                <c:pt idx="43">
                  <c:v>Mississippi</c:v>
                </c:pt>
                <c:pt idx="44">
                  <c:v>South Dakota</c:v>
                </c:pt>
                <c:pt idx="45">
                  <c:v>Alabama</c:v>
                </c:pt>
                <c:pt idx="46">
                  <c:v>Alaska</c:v>
                </c:pt>
                <c:pt idx="47">
                  <c:v>Hawaii</c:v>
                </c:pt>
                <c:pt idx="48">
                  <c:v>Louisiana</c:v>
                </c:pt>
                <c:pt idx="49">
                  <c:v>North Dakota</c:v>
                </c:pt>
                <c:pt idx="50">
                  <c:v>Wyoming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-92.787099916908346</c:v>
                </c:pt>
                <c:pt idx="1">
                  <c:v>-65.486878299575778</c:v>
                </c:pt>
                <c:pt idx="2">
                  <c:v>-58.02535378654126</c:v>
                </c:pt>
                <c:pt idx="3">
                  <c:v>-57.51216599898401</c:v>
                </c:pt>
                <c:pt idx="4">
                  <c:v>-46.884487776327823</c:v>
                </c:pt>
                <c:pt idx="5">
                  <c:v>-41.677504129531151</c:v>
                </c:pt>
                <c:pt idx="6">
                  <c:v>-40.137145688589669</c:v>
                </c:pt>
                <c:pt idx="7">
                  <c:v>-37.484917005275477</c:v>
                </c:pt>
                <c:pt idx="8">
                  <c:v>-31.783368355820969</c:v>
                </c:pt>
                <c:pt idx="9">
                  <c:v>-31.039048182582093</c:v>
                </c:pt>
                <c:pt idx="10">
                  <c:v>-29.323641785653539</c:v>
                </c:pt>
                <c:pt idx="11">
                  <c:v>-28.15438149079198</c:v>
                </c:pt>
                <c:pt idx="12">
                  <c:v>-27.509084568578658</c:v>
                </c:pt>
                <c:pt idx="13">
                  <c:v>-25.369683181566224</c:v>
                </c:pt>
                <c:pt idx="14">
                  <c:v>-23.974999286702712</c:v>
                </c:pt>
                <c:pt idx="15">
                  <c:v>-21.770583158831574</c:v>
                </c:pt>
                <c:pt idx="16">
                  <c:v>-20.265729170681581</c:v>
                </c:pt>
                <c:pt idx="17">
                  <c:v>-19.722435057069458</c:v>
                </c:pt>
                <c:pt idx="18">
                  <c:v>-19.204984347012743</c:v>
                </c:pt>
                <c:pt idx="19">
                  <c:v>-19.178708348556761</c:v>
                </c:pt>
                <c:pt idx="20">
                  <c:v>-18.638082253357389</c:v>
                </c:pt>
                <c:pt idx="21">
                  <c:v>-18.16</c:v>
                </c:pt>
                <c:pt idx="22">
                  <c:v>-16.795655473497543</c:v>
                </c:pt>
                <c:pt idx="23">
                  <c:v>-16.106690538592467</c:v>
                </c:pt>
                <c:pt idx="24">
                  <c:v>-15.622431978665308</c:v>
                </c:pt>
                <c:pt idx="25">
                  <c:v>-14.707211393789853</c:v>
                </c:pt>
                <c:pt idx="26">
                  <c:v>-14.277911756757625</c:v>
                </c:pt>
                <c:pt idx="27">
                  <c:v>-14.125741312614039</c:v>
                </c:pt>
                <c:pt idx="28">
                  <c:v>-13.603303054711247</c:v>
                </c:pt>
                <c:pt idx="29">
                  <c:v>-13.516517854813884</c:v>
                </c:pt>
                <c:pt idx="30">
                  <c:v>-13.25370694099081</c:v>
                </c:pt>
                <c:pt idx="31">
                  <c:v>-12.691138080026056</c:v>
                </c:pt>
                <c:pt idx="32">
                  <c:v>-12.504349619333414</c:v>
                </c:pt>
                <c:pt idx="33">
                  <c:v>-10.187691435749386</c:v>
                </c:pt>
                <c:pt idx="34">
                  <c:v>-9.9399883323935878</c:v>
                </c:pt>
                <c:pt idx="35">
                  <c:v>-7.6709437673528393</c:v>
                </c:pt>
                <c:pt idx="36">
                  <c:v>-7.4221555762632336</c:v>
                </c:pt>
                <c:pt idx="37">
                  <c:v>-5.5157278749639742</c:v>
                </c:pt>
                <c:pt idx="38">
                  <c:v>-4.7571716465249416</c:v>
                </c:pt>
                <c:pt idx="39">
                  <c:v>-1.7206223526612858</c:v>
                </c:pt>
                <c:pt idx="40">
                  <c:v>-0.67626826202741708</c:v>
                </c:pt>
                <c:pt idx="41">
                  <c:v>-0.4189519425281088</c:v>
                </c:pt>
                <c:pt idx="42">
                  <c:v>-0.34584999953443274</c:v>
                </c:pt>
                <c:pt idx="43">
                  <c:v>-0.27051527252735924</c:v>
                </c:pt>
                <c:pt idx="44">
                  <c:v>0</c:v>
                </c:pt>
                <c:pt idx="45">
                  <c:v>0.28919636455034509</c:v>
                </c:pt>
                <c:pt idx="46">
                  <c:v>1.3423492564619526</c:v>
                </c:pt>
                <c:pt idx="47">
                  <c:v>2.7327988656245497</c:v>
                </c:pt>
                <c:pt idx="48">
                  <c:v>5.4477610932083591</c:v>
                </c:pt>
                <c:pt idx="49">
                  <c:v>11.923684010452208</c:v>
                </c:pt>
                <c:pt idx="50">
                  <c:v>32.360852051050948</c:v>
                </c:pt>
              </c:numCache>
            </c:numRef>
          </c:val>
        </c:ser>
        <c:dLbls/>
        <c:gapWidth val="60"/>
        <c:axId val="177347584"/>
        <c:axId val="177349376"/>
      </c:barChart>
      <c:catAx>
        <c:axId val="177347584"/>
        <c:scaling>
          <c:orientation val="minMax"/>
        </c:scaling>
        <c:axPos val="l"/>
        <c:tickLblPos val="low"/>
        <c:crossAx val="177349376"/>
        <c:crosses val="autoZero"/>
        <c:auto val="1"/>
        <c:lblAlgn val="ctr"/>
        <c:lblOffset val="100"/>
        <c:tickLblSkip val="1"/>
      </c:catAx>
      <c:valAx>
        <c:axId val="177349376"/>
        <c:scaling>
          <c:orientation val="minMax"/>
        </c:scaling>
        <c:axPos val="b"/>
        <c:numFmt formatCode="General" sourceLinked="1"/>
        <c:tickLblPos val="nextTo"/>
        <c:crossAx val="1773475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9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19"/>
          </c:dPt>
          <c:dPt>
            <c:idx val="46"/>
          </c:dPt>
          <c:dPt>
            <c:idx val="47"/>
          </c:dPt>
          <c:dPt>
            <c:idx val="48"/>
          </c:dPt>
          <c:dPt>
            <c:idx val="49"/>
            <c:spPr>
              <a:solidFill>
                <a:schemeClr val="accent2"/>
              </a:solidFill>
            </c:spPr>
          </c:dPt>
          <c:dPt>
            <c:idx val="50"/>
            <c:spPr>
              <a:solidFill>
                <a:schemeClr val="accent2"/>
              </a:solidFill>
            </c:spPr>
          </c:dPt>
          <c:dLbls>
            <c:numFmt formatCode="#,##0.0" sourceLinked="0"/>
            <c:txPr>
              <a:bodyPr rot="-5400000" vert="horz"/>
              <a:lstStyle/>
              <a:p>
                <a:pPr>
                  <a:defRPr sz="900"/>
                </a:pPr>
                <a:endParaRPr lang="en-US"/>
              </a:p>
            </c:txPr>
            <c:showVal val="1"/>
          </c:dLbls>
          <c:cat>
            <c:strRef>
              <c:f>Sheet1!$A$2:$A$52</c:f>
              <c:strCache>
                <c:ptCount val="51"/>
                <c:pt idx="0">
                  <c:v>Montana</c:v>
                </c:pt>
                <c:pt idx="1">
                  <c:v>Illinois</c:v>
                </c:pt>
                <c:pt idx="2">
                  <c:v>Colorado</c:v>
                </c:pt>
                <c:pt idx="3">
                  <c:v>Tennessee</c:v>
                </c:pt>
                <c:pt idx="4">
                  <c:v>Minnesota</c:v>
                </c:pt>
                <c:pt idx="5">
                  <c:v>New Jersey</c:v>
                </c:pt>
                <c:pt idx="6">
                  <c:v>Virginia</c:v>
                </c:pt>
                <c:pt idx="7">
                  <c:v>New York</c:v>
                </c:pt>
                <c:pt idx="8">
                  <c:v>Louisiana</c:v>
                </c:pt>
                <c:pt idx="9">
                  <c:v>California</c:v>
                </c:pt>
                <c:pt idx="10">
                  <c:v>Alabama</c:v>
                </c:pt>
                <c:pt idx="11">
                  <c:v>New Hampshire</c:v>
                </c:pt>
                <c:pt idx="12">
                  <c:v>West Virginia</c:v>
                </c:pt>
                <c:pt idx="13">
                  <c:v>Pennsylvania</c:v>
                </c:pt>
                <c:pt idx="14">
                  <c:v>United States</c:v>
                </c:pt>
                <c:pt idx="15">
                  <c:v>Ohio</c:v>
                </c:pt>
                <c:pt idx="16">
                  <c:v>Texas</c:v>
                </c:pt>
                <c:pt idx="17">
                  <c:v>Wisconsin</c:v>
                </c:pt>
                <c:pt idx="18">
                  <c:v>Kentucky</c:v>
                </c:pt>
                <c:pt idx="19">
                  <c:v>Nevada</c:v>
                </c:pt>
                <c:pt idx="20">
                  <c:v>Oregon</c:v>
                </c:pt>
                <c:pt idx="21">
                  <c:v>Utah</c:v>
                </c:pt>
                <c:pt idx="22">
                  <c:v>North Carolina</c:v>
                </c:pt>
                <c:pt idx="23">
                  <c:v>Maryland</c:v>
                </c:pt>
                <c:pt idx="24">
                  <c:v>Indiana</c:v>
                </c:pt>
                <c:pt idx="25">
                  <c:v>Missouri</c:v>
                </c:pt>
                <c:pt idx="26">
                  <c:v>Iowa</c:v>
                </c:pt>
                <c:pt idx="27">
                  <c:v>South Carolina</c:v>
                </c:pt>
                <c:pt idx="28">
                  <c:v>Arizona</c:v>
                </c:pt>
                <c:pt idx="29">
                  <c:v>Oklahoma</c:v>
                </c:pt>
                <c:pt idx="30">
                  <c:v>Connecticut</c:v>
                </c:pt>
                <c:pt idx="31">
                  <c:v>Massachusetts</c:v>
                </c:pt>
                <c:pt idx="32">
                  <c:v>Michigan</c:v>
                </c:pt>
                <c:pt idx="33">
                  <c:v>Mississippi</c:v>
                </c:pt>
                <c:pt idx="34">
                  <c:v>Kansas</c:v>
                </c:pt>
                <c:pt idx="35">
                  <c:v>Wyoming</c:v>
                </c:pt>
                <c:pt idx="36">
                  <c:v>Nebraska</c:v>
                </c:pt>
                <c:pt idx="37">
                  <c:v>Washington</c:v>
                </c:pt>
                <c:pt idx="38">
                  <c:v>Georgia</c:v>
                </c:pt>
                <c:pt idx="39">
                  <c:v>Arkansas</c:v>
                </c:pt>
                <c:pt idx="40">
                  <c:v>Delaware</c:v>
                </c:pt>
                <c:pt idx="41">
                  <c:v>Vermont</c:v>
                </c:pt>
                <c:pt idx="42">
                  <c:v>North Dakota</c:v>
                </c:pt>
                <c:pt idx="43">
                  <c:v>Florida</c:v>
                </c:pt>
                <c:pt idx="44">
                  <c:v>Alaska</c:v>
                </c:pt>
                <c:pt idx="45">
                  <c:v>Idaho</c:v>
                </c:pt>
                <c:pt idx="46">
                  <c:v>Rhode Island</c:v>
                </c:pt>
                <c:pt idx="47">
                  <c:v>Hawaii</c:v>
                </c:pt>
                <c:pt idx="48">
                  <c:v>New Mexico</c:v>
                </c:pt>
                <c:pt idx="49">
                  <c:v>Maine</c:v>
                </c:pt>
                <c:pt idx="50">
                  <c:v>South Dakota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5.8170028239999994</c:v>
                </c:pt>
                <c:pt idx="1">
                  <c:v>5.0134605250000002</c:v>
                </c:pt>
                <c:pt idx="2">
                  <c:v>4.7390954369999996</c:v>
                </c:pt>
                <c:pt idx="3">
                  <c:v>4.737342827</c:v>
                </c:pt>
                <c:pt idx="4">
                  <c:v>4.7023903359999997</c:v>
                </c:pt>
                <c:pt idx="5">
                  <c:v>4.2851898249999989</c:v>
                </c:pt>
                <c:pt idx="6">
                  <c:v>3.9302622139999994</c:v>
                </c:pt>
                <c:pt idx="7">
                  <c:v>3.7292511339999996</c:v>
                </c:pt>
                <c:pt idx="8">
                  <c:v>3.6122155719999998</c:v>
                </c:pt>
                <c:pt idx="9">
                  <c:v>3.4781212050000003</c:v>
                </c:pt>
                <c:pt idx="10">
                  <c:v>3.3571605980000001</c:v>
                </c:pt>
                <c:pt idx="11">
                  <c:v>3.2951724019999999</c:v>
                </c:pt>
                <c:pt idx="12">
                  <c:v>3.1804262310000002</c:v>
                </c:pt>
                <c:pt idx="13">
                  <c:v>3.1139577380000003</c:v>
                </c:pt>
                <c:pt idx="14">
                  <c:v>3.0860436289999993</c:v>
                </c:pt>
                <c:pt idx="15">
                  <c:v>3.0170866470000002</c:v>
                </c:pt>
                <c:pt idx="16">
                  <c:v>2.9651254759999999</c:v>
                </c:pt>
                <c:pt idx="17">
                  <c:v>2.9400860470000003</c:v>
                </c:pt>
                <c:pt idx="18">
                  <c:v>2.9120961279999995</c:v>
                </c:pt>
                <c:pt idx="19">
                  <c:v>2.8963209509999999</c:v>
                </c:pt>
                <c:pt idx="20">
                  <c:v>2.8806036319999997</c:v>
                </c:pt>
                <c:pt idx="21">
                  <c:v>2.8805039159999999</c:v>
                </c:pt>
                <c:pt idx="22">
                  <c:v>2.8572184249999992</c:v>
                </c:pt>
                <c:pt idx="23">
                  <c:v>2.7926073009999999</c:v>
                </c:pt>
                <c:pt idx="24">
                  <c:v>2.6826572349999998</c:v>
                </c:pt>
                <c:pt idx="25">
                  <c:v>2.6634144650000002</c:v>
                </c:pt>
                <c:pt idx="26">
                  <c:v>2.5926315670000002</c:v>
                </c:pt>
                <c:pt idx="27">
                  <c:v>2.5433507200000003</c:v>
                </c:pt>
                <c:pt idx="28">
                  <c:v>2.5317830749999999</c:v>
                </c:pt>
                <c:pt idx="29">
                  <c:v>2.5083015640000004</c:v>
                </c:pt>
                <c:pt idx="30">
                  <c:v>2.4573787420000004</c:v>
                </c:pt>
                <c:pt idx="31">
                  <c:v>2.2827563730000002</c:v>
                </c:pt>
                <c:pt idx="32">
                  <c:v>2.117880574</c:v>
                </c:pt>
                <c:pt idx="33">
                  <c:v>2.1079037670000007</c:v>
                </c:pt>
                <c:pt idx="34">
                  <c:v>2.0181727139999999</c:v>
                </c:pt>
                <c:pt idx="35">
                  <c:v>1.9606122700000002</c:v>
                </c:pt>
                <c:pt idx="36">
                  <c:v>1.9449326610000002</c:v>
                </c:pt>
                <c:pt idx="37">
                  <c:v>1.5670203979999995</c:v>
                </c:pt>
                <c:pt idx="38">
                  <c:v>1.555345985</c:v>
                </c:pt>
                <c:pt idx="39">
                  <c:v>1.442190726</c:v>
                </c:pt>
                <c:pt idx="40">
                  <c:v>1.4385278619999999</c:v>
                </c:pt>
                <c:pt idx="41">
                  <c:v>1.3235277379999997</c:v>
                </c:pt>
                <c:pt idx="42">
                  <c:v>1.2732096569999996</c:v>
                </c:pt>
                <c:pt idx="43">
                  <c:v>1.1509967210000001</c:v>
                </c:pt>
                <c:pt idx="44">
                  <c:v>1.0756361869999997</c:v>
                </c:pt>
                <c:pt idx="45">
                  <c:v>0.73253007000000003</c:v>
                </c:pt>
                <c:pt idx="46">
                  <c:v>0.57925074300000001</c:v>
                </c:pt>
                <c:pt idx="47">
                  <c:v>0.48582896800000019</c:v>
                </c:pt>
                <c:pt idx="48">
                  <c:v>0.43637629600000011</c:v>
                </c:pt>
                <c:pt idx="49">
                  <c:v>-1.730109127</c:v>
                </c:pt>
                <c:pt idx="50">
                  <c:v>-1.7897360569999996</c:v>
                </c:pt>
              </c:numCache>
            </c:numRef>
          </c:val>
        </c:ser>
        <c:dLbls/>
        <c:axId val="146312576"/>
        <c:axId val="146334848"/>
      </c:barChart>
      <c:catAx>
        <c:axId val="146312576"/>
        <c:scaling>
          <c:orientation val="minMax"/>
        </c:scaling>
        <c:axPos val="b"/>
        <c:tickLblPos val="low"/>
        <c:txPr>
          <a:bodyPr/>
          <a:lstStyle/>
          <a:p>
            <a:pPr>
              <a:defRPr sz="900"/>
            </a:pPr>
            <a:endParaRPr lang="en-US"/>
          </a:p>
        </c:txPr>
        <c:crossAx val="146334848"/>
        <c:crosses val="autoZero"/>
        <c:auto val="1"/>
        <c:lblAlgn val="ctr"/>
        <c:lblOffset val="0"/>
        <c:tickLblSkip val="1"/>
      </c:catAx>
      <c:valAx>
        <c:axId val="146334848"/>
        <c:scaling>
          <c:orientation val="minMax"/>
          <c:max val="6"/>
        </c:scaling>
        <c:axPos val="l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46312576"/>
        <c:crosses val="autoZero"/>
        <c:crossBetween val="between"/>
        <c:majorUnit val="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29750619714202398"/>
          <c:y val="3.0866359269839373E-2"/>
          <c:w val="0.37868985126859156"/>
          <c:h val="0.85622838719627181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Percent Change</c:v>
                </c:pt>
              </c:strCache>
            </c:strRef>
          </c:tx>
          <c:dPt>
            <c:idx val="1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2"/>
              </a:solidFill>
            </c:spPr>
          </c:dPt>
          <c:dPt>
            <c:idx val="5"/>
            <c:spPr>
              <a:solidFill>
                <a:schemeClr val="accent2"/>
              </a:solidFill>
            </c:spPr>
          </c:dPt>
          <c:dLbls>
            <c:showVal val="1"/>
          </c:dLbls>
          <c:cat>
            <c:strRef>
              <c:f>Sheet1!$A$3:$A$7</c:f>
              <c:strCache>
                <c:ptCount val="5"/>
                <c:pt idx="0">
                  <c:v>Licenses</c:v>
                </c:pt>
                <c:pt idx="2">
                  <c:v>Patents Issued</c:v>
                </c:pt>
                <c:pt idx="4">
                  <c:v>Invention Disclosures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4.0999999999999996</c:v>
                </c:pt>
                <c:pt idx="1">
                  <c:v>8.3000000000000007</c:v>
                </c:pt>
                <c:pt idx="2">
                  <c:v>47</c:v>
                </c:pt>
                <c:pt idx="3">
                  <c:v>16.5</c:v>
                </c:pt>
                <c:pt idx="4">
                  <c:v>15.7</c:v>
                </c:pt>
                <c:pt idx="5">
                  <c:v>19.8</c:v>
                </c:pt>
              </c:numCache>
            </c:numRef>
          </c:val>
        </c:ser>
        <c:dLbls/>
        <c:axId val="177299840"/>
        <c:axId val="177301376"/>
      </c:barChart>
      <c:catAx>
        <c:axId val="177299840"/>
        <c:scaling>
          <c:orientation val="minMax"/>
        </c:scaling>
        <c:axPos val="l"/>
        <c:majorTickMark val="none"/>
        <c:tickLblPos val="nextTo"/>
        <c:crossAx val="177301376"/>
        <c:crosses val="autoZero"/>
        <c:auto val="1"/>
        <c:lblAlgn val="ctr"/>
        <c:lblOffset val="100"/>
      </c:catAx>
      <c:valAx>
        <c:axId val="177301376"/>
        <c:scaling>
          <c:orientation val="minMax"/>
        </c:scaling>
        <c:axPos val="b"/>
        <c:majorGridlines/>
        <c:numFmt formatCode="General" sourceLinked="1"/>
        <c:tickLblPos val="nextTo"/>
        <c:crossAx val="1772998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/>
      </a:pPr>
      <a:endParaRPr lang="en-US"/>
    </a:p>
  </c:txPr>
  <c:externalData r:id="rId1"/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2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21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22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23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24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25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26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27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28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29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3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31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32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33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34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35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36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37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38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39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4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41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42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43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44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45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46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47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48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49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5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5"/>
              <c:showVal val="1"/>
            </c:dLbl>
            <c:delete val="1"/>
          </c:dLbls>
          <c:cat>
            <c:strRef>
              <c:f>Sheet1!$A$2:$A$52</c:f>
              <c:strCache>
                <c:ptCount val="51"/>
                <c:pt idx="0">
                  <c:v>New York</c:v>
                </c:pt>
                <c:pt idx="1">
                  <c:v>Michigan</c:v>
                </c:pt>
                <c:pt idx="2">
                  <c:v>Utah</c:v>
                </c:pt>
                <c:pt idx="3">
                  <c:v>Ohio</c:v>
                </c:pt>
                <c:pt idx="4">
                  <c:v>Rhode Island</c:v>
                </c:pt>
                <c:pt idx="5">
                  <c:v>Illinois</c:v>
                </c:pt>
                <c:pt idx="6">
                  <c:v>Oklahoma</c:v>
                </c:pt>
                <c:pt idx="7">
                  <c:v>Arizona</c:v>
                </c:pt>
                <c:pt idx="8">
                  <c:v>Nebraska</c:v>
                </c:pt>
                <c:pt idx="9">
                  <c:v>Maine</c:v>
                </c:pt>
                <c:pt idx="10">
                  <c:v>Arkansas</c:v>
                </c:pt>
                <c:pt idx="11">
                  <c:v>West Virginia</c:v>
                </c:pt>
                <c:pt idx="12">
                  <c:v>Wisconsin</c:v>
                </c:pt>
                <c:pt idx="13">
                  <c:v>Mississippi</c:v>
                </c:pt>
                <c:pt idx="14">
                  <c:v>Delaware</c:v>
                </c:pt>
                <c:pt idx="15">
                  <c:v>Montana</c:v>
                </c:pt>
                <c:pt idx="16">
                  <c:v>North Dakota</c:v>
                </c:pt>
                <c:pt idx="17">
                  <c:v>Indiana</c:v>
                </c:pt>
                <c:pt idx="18">
                  <c:v>Alaska</c:v>
                </c:pt>
                <c:pt idx="19">
                  <c:v>Wyoming</c:v>
                </c:pt>
                <c:pt idx="20">
                  <c:v>Idaho</c:v>
                </c:pt>
                <c:pt idx="21">
                  <c:v>Iowa</c:v>
                </c:pt>
                <c:pt idx="22">
                  <c:v>Hawaii</c:v>
                </c:pt>
                <c:pt idx="23">
                  <c:v>South Dakota</c:v>
                </c:pt>
                <c:pt idx="24">
                  <c:v>Louisiana</c:v>
                </c:pt>
                <c:pt idx="25">
                  <c:v>Vermont</c:v>
                </c:pt>
                <c:pt idx="26">
                  <c:v>Alabama</c:v>
                </c:pt>
                <c:pt idx="27">
                  <c:v>Nevada</c:v>
                </c:pt>
                <c:pt idx="28">
                  <c:v>Colorado</c:v>
                </c:pt>
                <c:pt idx="29">
                  <c:v>DC</c:v>
                </c:pt>
                <c:pt idx="30">
                  <c:v>Kentucky</c:v>
                </c:pt>
                <c:pt idx="31">
                  <c:v>Kansas</c:v>
                </c:pt>
                <c:pt idx="32">
                  <c:v>Tennessee</c:v>
                </c:pt>
                <c:pt idx="33">
                  <c:v>South Carolina</c:v>
                </c:pt>
                <c:pt idx="34">
                  <c:v>Missouri</c:v>
                </c:pt>
                <c:pt idx="35">
                  <c:v>New Hampshire</c:v>
                </c:pt>
                <c:pt idx="36">
                  <c:v>New Mexico</c:v>
                </c:pt>
                <c:pt idx="37">
                  <c:v>Connecticut</c:v>
                </c:pt>
                <c:pt idx="38">
                  <c:v>Virginia</c:v>
                </c:pt>
                <c:pt idx="39">
                  <c:v>New Jersey</c:v>
                </c:pt>
                <c:pt idx="40">
                  <c:v>Oregon</c:v>
                </c:pt>
                <c:pt idx="41">
                  <c:v>Georgia</c:v>
                </c:pt>
                <c:pt idx="42">
                  <c:v>Minnesota</c:v>
                </c:pt>
                <c:pt idx="43">
                  <c:v>Pennsylvania</c:v>
                </c:pt>
                <c:pt idx="44">
                  <c:v>Maryland</c:v>
                </c:pt>
                <c:pt idx="45">
                  <c:v>North Carolina</c:v>
                </c:pt>
                <c:pt idx="46">
                  <c:v>Washington</c:v>
                </c:pt>
                <c:pt idx="47">
                  <c:v>Texas</c:v>
                </c:pt>
                <c:pt idx="48">
                  <c:v>California</c:v>
                </c:pt>
                <c:pt idx="49">
                  <c:v>Florida</c:v>
                </c:pt>
                <c:pt idx="50">
                  <c:v>Massachusetts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734</c:v>
                </c:pt>
                <c:pt idx="1">
                  <c:v>132</c:v>
                </c:pt>
                <c:pt idx="2">
                  <c:v>130</c:v>
                </c:pt>
                <c:pt idx="3">
                  <c:v>93</c:v>
                </c:pt>
                <c:pt idx="4">
                  <c:v>78</c:v>
                </c:pt>
                <c:pt idx="5">
                  <c:v>65</c:v>
                </c:pt>
                <c:pt idx="6">
                  <c:v>26</c:v>
                </c:pt>
                <c:pt idx="7">
                  <c:v>19</c:v>
                </c:pt>
                <c:pt idx="8">
                  <c:v>11</c:v>
                </c:pt>
                <c:pt idx="9">
                  <c:v>8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4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-1</c:v>
                </c:pt>
                <c:pt idx="21">
                  <c:v>-1</c:v>
                </c:pt>
                <c:pt idx="22">
                  <c:v>-4</c:v>
                </c:pt>
                <c:pt idx="23">
                  <c:v>-4</c:v>
                </c:pt>
                <c:pt idx="24">
                  <c:v>-5</c:v>
                </c:pt>
                <c:pt idx="25">
                  <c:v>-5</c:v>
                </c:pt>
                <c:pt idx="26">
                  <c:v>-8</c:v>
                </c:pt>
                <c:pt idx="27">
                  <c:v>-22</c:v>
                </c:pt>
                <c:pt idx="28">
                  <c:v>-25</c:v>
                </c:pt>
                <c:pt idx="29">
                  <c:v>-27</c:v>
                </c:pt>
                <c:pt idx="30">
                  <c:v>-29</c:v>
                </c:pt>
                <c:pt idx="31">
                  <c:v>-35</c:v>
                </c:pt>
                <c:pt idx="32">
                  <c:v>-38</c:v>
                </c:pt>
                <c:pt idx="33">
                  <c:v>-48</c:v>
                </c:pt>
                <c:pt idx="34">
                  <c:v>-71</c:v>
                </c:pt>
                <c:pt idx="35">
                  <c:v>-74</c:v>
                </c:pt>
                <c:pt idx="36">
                  <c:v>-93</c:v>
                </c:pt>
                <c:pt idx="37">
                  <c:v>-138</c:v>
                </c:pt>
                <c:pt idx="38">
                  <c:v>-185</c:v>
                </c:pt>
                <c:pt idx="39">
                  <c:v>-188</c:v>
                </c:pt>
                <c:pt idx="40">
                  <c:v>-188</c:v>
                </c:pt>
                <c:pt idx="41">
                  <c:v>-213</c:v>
                </c:pt>
                <c:pt idx="42">
                  <c:v>-235</c:v>
                </c:pt>
                <c:pt idx="43">
                  <c:v>-298</c:v>
                </c:pt>
                <c:pt idx="44">
                  <c:v>-329</c:v>
                </c:pt>
                <c:pt idx="45">
                  <c:v>-350</c:v>
                </c:pt>
                <c:pt idx="46">
                  <c:v>-475</c:v>
                </c:pt>
                <c:pt idx="47">
                  <c:v>-534</c:v>
                </c:pt>
                <c:pt idx="48">
                  <c:v>-541</c:v>
                </c:pt>
                <c:pt idx="49">
                  <c:v>-569</c:v>
                </c:pt>
                <c:pt idx="50">
                  <c:v>-587</c:v>
                </c:pt>
              </c:numCache>
            </c:numRef>
          </c:val>
        </c:ser>
        <c:dLbls/>
        <c:gapWidth val="45"/>
        <c:axId val="176937984"/>
        <c:axId val="176943872"/>
      </c:barChart>
      <c:catAx>
        <c:axId val="176937984"/>
        <c:scaling>
          <c:orientation val="minMax"/>
        </c:scaling>
        <c:axPos val="b"/>
        <c:tickLblPos val="low"/>
        <c:crossAx val="176943872"/>
        <c:crosses val="autoZero"/>
        <c:auto val="1"/>
        <c:lblAlgn val="ctr"/>
        <c:lblOffset val="0"/>
        <c:tickLblSkip val="1"/>
      </c:catAx>
      <c:valAx>
        <c:axId val="176943872"/>
        <c:scaling>
          <c:orientation val="minMax"/>
          <c:max val="800"/>
          <c:min val="-600"/>
        </c:scaling>
        <c:axPos val="l"/>
        <c:numFmt formatCode="General" sourceLinked="1"/>
        <c:tickLblPos val="nextTo"/>
        <c:crossAx val="1769379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Sheet1!$A$2:$A$12</c:f>
              <c:strCache>
                <c:ptCount val="11"/>
                <c:pt idx="0">
                  <c:v>Total</c:v>
                </c:pt>
                <c:pt idx="1">
                  <c:v>Life Sciences</c:v>
                </c:pt>
                <c:pt idx="2">
                  <c:v>Math &amp; Computer Sciences</c:v>
                </c:pt>
                <c:pt idx="3">
                  <c:v>Physical Sciences</c:v>
                </c:pt>
                <c:pt idx="4">
                  <c:v>Engineering</c:v>
                </c:pt>
                <c:pt idx="6">
                  <c:v>Total</c:v>
                </c:pt>
                <c:pt idx="7">
                  <c:v>Life Sciences</c:v>
                </c:pt>
                <c:pt idx="8">
                  <c:v>Math &amp; Computer Sciences</c:v>
                </c:pt>
                <c:pt idx="9">
                  <c:v>Physical Sciences</c:v>
                </c:pt>
                <c:pt idx="10">
                  <c:v>Engineering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1117050</c:v>
                </c:pt>
                <c:pt idx="1">
                  <c:v>677936</c:v>
                </c:pt>
                <c:pt idx="2">
                  <c:v>92159</c:v>
                </c:pt>
                <c:pt idx="3">
                  <c:v>113782</c:v>
                </c:pt>
                <c:pt idx="4">
                  <c:v>137215</c:v>
                </c:pt>
                <c:pt idx="6">
                  <c:v>1534005</c:v>
                </c:pt>
                <c:pt idx="7">
                  <c:v>936928</c:v>
                </c:pt>
                <c:pt idx="8">
                  <c:v>119575</c:v>
                </c:pt>
                <c:pt idx="9">
                  <c:v>154996</c:v>
                </c:pt>
                <c:pt idx="10">
                  <c:v>191373</c:v>
                </c:pt>
              </c:numCache>
            </c:numRef>
          </c:val>
        </c:ser>
        <c:dLbls/>
        <c:axId val="177594752"/>
        <c:axId val="177596288"/>
      </c:barChart>
      <c:catAx>
        <c:axId val="177594752"/>
        <c:scaling>
          <c:orientation val="minMax"/>
        </c:scaling>
        <c:axPos val="l"/>
        <c:tickLblPos val="nextTo"/>
        <c:crossAx val="177596288"/>
        <c:crosses val="autoZero"/>
        <c:auto val="1"/>
        <c:lblAlgn val="ctr"/>
        <c:lblOffset val="100"/>
      </c:catAx>
      <c:valAx>
        <c:axId val="177596288"/>
        <c:scaling>
          <c:orientation val="minMax"/>
          <c:max val="1600000"/>
        </c:scaling>
        <c:axPos val="b"/>
        <c:numFmt formatCode="#,##0" sourceLinked="0"/>
        <c:tickLblPos val="nextTo"/>
        <c:crossAx val="177594752"/>
        <c:crosses val="autoZero"/>
        <c:crossBetween val="between"/>
        <c:majorUnit val="400000"/>
      </c:valAx>
    </c:plotArea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Life Sciences</c:v>
                </c:pt>
                <c:pt idx="2">
                  <c:v>Math &amp; Computer Sciences</c:v>
                </c:pt>
                <c:pt idx="3">
                  <c:v>Physical Sciences</c:v>
                </c:pt>
                <c:pt idx="4">
                  <c:v>Engineering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416955</c:v>
                </c:pt>
                <c:pt idx="1">
                  <c:v>258992</c:v>
                </c:pt>
                <c:pt idx="2">
                  <c:v>27416</c:v>
                </c:pt>
                <c:pt idx="3">
                  <c:v>41214</c:v>
                </c:pt>
                <c:pt idx="4">
                  <c:v>54158</c:v>
                </c:pt>
              </c:numCache>
            </c:numRef>
          </c:val>
        </c:ser>
        <c:dLbls/>
        <c:axId val="177673728"/>
        <c:axId val="177675264"/>
      </c:barChart>
      <c:catAx>
        <c:axId val="177673728"/>
        <c:scaling>
          <c:orientation val="minMax"/>
        </c:scaling>
        <c:axPos val="l"/>
        <c:tickLblPos val="nextTo"/>
        <c:crossAx val="177675264"/>
        <c:crosses val="autoZero"/>
        <c:auto val="1"/>
        <c:lblAlgn val="ctr"/>
        <c:lblOffset val="100"/>
      </c:catAx>
      <c:valAx>
        <c:axId val="177675264"/>
        <c:scaling>
          <c:orientation val="minMax"/>
          <c:max val="500000"/>
          <c:min val="0"/>
        </c:scaling>
        <c:axPos val="b"/>
        <c:numFmt formatCode="#,##0" sourceLinked="0"/>
        <c:tickLblPos val="nextTo"/>
        <c:crossAx val="177673728"/>
        <c:crosses val="autoZero"/>
        <c:crossBetween val="between"/>
        <c:majorUnit val="100000"/>
      </c:valAx>
    </c:plotArea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</c:spPr>
          </c:dPt>
          <c:dPt>
            <c:idx val="1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2"/>
              </a:solidFill>
            </c:spPr>
          </c:dPt>
          <c:dPt>
            <c:idx val="4"/>
            <c:spPr>
              <a:solidFill>
                <a:schemeClr val="accent2"/>
              </a:solidFill>
            </c:spPr>
          </c:dPt>
          <c:dPt>
            <c:idx val="5"/>
            <c:spPr>
              <a:solidFill>
                <a:schemeClr val="accent2"/>
              </a:solidFill>
            </c:spPr>
          </c:dPt>
          <c:dPt>
            <c:idx val="6"/>
            <c:spPr>
              <a:solidFill>
                <a:schemeClr val="accent2"/>
              </a:solidFill>
            </c:spPr>
          </c:dPt>
          <c:dPt>
            <c:idx val="7"/>
            <c:spPr>
              <a:solidFill>
                <a:schemeClr val="accent2"/>
              </a:solidFill>
            </c:spPr>
          </c:dPt>
          <c:dPt>
            <c:idx val="8"/>
            <c:spPr>
              <a:solidFill>
                <a:schemeClr val="accent2"/>
              </a:solidFill>
            </c:spPr>
          </c:dPt>
          <c:dPt>
            <c:idx val="9"/>
            <c:spPr>
              <a:solidFill>
                <a:schemeClr val="accent2"/>
              </a:solidFill>
            </c:spPr>
          </c:dPt>
          <c:dPt>
            <c:idx val="10"/>
            <c:spPr>
              <a:solidFill>
                <a:schemeClr val="accent2"/>
              </a:solidFill>
            </c:spPr>
          </c:dPt>
          <c:dPt>
            <c:idx val="11"/>
            <c:spPr>
              <a:solidFill>
                <a:schemeClr val="accent2"/>
              </a:solidFill>
            </c:spPr>
          </c:dPt>
          <c:dPt>
            <c:idx val="12"/>
            <c:spPr>
              <a:solidFill>
                <a:schemeClr val="accent2"/>
              </a:solidFill>
            </c:spPr>
          </c:dPt>
          <c:dPt>
            <c:idx val="13"/>
            <c:spPr>
              <a:solidFill>
                <a:schemeClr val="accent2"/>
              </a:solidFill>
            </c:spPr>
          </c:dPt>
          <c:dPt>
            <c:idx val="14"/>
            <c:spPr>
              <a:solidFill>
                <a:schemeClr val="accent2"/>
              </a:solidFill>
            </c:spPr>
          </c:dPt>
          <c:dPt>
            <c:idx val="15"/>
            <c:spPr>
              <a:solidFill>
                <a:schemeClr val="accent2"/>
              </a:solidFill>
            </c:spPr>
          </c:dPt>
          <c:dPt>
            <c:idx val="16"/>
            <c:spPr>
              <a:solidFill>
                <a:schemeClr val="accent2"/>
              </a:solidFill>
            </c:spPr>
          </c:dPt>
          <c:dPt>
            <c:idx val="17"/>
            <c:spPr>
              <a:solidFill>
                <a:schemeClr val="accent2"/>
              </a:solidFill>
            </c:spPr>
          </c:dPt>
          <c:dPt>
            <c:idx val="18"/>
            <c:spPr>
              <a:solidFill>
                <a:schemeClr val="accent2"/>
              </a:solidFill>
            </c:spPr>
          </c:dPt>
          <c:dPt>
            <c:idx val="19"/>
          </c:dPt>
          <c:dPt>
            <c:idx val="22"/>
          </c:dPt>
          <c:dPt>
            <c:idx val="27"/>
          </c:dPt>
          <c:dPt>
            <c:idx val="28"/>
          </c:dPt>
          <c:dPt>
            <c:idx val="30"/>
          </c:dPt>
          <c:dPt>
            <c:idx val="31"/>
          </c:dPt>
          <c:dPt>
            <c:idx val="32"/>
          </c:dPt>
          <c:dPt>
            <c:idx val="33"/>
          </c:dPt>
          <c:dPt>
            <c:idx val="34"/>
          </c:dPt>
          <c:dPt>
            <c:idx val="35"/>
          </c:dPt>
          <c:dPt>
            <c:idx val="36"/>
          </c:dPt>
          <c:dPt>
            <c:idx val="37"/>
          </c:dPt>
          <c:dPt>
            <c:idx val="38"/>
          </c:dPt>
          <c:dPt>
            <c:idx val="39"/>
          </c:dPt>
          <c:dPt>
            <c:idx val="40"/>
          </c:dPt>
          <c:dPt>
            <c:idx val="41"/>
          </c:dPt>
          <c:dPt>
            <c:idx val="42"/>
          </c:dPt>
          <c:dPt>
            <c:idx val="43"/>
          </c:dPt>
          <c:dPt>
            <c:idx val="44"/>
          </c:dPt>
          <c:dPt>
            <c:idx val="45"/>
          </c:dPt>
          <c:dPt>
            <c:idx val="46"/>
          </c:dPt>
          <c:dPt>
            <c:idx val="47"/>
          </c:dPt>
          <c:dPt>
            <c:idx val="48"/>
          </c:dPt>
          <c:dPt>
            <c:idx val="49"/>
          </c:dPt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Sheet1!$A$2:$A$51</c:f>
              <c:strCache>
                <c:ptCount val="50"/>
                <c:pt idx="0">
                  <c:v>Indiana</c:v>
                </c:pt>
                <c:pt idx="1">
                  <c:v>Rhode Island</c:v>
                </c:pt>
                <c:pt idx="2">
                  <c:v>New Jersey</c:v>
                </c:pt>
                <c:pt idx="3">
                  <c:v>Oklahoma</c:v>
                </c:pt>
                <c:pt idx="4">
                  <c:v>Nebraska</c:v>
                </c:pt>
                <c:pt idx="5">
                  <c:v>Illinois</c:v>
                </c:pt>
                <c:pt idx="6">
                  <c:v>Tennessee</c:v>
                </c:pt>
                <c:pt idx="7">
                  <c:v>Ohio</c:v>
                </c:pt>
                <c:pt idx="8">
                  <c:v>Alaska</c:v>
                </c:pt>
                <c:pt idx="9">
                  <c:v>Texas</c:v>
                </c:pt>
                <c:pt idx="10">
                  <c:v>Connecticut</c:v>
                </c:pt>
                <c:pt idx="11">
                  <c:v>Minnesota</c:v>
                </c:pt>
                <c:pt idx="12">
                  <c:v>Maryland</c:v>
                </c:pt>
                <c:pt idx="13">
                  <c:v>Mississippi</c:v>
                </c:pt>
                <c:pt idx="14">
                  <c:v>Arkansas</c:v>
                </c:pt>
                <c:pt idx="15">
                  <c:v>South Carolina</c:v>
                </c:pt>
                <c:pt idx="16">
                  <c:v>Wisconsin</c:v>
                </c:pt>
                <c:pt idx="17">
                  <c:v>Pennsylvania</c:v>
                </c:pt>
                <c:pt idx="18">
                  <c:v>New York</c:v>
                </c:pt>
                <c:pt idx="19">
                  <c:v>Alabama</c:v>
                </c:pt>
                <c:pt idx="20">
                  <c:v>Kentucky</c:v>
                </c:pt>
                <c:pt idx="21">
                  <c:v>Louisiana</c:v>
                </c:pt>
                <c:pt idx="22">
                  <c:v>Iowa</c:v>
                </c:pt>
                <c:pt idx="23">
                  <c:v>Idaho</c:v>
                </c:pt>
                <c:pt idx="24">
                  <c:v>Michigan</c:v>
                </c:pt>
                <c:pt idx="25">
                  <c:v>Georgia</c:v>
                </c:pt>
                <c:pt idx="26">
                  <c:v>Massachusetts</c:v>
                </c:pt>
                <c:pt idx="27">
                  <c:v>West Virginia</c:v>
                </c:pt>
                <c:pt idx="28">
                  <c:v>Nevada</c:v>
                </c:pt>
                <c:pt idx="29">
                  <c:v>North Carolina</c:v>
                </c:pt>
                <c:pt idx="30">
                  <c:v>New Hampshire</c:v>
                </c:pt>
                <c:pt idx="31">
                  <c:v>California</c:v>
                </c:pt>
                <c:pt idx="32">
                  <c:v>Washington</c:v>
                </c:pt>
                <c:pt idx="33">
                  <c:v>Wyoming</c:v>
                </c:pt>
                <c:pt idx="34">
                  <c:v>Missouri</c:v>
                </c:pt>
                <c:pt idx="35">
                  <c:v>Florida</c:v>
                </c:pt>
                <c:pt idx="36">
                  <c:v>Colorado</c:v>
                </c:pt>
                <c:pt idx="37">
                  <c:v>Virginia</c:v>
                </c:pt>
                <c:pt idx="38">
                  <c:v>North Dakota</c:v>
                </c:pt>
                <c:pt idx="39">
                  <c:v>New Mexico</c:v>
                </c:pt>
                <c:pt idx="40">
                  <c:v>Oregon</c:v>
                </c:pt>
                <c:pt idx="41">
                  <c:v>Utah</c:v>
                </c:pt>
                <c:pt idx="42">
                  <c:v>South Dakota</c:v>
                </c:pt>
                <c:pt idx="43">
                  <c:v>Montana</c:v>
                </c:pt>
                <c:pt idx="44">
                  <c:v>Hawaii</c:v>
                </c:pt>
                <c:pt idx="45">
                  <c:v>Kansas</c:v>
                </c:pt>
                <c:pt idx="46">
                  <c:v>Maine</c:v>
                </c:pt>
                <c:pt idx="47">
                  <c:v>Vermont</c:v>
                </c:pt>
                <c:pt idx="48">
                  <c:v>Delaware</c:v>
                </c:pt>
                <c:pt idx="49">
                  <c:v>Arizona</c:v>
                </c:pt>
              </c:strCache>
            </c:strRef>
          </c:cat>
          <c:val>
            <c:numRef>
              <c:f>Sheet1!$B$2:$B$51</c:f>
              <c:numCache>
                <c:formatCode>General</c:formatCode>
                <c:ptCount val="50"/>
                <c:pt idx="0">
                  <c:v>-11</c:v>
                </c:pt>
                <c:pt idx="1">
                  <c:v>-8</c:v>
                </c:pt>
                <c:pt idx="2">
                  <c:v>-8</c:v>
                </c:pt>
                <c:pt idx="3">
                  <c:v>-7</c:v>
                </c:pt>
                <c:pt idx="4">
                  <c:v>-7</c:v>
                </c:pt>
                <c:pt idx="5">
                  <c:v>-4</c:v>
                </c:pt>
                <c:pt idx="6">
                  <c:v>-3</c:v>
                </c:pt>
                <c:pt idx="7">
                  <c:v>-3</c:v>
                </c:pt>
                <c:pt idx="8">
                  <c:v>-3</c:v>
                </c:pt>
                <c:pt idx="9">
                  <c:v>-3</c:v>
                </c:pt>
                <c:pt idx="10">
                  <c:v>-3</c:v>
                </c:pt>
                <c:pt idx="11">
                  <c:v>-2</c:v>
                </c:pt>
                <c:pt idx="12">
                  <c:v>-2</c:v>
                </c:pt>
                <c:pt idx="13">
                  <c:v>-1</c:v>
                </c:pt>
                <c:pt idx="14">
                  <c:v>-1</c:v>
                </c:pt>
                <c:pt idx="15">
                  <c:v>-1</c:v>
                </c:pt>
                <c:pt idx="16">
                  <c:v>-1</c:v>
                </c:pt>
                <c:pt idx="17">
                  <c:v>-1</c:v>
                </c:pt>
                <c:pt idx="18">
                  <c:v>-1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4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6</c:v>
                </c:pt>
              </c:numCache>
            </c:numRef>
          </c:val>
        </c:ser>
        <c:dLbls/>
        <c:gapWidth val="60"/>
        <c:axId val="177833856"/>
        <c:axId val="177835392"/>
      </c:barChart>
      <c:catAx>
        <c:axId val="177833856"/>
        <c:scaling>
          <c:orientation val="minMax"/>
        </c:scaling>
        <c:axPos val="l"/>
        <c:tickLblPos val="low"/>
        <c:txPr>
          <a:bodyPr/>
          <a:lstStyle/>
          <a:p>
            <a:pPr>
              <a:defRPr sz="800"/>
            </a:pPr>
            <a:endParaRPr lang="en-US"/>
          </a:p>
        </c:txPr>
        <c:crossAx val="177835392"/>
        <c:crosses val="autoZero"/>
        <c:auto val="1"/>
        <c:lblAlgn val="ctr"/>
        <c:lblOffset val="0"/>
        <c:tickLblSkip val="1"/>
      </c:catAx>
      <c:valAx>
        <c:axId val="177835392"/>
        <c:scaling>
          <c:orientation val="minMax"/>
        </c:scaling>
        <c:axPos val="b"/>
        <c:numFmt formatCode="General" sourceLinked="1"/>
        <c:tickLblPos val="nextTo"/>
        <c:crossAx val="1778338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28"/>
          </c:dPt>
          <c:dPt>
            <c:idx val="46"/>
          </c:dPt>
          <c:dPt>
            <c:idx val="47"/>
          </c:dPt>
          <c:dPt>
            <c:idx val="48"/>
          </c:dPt>
          <c:dPt>
            <c:idx val="49"/>
          </c:dPt>
          <c:dPt>
            <c:idx val="50"/>
            <c:spPr>
              <a:solidFill>
                <a:schemeClr val="accent2"/>
              </a:solidFill>
            </c:spPr>
          </c:dPt>
          <c:dLbls>
            <c:numFmt formatCode="#,##0.0" sourceLinked="0"/>
            <c:txPr>
              <a:bodyPr rot="-5400000" vert="horz"/>
              <a:lstStyle/>
              <a:p>
                <a:pPr>
                  <a:defRPr sz="900"/>
                </a:pPr>
                <a:endParaRPr lang="en-US"/>
              </a:p>
            </c:txPr>
            <c:showVal val="1"/>
          </c:dLbls>
          <c:cat>
            <c:strRef>
              <c:f>Sheet1!$A$2:$A$52</c:f>
              <c:strCache>
                <c:ptCount val="51"/>
                <c:pt idx="0">
                  <c:v>Delaware</c:v>
                </c:pt>
                <c:pt idx="1">
                  <c:v>Tennessee</c:v>
                </c:pt>
                <c:pt idx="2">
                  <c:v>Montana</c:v>
                </c:pt>
                <c:pt idx="3">
                  <c:v>Vermont</c:v>
                </c:pt>
                <c:pt idx="4">
                  <c:v>Connecticut</c:v>
                </c:pt>
                <c:pt idx="5">
                  <c:v>New Jersey</c:v>
                </c:pt>
                <c:pt idx="6">
                  <c:v>Colorado</c:v>
                </c:pt>
                <c:pt idx="7">
                  <c:v>Minnesota</c:v>
                </c:pt>
                <c:pt idx="8">
                  <c:v>Illinois</c:v>
                </c:pt>
                <c:pt idx="9">
                  <c:v>New Hampshire</c:v>
                </c:pt>
                <c:pt idx="10">
                  <c:v>Kentucky</c:v>
                </c:pt>
                <c:pt idx="11">
                  <c:v>Alaska</c:v>
                </c:pt>
                <c:pt idx="12">
                  <c:v>Iowa</c:v>
                </c:pt>
                <c:pt idx="13">
                  <c:v>North Carolina</c:v>
                </c:pt>
                <c:pt idx="14">
                  <c:v>Alabama</c:v>
                </c:pt>
                <c:pt idx="15">
                  <c:v>Virginia</c:v>
                </c:pt>
                <c:pt idx="16">
                  <c:v>Missouri</c:v>
                </c:pt>
                <c:pt idx="17">
                  <c:v>Arizona</c:v>
                </c:pt>
                <c:pt idx="18">
                  <c:v>Wisconsin</c:v>
                </c:pt>
                <c:pt idx="19">
                  <c:v>Pennsylvania</c:v>
                </c:pt>
                <c:pt idx="20">
                  <c:v>Arkansas</c:v>
                </c:pt>
                <c:pt idx="21">
                  <c:v>Wyoming</c:v>
                </c:pt>
                <c:pt idx="22">
                  <c:v>South Carolina</c:v>
                </c:pt>
                <c:pt idx="23">
                  <c:v>West Virginia</c:v>
                </c:pt>
                <c:pt idx="24">
                  <c:v>Nebraska</c:v>
                </c:pt>
                <c:pt idx="25">
                  <c:v>New York</c:v>
                </c:pt>
                <c:pt idx="26">
                  <c:v>Louisiana</c:v>
                </c:pt>
                <c:pt idx="27">
                  <c:v>Utah</c:v>
                </c:pt>
                <c:pt idx="28">
                  <c:v>Mississippi</c:v>
                </c:pt>
                <c:pt idx="29">
                  <c:v>North Dakota</c:v>
                </c:pt>
                <c:pt idx="30">
                  <c:v>United States</c:v>
                </c:pt>
                <c:pt idx="31">
                  <c:v>Maryland</c:v>
                </c:pt>
                <c:pt idx="32">
                  <c:v>Kansas</c:v>
                </c:pt>
                <c:pt idx="33">
                  <c:v>Texas</c:v>
                </c:pt>
                <c:pt idx="34">
                  <c:v>Indiana</c:v>
                </c:pt>
                <c:pt idx="35">
                  <c:v>Oregon</c:v>
                </c:pt>
                <c:pt idx="36">
                  <c:v>Massachusetts</c:v>
                </c:pt>
                <c:pt idx="37">
                  <c:v>Ohio</c:v>
                </c:pt>
                <c:pt idx="38">
                  <c:v>California</c:v>
                </c:pt>
                <c:pt idx="39">
                  <c:v>Michigan</c:v>
                </c:pt>
                <c:pt idx="40">
                  <c:v>Georgia</c:v>
                </c:pt>
                <c:pt idx="41">
                  <c:v>Rhode Island</c:v>
                </c:pt>
                <c:pt idx="42">
                  <c:v>South Dakota</c:v>
                </c:pt>
                <c:pt idx="43">
                  <c:v>Oklahoma</c:v>
                </c:pt>
                <c:pt idx="44">
                  <c:v>Washington</c:v>
                </c:pt>
                <c:pt idx="45">
                  <c:v>New Mexico</c:v>
                </c:pt>
                <c:pt idx="46">
                  <c:v>Florida</c:v>
                </c:pt>
                <c:pt idx="47">
                  <c:v>Idaho</c:v>
                </c:pt>
                <c:pt idx="48">
                  <c:v>Nevada</c:v>
                </c:pt>
                <c:pt idx="49">
                  <c:v>Maine</c:v>
                </c:pt>
                <c:pt idx="50">
                  <c:v>Hawaii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3.3695581614863142</c:v>
                </c:pt>
                <c:pt idx="1">
                  <c:v>2.3994710154601431</c:v>
                </c:pt>
                <c:pt idx="2">
                  <c:v>2.0796102691291907</c:v>
                </c:pt>
                <c:pt idx="3">
                  <c:v>2.0340682817222913</c:v>
                </c:pt>
                <c:pt idx="4">
                  <c:v>2.0325308184930719</c:v>
                </c:pt>
                <c:pt idx="5">
                  <c:v>2.0220895062718753</c:v>
                </c:pt>
                <c:pt idx="6">
                  <c:v>1.9991564606885253</c:v>
                </c:pt>
                <c:pt idx="7">
                  <c:v>1.9614460257890229</c:v>
                </c:pt>
                <c:pt idx="8">
                  <c:v>1.9482754663543107</c:v>
                </c:pt>
                <c:pt idx="9">
                  <c:v>1.844887749281469</c:v>
                </c:pt>
                <c:pt idx="10">
                  <c:v>1.7556209420566056</c:v>
                </c:pt>
                <c:pt idx="11">
                  <c:v>1.6268439033480357</c:v>
                </c:pt>
                <c:pt idx="12">
                  <c:v>1.6240266368928928</c:v>
                </c:pt>
                <c:pt idx="13">
                  <c:v>1.6221338847946853</c:v>
                </c:pt>
                <c:pt idx="14">
                  <c:v>1.6046073605769282</c:v>
                </c:pt>
                <c:pt idx="15">
                  <c:v>1.5920245088892102</c:v>
                </c:pt>
                <c:pt idx="16">
                  <c:v>1.5813128210094158</c:v>
                </c:pt>
                <c:pt idx="17">
                  <c:v>1.5729192736520297</c:v>
                </c:pt>
                <c:pt idx="18">
                  <c:v>1.5544215778808912</c:v>
                </c:pt>
                <c:pt idx="19">
                  <c:v>1.5491440216359287</c:v>
                </c:pt>
                <c:pt idx="20">
                  <c:v>1.5439656229798933</c:v>
                </c:pt>
                <c:pt idx="21">
                  <c:v>1.4915724504073322</c:v>
                </c:pt>
                <c:pt idx="22">
                  <c:v>1.4469674866902198</c:v>
                </c:pt>
                <c:pt idx="23">
                  <c:v>1.4257579811937302</c:v>
                </c:pt>
                <c:pt idx="24">
                  <c:v>1.3480241195196283</c:v>
                </c:pt>
                <c:pt idx="25">
                  <c:v>1.3281122811673569</c:v>
                </c:pt>
                <c:pt idx="26">
                  <c:v>1.3201935774465456</c:v>
                </c:pt>
                <c:pt idx="27">
                  <c:v>1.2749751543134415</c:v>
                </c:pt>
                <c:pt idx="28">
                  <c:v>1.274373765938446</c:v>
                </c:pt>
                <c:pt idx="29">
                  <c:v>1.2651785444133774</c:v>
                </c:pt>
                <c:pt idx="30">
                  <c:v>1.2529779801285239</c:v>
                </c:pt>
                <c:pt idx="31">
                  <c:v>1.2462013351803802</c:v>
                </c:pt>
                <c:pt idx="32">
                  <c:v>1.1766099387338331</c:v>
                </c:pt>
                <c:pt idx="33">
                  <c:v>1.1249908132405295</c:v>
                </c:pt>
                <c:pt idx="34">
                  <c:v>1.1244960450140551</c:v>
                </c:pt>
                <c:pt idx="35">
                  <c:v>1.0844310621751632</c:v>
                </c:pt>
                <c:pt idx="36">
                  <c:v>1.0432985350338697</c:v>
                </c:pt>
                <c:pt idx="37">
                  <c:v>1.0379213174410391</c:v>
                </c:pt>
                <c:pt idx="38">
                  <c:v>0.93514123933475812</c:v>
                </c:pt>
                <c:pt idx="39">
                  <c:v>0.91099997199904692</c:v>
                </c:pt>
                <c:pt idx="40">
                  <c:v>0.71595763837733983</c:v>
                </c:pt>
                <c:pt idx="41">
                  <c:v>0.70664184039635114</c:v>
                </c:pt>
                <c:pt idx="42">
                  <c:v>0.67558601134215834</c:v>
                </c:pt>
                <c:pt idx="43">
                  <c:v>0.61210450798355265</c:v>
                </c:pt>
                <c:pt idx="44">
                  <c:v>0.60031109016245654</c:v>
                </c:pt>
                <c:pt idx="45">
                  <c:v>0.36128929378127955</c:v>
                </c:pt>
                <c:pt idx="46">
                  <c:v>0.35500414210418896</c:v>
                </c:pt>
                <c:pt idx="47">
                  <c:v>0.19987028440144886</c:v>
                </c:pt>
                <c:pt idx="48">
                  <c:v>0.12415105498677906</c:v>
                </c:pt>
                <c:pt idx="49">
                  <c:v>7.6284165737462203E-2</c:v>
                </c:pt>
                <c:pt idx="50">
                  <c:v>1.5686964351669278E-2</c:v>
                </c:pt>
              </c:numCache>
            </c:numRef>
          </c:val>
        </c:ser>
        <c:dLbls/>
        <c:axId val="146593664"/>
        <c:axId val="146595200"/>
      </c:barChart>
      <c:catAx>
        <c:axId val="146593664"/>
        <c:scaling>
          <c:orientation val="minMax"/>
        </c:scaling>
        <c:axPos val="b"/>
        <c:tickLblPos val="low"/>
        <c:txPr>
          <a:bodyPr/>
          <a:lstStyle/>
          <a:p>
            <a:pPr>
              <a:defRPr sz="900"/>
            </a:pPr>
            <a:endParaRPr lang="en-US"/>
          </a:p>
        </c:txPr>
        <c:crossAx val="146595200"/>
        <c:crosses val="autoZero"/>
        <c:auto val="1"/>
        <c:lblAlgn val="ctr"/>
        <c:lblOffset val="0"/>
        <c:tickLblSkip val="1"/>
      </c:catAx>
      <c:valAx>
        <c:axId val="146595200"/>
        <c:scaling>
          <c:orientation val="minMax"/>
          <c:max val="6"/>
        </c:scaling>
        <c:axPos val="l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46593664"/>
        <c:crosses val="autoZero"/>
        <c:crossBetween val="between"/>
        <c:majorUnit val="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25 to 34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Korea</c:v>
                </c:pt>
                <c:pt idx="1">
                  <c:v>Japan</c:v>
                </c:pt>
                <c:pt idx="2">
                  <c:v>Canada</c:v>
                </c:pt>
                <c:pt idx="3">
                  <c:v>Ireland</c:v>
                </c:pt>
                <c:pt idx="4">
                  <c:v>United Kingdom</c:v>
                </c:pt>
                <c:pt idx="5">
                  <c:v>Norway</c:v>
                </c:pt>
                <c:pt idx="6">
                  <c:v>Luxembourg</c:v>
                </c:pt>
                <c:pt idx="7">
                  <c:v>New Zealand</c:v>
                </c:pt>
                <c:pt idx="8">
                  <c:v>Israel</c:v>
                </c:pt>
                <c:pt idx="9">
                  <c:v>Australia</c:v>
                </c:pt>
                <c:pt idx="10">
                  <c:v>United States</c:v>
                </c:pt>
                <c:pt idx="11">
                  <c:v>Illinois</c:v>
                </c:pt>
              </c:strCache>
            </c:strRef>
          </c:cat>
          <c:val>
            <c:numRef>
              <c:f>Sheet1!$B$2:$B$13</c:f>
              <c:numCache>
                <c:formatCode>0.0</c:formatCode>
                <c:ptCount val="12"/>
                <c:pt idx="0">
                  <c:v>63.823599254644179</c:v>
                </c:pt>
                <c:pt idx="1">
                  <c:v>58.7</c:v>
                </c:pt>
                <c:pt idx="2">
                  <c:v>56.708001688780051</c:v>
                </c:pt>
                <c:pt idx="3">
                  <c:v>47.196401027974431</c:v>
                </c:pt>
                <c:pt idx="4">
                  <c:v>46.910782442748094</c:v>
                </c:pt>
                <c:pt idx="5">
                  <c:v>46.807131311302243</c:v>
                </c:pt>
                <c:pt idx="6">
                  <c:v>46.646207732026141</c:v>
                </c:pt>
                <c:pt idx="7">
                  <c:v>46.045730101062595</c:v>
                </c:pt>
                <c:pt idx="8">
                  <c:v>45.042314873889488</c:v>
                </c:pt>
                <c:pt idx="9">
                  <c:v>44.615529023366882</c:v>
                </c:pt>
                <c:pt idx="10">
                  <c:v>43.132982492858012</c:v>
                </c:pt>
                <c:pt idx="11">
                  <c:v>45.7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35 to 44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Korea</c:v>
                </c:pt>
                <c:pt idx="1">
                  <c:v>Japan</c:v>
                </c:pt>
                <c:pt idx="2">
                  <c:v>Canada</c:v>
                </c:pt>
                <c:pt idx="3">
                  <c:v>Ireland</c:v>
                </c:pt>
                <c:pt idx="4">
                  <c:v>United Kingdom</c:v>
                </c:pt>
                <c:pt idx="5">
                  <c:v>Norway</c:v>
                </c:pt>
                <c:pt idx="6">
                  <c:v>Luxembourg</c:v>
                </c:pt>
                <c:pt idx="7">
                  <c:v>New Zealand</c:v>
                </c:pt>
                <c:pt idx="8">
                  <c:v>Israel</c:v>
                </c:pt>
                <c:pt idx="9">
                  <c:v>Australia</c:v>
                </c:pt>
                <c:pt idx="10">
                  <c:v>United States</c:v>
                </c:pt>
                <c:pt idx="11">
                  <c:v>Illinois</c:v>
                </c:pt>
              </c:strCache>
            </c:strRef>
          </c:cat>
          <c:val>
            <c:numRef>
              <c:f>Sheet1!$C$2:$C$13</c:f>
              <c:numCache>
                <c:formatCode>0.0</c:formatCode>
                <c:ptCount val="12"/>
                <c:pt idx="0">
                  <c:v>49.465065461538479</c:v>
                </c:pt>
                <c:pt idx="1">
                  <c:v>51.190000000000005</c:v>
                </c:pt>
                <c:pt idx="2">
                  <c:v>57.971534805998431</c:v>
                </c:pt>
                <c:pt idx="3">
                  <c:v>43.473502277728969</c:v>
                </c:pt>
                <c:pt idx="4">
                  <c:v>42.589118198874296</c:v>
                </c:pt>
                <c:pt idx="5">
                  <c:v>41.548490807034931</c:v>
                </c:pt>
                <c:pt idx="6">
                  <c:v>39.926563417529913</c:v>
                </c:pt>
                <c:pt idx="7">
                  <c:v>41.040863599438843</c:v>
                </c:pt>
                <c:pt idx="8">
                  <c:v>49.626982493339455</c:v>
                </c:pt>
                <c:pt idx="9">
                  <c:v>41.036086216294102</c:v>
                </c:pt>
                <c:pt idx="10">
                  <c:v>44.618697912979819</c:v>
                </c:pt>
                <c:pt idx="11">
                  <c:v>44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45 to 54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Korea</c:v>
                </c:pt>
                <c:pt idx="1">
                  <c:v>Japan</c:v>
                </c:pt>
                <c:pt idx="2">
                  <c:v>Canada</c:v>
                </c:pt>
                <c:pt idx="3">
                  <c:v>Ireland</c:v>
                </c:pt>
                <c:pt idx="4">
                  <c:v>United Kingdom</c:v>
                </c:pt>
                <c:pt idx="5">
                  <c:v>Norway</c:v>
                </c:pt>
                <c:pt idx="6">
                  <c:v>Luxembourg</c:v>
                </c:pt>
                <c:pt idx="7">
                  <c:v>New Zealand</c:v>
                </c:pt>
                <c:pt idx="8">
                  <c:v>Israel</c:v>
                </c:pt>
                <c:pt idx="9">
                  <c:v>Australia</c:v>
                </c:pt>
                <c:pt idx="10">
                  <c:v>United States</c:v>
                </c:pt>
                <c:pt idx="11">
                  <c:v>Illinois</c:v>
                </c:pt>
              </c:strCache>
            </c:strRef>
          </c:cat>
          <c:val>
            <c:numRef>
              <c:f>Sheet1!$D$2:$D$13</c:f>
              <c:numCache>
                <c:formatCode>0.0</c:formatCode>
                <c:ptCount val="12"/>
                <c:pt idx="0">
                  <c:v>27.862790860249284</c:v>
                </c:pt>
                <c:pt idx="1">
                  <c:v>47</c:v>
                </c:pt>
                <c:pt idx="2">
                  <c:v>47.992900838950831</c:v>
                </c:pt>
                <c:pt idx="3">
                  <c:v>30.972430780159289</c:v>
                </c:pt>
                <c:pt idx="4">
                  <c:v>35.81011351909185</c:v>
                </c:pt>
                <c:pt idx="5">
                  <c:v>33.843797271868709</c:v>
                </c:pt>
                <c:pt idx="6">
                  <c:v>31.223566454646793</c:v>
                </c:pt>
                <c:pt idx="7">
                  <c:v>36.869034461030068</c:v>
                </c:pt>
                <c:pt idx="8">
                  <c:v>45.272384582011497</c:v>
                </c:pt>
                <c:pt idx="9">
                  <c:v>35.293518637732127</c:v>
                </c:pt>
                <c:pt idx="10">
                  <c:v>40.895825177618683</c:v>
                </c:pt>
                <c:pt idx="11">
                  <c:v>39.800000000000011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55 to 64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Korea</c:v>
                </c:pt>
                <c:pt idx="1">
                  <c:v>Japan</c:v>
                </c:pt>
                <c:pt idx="2">
                  <c:v>Canada</c:v>
                </c:pt>
                <c:pt idx="3">
                  <c:v>Ireland</c:v>
                </c:pt>
                <c:pt idx="4">
                  <c:v>United Kingdom</c:v>
                </c:pt>
                <c:pt idx="5">
                  <c:v>Norway</c:v>
                </c:pt>
                <c:pt idx="6">
                  <c:v>Luxembourg</c:v>
                </c:pt>
                <c:pt idx="7">
                  <c:v>New Zealand</c:v>
                </c:pt>
                <c:pt idx="8">
                  <c:v>Israel</c:v>
                </c:pt>
                <c:pt idx="9">
                  <c:v>Australia</c:v>
                </c:pt>
                <c:pt idx="10">
                  <c:v>United States</c:v>
                </c:pt>
                <c:pt idx="11">
                  <c:v>Illinois</c:v>
                </c:pt>
              </c:strCache>
            </c:strRef>
          </c:cat>
          <c:val>
            <c:numRef>
              <c:f>Sheet1!$E$2:$E$13</c:f>
              <c:numCache>
                <c:formatCode>0.0</c:formatCode>
                <c:ptCount val="12"/>
                <c:pt idx="0">
                  <c:v>12.786278831601338</c:v>
                </c:pt>
                <c:pt idx="1">
                  <c:v>30.68</c:v>
                </c:pt>
                <c:pt idx="2">
                  <c:v>42.613402389314174</c:v>
                </c:pt>
                <c:pt idx="3">
                  <c:v>22.76791731671203</c:v>
                </c:pt>
                <c:pt idx="4">
                  <c:v>31.331953071083507</c:v>
                </c:pt>
                <c:pt idx="5">
                  <c:v>29.249827327850046</c:v>
                </c:pt>
                <c:pt idx="6">
                  <c:v>28.257396625283622</c:v>
                </c:pt>
                <c:pt idx="7">
                  <c:v>32.725345291995311</c:v>
                </c:pt>
                <c:pt idx="8">
                  <c:v>45.329152541996237</c:v>
                </c:pt>
                <c:pt idx="9">
                  <c:v>30.254328915131552</c:v>
                </c:pt>
                <c:pt idx="10">
                  <c:v>41.185766562205224</c:v>
                </c:pt>
                <c:pt idx="11">
                  <c:v>38.660000000000004</c:v>
                </c:pt>
              </c:numCache>
            </c:numRef>
          </c:val>
        </c:ser>
        <c:dLbls/>
        <c:axId val="147991168"/>
        <c:axId val="148001152"/>
      </c:barChart>
      <c:catAx>
        <c:axId val="147991168"/>
        <c:scaling>
          <c:orientation val="minMax"/>
        </c:scaling>
        <c:axPos val="b"/>
        <c:tickLblPos val="nextTo"/>
        <c:crossAx val="148001152"/>
        <c:crosses val="autoZero"/>
        <c:auto val="1"/>
        <c:lblAlgn val="ctr"/>
        <c:lblOffset val="100"/>
      </c:catAx>
      <c:valAx>
        <c:axId val="148001152"/>
        <c:scaling>
          <c:orientation val="minMax"/>
        </c:scaling>
        <c:axPos val="l"/>
        <c:numFmt formatCode="0" sourceLinked="0"/>
        <c:tickLblPos val="nextTo"/>
        <c:crossAx val="147991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6951026040527259"/>
          <c:y val="5.6934649473163679E-2"/>
          <c:w val="0.53354601528310797"/>
          <c:h val="6.5682985279014061E-2"/>
        </c:manualLayout>
      </c:layout>
      <c:overlay val="1"/>
    </c:legend>
    <c:plotVisOnly val="1"/>
    <c:dispBlanksAs val="gap"/>
  </c:chart>
  <c:txPr>
    <a:bodyPr/>
    <a:lstStyle/>
    <a:p>
      <a:pPr>
        <a:defRPr sz="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6.1043285238623762E-2"/>
          <c:y val="9.0146750524109018E-2"/>
          <c:w val="0.92896781354051072"/>
          <c:h val="0.77358490566037752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Age 25-34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rgbClr val="000000"/>
              </a:solidFill>
              <a:prstDash val="solid"/>
            </a:ln>
          </c:spPr>
          <c:dLbls>
            <c:numFmt formatCode="0.0" sourceLinked="0"/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Val val="1"/>
          </c:dLbls>
          <c:cat>
            <c:strRef>
              <c:f>Sheet1!$B$1:$L$1</c:f>
              <c:strCache>
                <c:ptCount val="11"/>
                <c:pt idx="0">
                  <c:v>Canada </c:v>
                </c:pt>
                <c:pt idx="1">
                  <c:v>Japan</c:v>
                </c:pt>
                <c:pt idx="2">
                  <c:v>Korea</c:v>
                </c:pt>
                <c:pt idx="3">
                  <c:v>Norway</c:v>
                </c:pt>
                <c:pt idx="4">
                  <c:v>Ireland</c:v>
                </c:pt>
                <c:pt idx="5">
                  <c:v>Belgium</c:v>
                </c:pt>
                <c:pt idx="6">
                  <c:v>Denmark </c:v>
                </c:pt>
                <c:pt idx="7">
                  <c:v>Spain</c:v>
                </c:pt>
                <c:pt idx="8">
                  <c:v>France </c:v>
                </c:pt>
                <c:pt idx="9">
                  <c:v>United States</c:v>
                </c:pt>
                <c:pt idx="10">
                  <c:v>Illinois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53.841507329999999</c:v>
                </c:pt>
                <c:pt idx="1">
                  <c:v>53.185595570000004</c:v>
                </c:pt>
                <c:pt idx="2">
                  <c:v>50.978954950000002</c:v>
                </c:pt>
                <c:pt idx="3">
                  <c:v>40.869272240000008</c:v>
                </c:pt>
                <c:pt idx="4">
                  <c:v>40.649164459999994</c:v>
                </c:pt>
                <c:pt idx="5">
                  <c:v>40.60590504000001</c:v>
                </c:pt>
                <c:pt idx="6">
                  <c:v>39.819999689999996</c:v>
                </c:pt>
                <c:pt idx="7">
                  <c:v>39.730487179999997</c:v>
                </c:pt>
                <c:pt idx="8">
                  <c:v>39.313544749999998</c:v>
                </c:pt>
                <c:pt idx="9">
                  <c:v>39.242647499999997</c:v>
                </c:pt>
                <c:pt idx="10">
                  <c:v>42.360671399999994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Age 35-44</c:v>
                </c:pt>
              </c:strCache>
            </c:strRef>
          </c:tx>
          <c:spPr>
            <a:solidFill>
              <a:srgbClr val="C00000"/>
            </a:solidFill>
            <a:ln w="12700">
              <a:solidFill>
                <a:srgbClr val="000000"/>
              </a:solidFill>
              <a:prstDash val="solid"/>
            </a:ln>
          </c:spPr>
          <c:dLbls>
            <c:numFmt formatCode="0.0" sourceLinked="0"/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Val val="1"/>
          </c:dLbls>
          <c:cat>
            <c:strRef>
              <c:f>Sheet1!$B$1:$L$1</c:f>
              <c:strCache>
                <c:ptCount val="11"/>
                <c:pt idx="0">
                  <c:v>Canada </c:v>
                </c:pt>
                <c:pt idx="1">
                  <c:v>Japan</c:v>
                </c:pt>
                <c:pt idx="2">
                  <c:v>Korea</c:v>
                </c:pt>
                <c:pt idx="3">
                  <c:v>Norway</c:v>
                </c:pt>
                <c:pt idx="4">
                  <c:v>Ireland</c:v>
                </c:pt>
                <c:pt idx="5">
                  <c:v>Belgium</c:v>
                </c:pt>
                <c:pt idx="6">
                  <c:v>Denmark </c:v>
                </c:pt>
                <c:pt idx="7">
                  <c:v>Spain</c:v>
                </c:pt>
                <c:pt idx="8">
                  <c:v>France </c:v>
                </c:pt>
                <c:pt idx="9">
                  <c:v>United States</c:v>
                </c:pt>
                <c:pt idx="10">
                  <c:v>Illinois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49.53706493</c:v>
                </c:pt>
                <c:pt idx="1">
                  <c:v>46.642468240000007</c:v>
                </c:pt>
                <c:pt idx="2">
                  <c:v>35.555080059999995</c:v>
                </c:pt>
                <c:pt idx="3">
                  <c:v>35.052160950000001</c:v>
                </c:pt>
                <c:pt idx="4">
                  <c:v>30.354434380000001</c:v>
                </c:pt>
                <c:pt idx="5">
                  <c:v>33.417906429999995</c:v>
                </c:pt>
                <c:pt idx="6">
                  <c:v>34.765295030000011</c:v>
                </c:pt>
                <c:pt idx="7">
                  <c:v>30.172171349999999</c:v>
                </c:pt>
                <c:pt idx="8">
                  <c:v>24.521463090000001</c:v>
                </c:pt>
                <c:pt idx="9">
                  <c:v>39.880838569999995</c:v>
                </c:pt>
                <c:pt idx="10">
                  <c:v>42.518165900000007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Age 45-54</c:v>
                </c:pt>
              </c:strCache>
            </c:strRef>
          </c:tx>
          <c:spPr>
            <a:solidFill>
              <a:schemeClr val="accent3"/>
            </a:solidFill>
            <a:ln w="12700">
              <a:solidFill>
                <a:srgbClr val="000000"/>
              </a:solidFill>
              <a:prstDash val="solid"/>
            </a:ln>
          </c:spPr>
          <c:dLbls>
            <c:numFmt formatCode="0.0" sourceLinked="0"/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Val val="1"/>
          </c:dLbls>
          <c:cat>
            <c:strRef>
              <c:f>Sheet1!$B$1:$L$1</c:f>
              <c:strCache>
                <c:ptCount val="11"/>
                <c:pt idx="0">
                  <c:v>Canada </c:v>
                </c:pt>
                <c:pt idx="1">
                  <c:v>Japan</c:v>
                </c:pt>
                <c:pt idx="2">
                  <c:v>Korea</c:v>
                </c:pt>
                <c:pt idx="3">
                  <c:v>Norway</c:v>
                </c:pt>
                <c:pt idx="4">
                  <c:v>Ireland</c:v>
                </c:pt>
                <c:pt idx="5">
                  <c:v>Belgium</c:v>
                </c:pt>
                <c:pt idx="6">
                  <c:v>Denmark </c:v>
                </c:pt>
                <c:pt idx="7">
                  <c:v>Spain</c:v>
                </c:pt>
                <c:pt idx="8">
                  <c:v>France </c:v>
                </c:pt>
                <c:pt idx="9">
                  <c:v>United States</c:v>
                </c:pt>
                <c:pt idx="10">
                  <c:v>Illinois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42.53208506</c:v>
                </c:pt>
                <c:pt idx="1">
                  <c:v>38.470948010000001</c:v>
                </c:pt>
                <c:pt idx="2">
                  <c:v>17.597451270000001</c:v>
                </c:pt>
                <c:pt idx="3">
                  <c:v>29.876060010000003</c:v>
                </c:pt>
                <c:pt idx="4">
                  <c:v>21.816583860000001</c:v>
                </c:pt>
                <c:pt idx="5">
                  <c:v>26.87567473</c:v>
                </c:pt>
                <c:pt idx="6">
                  <c:v>31.950411410000001</c:v>
                </c:pt>
                <c:pt idx="7">
                  <c:v>21.62872131</c:v>
                </c:pt>
                <c:pt idx="8">
                  <c:v>18.460914899999995</c:v>
                </c:pt>
                <c:pt idx="9">
                  <c:v>39.468140280000007</c:v>
                </c:pt>
                <c:pt idx="10">
                  <c:v>38.541716600000001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Age 55-64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dLbls>
            <c:numFmt formatCode="0.0" sourceLinked="0"/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Val val="1"/>
          </c:dLbls>
          <c:cat>
            <c:strRef>
              <c:f>Sheet1!$B$1:$L$1</c:f>
              <c:strCache>
                <c:ptCount val="11"/>
                <c:pt idx="0">
                  <c:v>Canada </c:v>
                </c:pt>
                <c:pt idx="1">
                  <c:v>Japan</c:v>
                </c:pt>
                <c:pt idx="2">
                  <c:v>Korea</c:v>
                </c:pt>
                <c:pt idx="3">
                  <c:v>Norway</c:v>
                </c:pt>
                <c:pt idx="4">
                  <c:v>Ireland</c:v>
                </c:pt>
                <c:pt idx="5">
                  <c:v>Belgium</c:v>
                </c:pt>
                <c:pt idx="6">
                  <c:v>Denmark </c:v>
                </c:pt>
                <c:pt idx="7">
                  <c:v>Spain</c:v>
                </c:pt>
                <c:pt idx="8">
                  <c:v>France </c:v>
                </c:pt>
                <c:pt idx="9">
                  <c:v>United States</c:v>
                </c:pt>
                <c:pt idx="10">
                  <c:v>Illinois</c:v>
                </c:pt>
              </c:strCache>
            </c:strRef>
          </c:cat>
          <c:val>
            <c:numRef>
              <c:f>Sheet1!$B$5:$L$5</c:f>
              <c:numCache>
                <c:formatCode>General</c:formatCode>
                <c:ptCount val="11"/>
                <c:pt idx="0">
                  <c:v>36.373566359999998</c:v>
                </c:pt>
                <c:pt idx="1">
                  <c:v>21.683389069999997</c:v>
                </c:pt>
                <c:pt idx="2">
                  <c:v>9.9917772819999993</c:v>
                </c:pt>
                <c:pt idx="3">
                  <c:v>23.988117339999992</c:v>
                </c:pt>
                <c:pt idx="4">
                  <c:v>16.738767320000001</c:v>
                </c:pt>
                <c:pt idx="5">
                  <c:v>21.874332290000002</c:v>
                </c:pt>
                <c:pt idx="6">
                  <c:v>27.262796399999992</c:v>
                </c:pt>
                <c:pt idx="7">
                  <c:v>14.483243910000002</c:v>
                </c:pt>
                <c:pt idx="8">
                  <c:v>15.517274799999999</c:v>
                </c:pt>
                <c:pt idx="9">
                  <c:v>36.91839736</c:v>
                </c:pt>
                <c:pt idx="10">
                  <c:v>35.487166799999997</c:v>
                </c:pt>
              </c:numCache>
            </c:numRef>
          </c:val>
        </c:ser>
        <c:dLbls>
          <c:showVal val="1"/>
        </c:dLbls>
        <c:axId val="148086144"/>
        <c:axId val="148120704"/>
      </c:barChart>
      <c:catAx>
        <c:axId val="1480861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48120704"/>
        <c:crosses val="autoZero"/>
        <c:auto val="1"/>
        <c:lblAlgn val="ctr"/>
        <c:lblOffset val="100"/>
        <c:tickLblSkip val="1"/>
        <c:tickMarkSkip val="1"/>
      </c:catAx>
      <c:valAx>
        <c:axId val="148120704"/>
        <c:scaling>
          <c:orientation val="minMax"/>
          <c:max val="60"/>
          <c:min val="0"/>
        </c:scaling>
        <c:axPos val="l"/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480861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7791236241308431"/>
          <c:y val="0"/>
          <c:w val="0.57493689821496807"/>
          <c:h val="7.1278825995807107E-2"/>
        </c:manualLayout>
      </c:layout>
      <c:spPr>
        <a:noFill/>
        <a:ln w="3175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800" b="0" i="0" u="none" strike="noStrike" baseline="0">
          <a:solidFill>
            <a:schemeClr val="tx1"/>
          </a:solidFill>
          <a:latin typeface="+mn-lt"/>
          <a:ea typeface="Times New Roman"/>
          <a:cs typeface="Calibri" panose="020F0502020204030204" pitchFamily="34" charset="0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36029848352289301"/>
          <c:y val="3.0555555555555558E-2"/>
          <c:w val="0.47268299795858865"/>
          <c:h val="0.8993333333333333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dLbls>
            <c:showVal val="1"/>
          </c:dLbls>
          <c:cat>
            <c:strRef>
              <c:f>Sheet1!$A$2:$A$12</c:f>
              <c:strCache>
                <c:ptCount val="11"/>
                <c:pt idx="0">
                  <c:v>Age 25-64 with Graduate/Prof. Degree</c:v>
                </c:pt>
                <c:pt idx="1">
                  <c:v>Age 25-64 with with Bachelors or Higher</c:v>
                </c:pt>
                <c:pt idx="2">
                  <c:v>Age 25-64 with Associate Degree</c:v>
                </c:pt>
                <c:pt idx="3">
                  <c:v>Age 25-64 with High School Diploma</c:v>
                </c:pt>
                <c:pt idx="4">
                  <c:v>Age 18-24 with HS Diploma</c:v>
                </c:pt>
                <c:pt idx="6">
                  <c:v>Age 25-64 with Graduate/Prof. Degree</c:v>
                </c:pt>
                <c:pt idx="7">
                  <c:v>Age 25-64 with with Bachelors or Higher</c:v>
                </c:pt>
                <c:pt idx="8">
                  <c:v>Age 25-64 with Associate Degree</c:v>
                </c:pt>
                <c:pt idx="9">
                  <c:v>Age 25-64 with High School Diploma</c:v>
                </c:pt>
                <c:pt idx="10">
                  <c:v>Age 18-24 with HS Diploma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12.52</c:v>
                </c:pt>
                <c:pt idx="1">
                  <c:v>34.130000000000003</c:v>
                </c:pt>
                <c:pt idx="2">
                  <c:v>8.39</c:v>
                </c:pt>
                <c:pt idx="3">
                  <c:v>89.45</c:v>
                </c:pt>
                <c:pt idx="4">
                  <c:v>85.9</c:v>
                </c:pt>
                <c:pt idx="6">
                  <c:v>11.7</c:v>
                </c:pt>
                <c:pt idx="7">
                  <c:v>31.8</c:v>
                </c:pt>
                <c:pt idx="8">
                  <c:v>8.3000000000000007</c:v>
                </c:pt>
                <c:pt idx="9">
                  <c:v>88.4</c:v>
                </c:pt>
                <c:pt idx="10">
                  <c:v>78.599999999999994</c:v>
                </c:pt>
              </c:numCache>
            </c:numRef>
          </c:val>
        </c:ser>
        <c:dLbls/>
        <c:axId val="148145664"/>
        <c:axId val="148147200"/>
      </c:barChart>
      <c:catAx>
        <c:axId val="148145664"/>
        <c:scaling>
          <c:orientation val="minMax"/>
        </c:scaling>
        <c:axPos val="l"/>
        <c:tickLblPos val="nextTo"/>
        <c:crossAx val="148147200"/>
        <c:crosses val="autoZero"/>
        <c:auto val="1"/>
        <c:lblAlgn val="ctr"/>
        <c:lblOffset val="100"/>
      </c:catAx>
      <c:valAx>
        <c:axId val="148147200"/>
        <c:scaling>
          <c:orientation val="minMax"/>
        </c:scaling>
        <c:axPos val="b"/>
        <c:numFmt formatCode="General" sourceLinked="1"/>
        <c:tickLblPos val="nextTo"/>
        <c:crossAx val="1481456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36029848352289301"/>
          <c:y val="3.0555555555555558E-2"/>
          <c:w val="0.44020151647710698"/>
          <c:h val="0.8993333333333333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dLbls>
            <c:showVal val="1"/>
          </c:dLbls>
          <c:cat>
            <c:strRef>
              <c:f>Sheet1!$A$2:$A$6</c:f>
              <c:strCache>
                <c:ptCount val="5"/>
                <c:pt idx="0">
                  <c:v>Age 25-64 with Graduate/Prof. Degree</c:v>
                </c:pt>
                <c:pt idx="1">
                  <c:v>Age 25-64 with with Bachelors or Higher</c:v>
                </c:pt>
                <c:pt idx="2">
                  <c:v>Age 25-64 with Associate Degree</c:v>
                </c:pt>
                <c:pt idx="3">
                  <c:v>Age 25-64 with High School Diploma</c:v>
                </c:pt>
                <c:pt idx="4">
                  <c:v>Age 18-24 with HS Diploma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0.8200000000000004</c:v>
                </c:pt>
                <c:pt idx="1">
                  <c:v>2.3300000000000014</c:v>
                </c:pt>
                <c:pt idx="2">
                  <c:v>8.9999999999999886E-2</c:v>
                </c:pt>
                <c:pt idx="3">
                  <c:v>1.0499999999999969</c:v>
                </c:pt>
                <c:pt idx="4">
                  <c:v>7.3000000000000105</c:v>
                </c:pt>
              </c:numCache>
            </c:numRef>
          </c:val>
        </c:ser>
        <c:dLbls/>
        <c:axId val="148253312"/>
        <c:axId val="148259200"/>
      </c:barChart>
      <c:catAx>
        <c:axId val="148253312"/>
        <c:scaling>
          <c:orientation val="minMax"/>
        </c:scaling>
        <c:axPos val="l"/>
        <c:tickLblPos val="nextTo"/>
        <c:crossAx val="148259200"/>
        <c:crosses val="autoZero"/>
        <c:auto val="1"/>
        <c:lblAlgn val="ctr"/>
        <c:lblOffset val="100"/>
      </c:catAx>
      <c:valAx>
        <c:axId val="148259200"/>
        <c:scaling>
          <c:orientation val="minMax"/>
        </c:scaling>
        <c:axPos val="b"/>
        <c:numFmt formatCode="General" sourceLinked="1"/>
        <c:tickLblPos val="nextTo"/>
        <c:crossAx val="1482533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36"/>
          </c:dPt>
          <c:dPt>
            <c:idx val="37"/>
          </c:dPt>
          <c:dPt>
            <c:idx val="38"/>
          </c:dPt>
          <c:dPt>
            <c:idx val="39"/>
            <c:spPr>
              <a:solidFill>
                <a:schemeClr val="accent2"/>
              </a:solidFill>
            </c:spPr>
          </c:dPt>
          <c:dPt>
            <c:idx val="40"/>
            <c:spPr>
              <a:solidFill>
                <a:schemeClr val="accent2"/>
              </a:solidFill>
            </c:spPr>
          </c:dPt>
          <c:dPt>
            <c:idx val="41"/>
            <c:spPr>
              <a:solidFill>
                <a:schemeClr val="accent2"/>
              </a:solidFill>
            </c:spPr>
          </c:dPt>
          <c:dPt>
            <c:idx val="42"/>
            <c:spPr>
              <a:solidFill>
                <a:schemeClr val="accent2"/>
              </a:solidFill>
            </c:spPr>
          </c:dPt>
          <c:dPt>
            <c:idx val="43"/>
            <c:spPr>
              <a:solidFill>
                <a:schemeClr val="accent2"/>
              </a:solidFill>
            </c:spPr>
          </c:dPt>
          <c:dPt>
            <c:idx val="44"/>
            <c:spPr>
              <a:solidFill>
                <a:schemeClr val="accent2"/>
              </a:solidFill>
            </c:spPr>
          </c:dPt>
          <c:dPt>
            <c:idx val="45"/>
            <c:spPr>
              <a:solidFill>
                <a:schemeClr val="accent2"/>
              </a:solidFill>
            </c:spPr>
          </c:dPt>
          <c:dPt>
            <c:idx val="46"/>
            <c:spPr>
              <a:solidFill>
                <a:schemeClr val="accent2"/>
              </a:solidFill>
            </c:spPr>
          </c:dPt>
          <c:dPt>
            <c:idx val="47"/>
            <c:spPr>
              <a:solidFill>
                <a:schemeClr val="accent2"/>
              </a:solidFill>
            </c:spPr>
          </c:dPt>
          <c:dPt>
            <c:idx val="48"/>
            <c:spPr>
              <a:solidFill>
                <a:schemeClr val="accent2"/>
              </a:solidFill>
            </c:spPr>
          </c:dPt>
          <c:dPt>
            <c:idx val="49"/>
            <c:spPr>
              <a:solidFill>
                <a:schemeClr val="accent2"/>
              </a:solidFill>
            </c:spPr>
          </c:dPt>
          <c:dPt>
            <c:idx val="50"/>
            <c:spPr>
              <a:solidFill>
                <a:schemeClr val="accent2"/>
              </a:solidFill>
            </c:spPr>
          </c:dPt>
          <c:dLbls>
            <c:numFmt formatCode="#,##0.0" sourceLinked="0"/>
            <c:txPr>
              <a:bodyPr rot="-5400000" vert="horz"/>
              <a:lstStyle/>
              <a:p>
                <a:pPr>
                  <a:defRPr sz="600"/>
                </a:pPr>
                <a:endParaRPr lang="en-US"/>
              </a:p>
            </c:txPr>
            <c:showVal val="1"/>
          </c:dLbls>
          <c:cat>
            <c:strRef>
              <c:f>Sheet1!$A$2:$A$52</c:f>
              <c:strCache>
                <c:ptCount val="51"/>
                <c:pt idx="0">
                  <c:v>Idaho</c:v>
                </c:pt>
                <c:pt idx="1">
                  <c:v>Oregon</c:v>
                </c:pt>
                <c:pt idx="2">
                  <c:v>Iowa</c:v>
                </c:pt>
                <c:pt idx="3">
                  <c:v>Arizona</c:v>
                </c:pt>
                <c:pt idx="4">
                  <c:v>Washington</c:v>
                </c:pt>
                <c:pt idx="5">
                  <c:v>Colorado</c:v>
                </c:pt>
                <c:pt idx="6">
                  <c:v>Nevada</c:v>
                </c:pt>
                <c:pt idx="7">
                  <c:v>California</c:v>
                </c:pt>
                <c:pt idx="8">
                  <c:v>Texas</c:v>
                </c:pt>
                <c:pt idx="9">
                  <c:v>New Mexico</c:v>
                </c:pt>
                <c:pt idx="10">
                  <c:v>Wyoming</c:v>
                </c:pt>
                <c:pt idx="11">
                  <c:v>Rhode Island</c:v>
                </c:pt>
                <c:pt idx="12">
                  <c:v>New Jersey</c:v>
                </c:pt>
                <c:pt idx="13">
                  <c:v>Alaska</c:v>
                </c:pt>
                <c:pt idx="14">
                  <c:v>Utah</c:v>
                </c:pt>
                <c:pt idx="15">
                  <c:v>Nebraska</c:v>
                </c:pt>
                <c:pt idx="16">
                  <c:v>North Dakota</c:v>
                </c:pt>
                <c:pt idx="17">
                  <c:v>Kentucky</c:v>
                </c:pt>
                <c:pt idx="18">
                  <c:v>Nation</c:v>
                </c:pt>
                <c:pt idx="19">
                  <c:v>Montana</c:v>
                </c:pt>
                <c:pt idx="20">
                  <c:v>Pennsylvania</c:v>
                </c:pt>
                <c:pt idx="21">
                  <c:v>Illinois</c:v>
                </c:pt>
                <c:pt idx="22">
                  <c:v>New Hampshire</c:v>
                </c:pt>
                <c:pt idx="23">
                  <c:v>Kansas</c:v>
                </c:pt>
                <c:pt idx="24">
                  <c:v>Missouri</c:v>
                </c:pt>
                <c:pt idx="25">
                  <c:v>Oklahoma</c:v>
                </c:pt>
                <c:pt idx="26">
                  <c:v>Michigan</c:v>
                </c:pt>
                <c:pt idx="27">
                  <c:v>Minnesota</c:v>
                </c:pt>
                <c:pt idx="28">
                  <c:v>Mississippi</c:v>
                </c:pt>
                <c:pt idx="29">
                  <c:v>Florida</c:v>
                </c:pt>
                <c:pt idx="30">
                  <c:v>New York</c:v>
                </c:pt>
                <c:pt idx="31">
                  <c:v>North Carolina</c:v>
                </c:pt>
                <c:pt idx="32">
                  <c:v>Georgia</c:v>
                </c:pt>
                <c:pt idx="33">
                  <c:v>Wisconsin</c:v>
                </c:pt>
                <c:pt idx="34">
                  <c:v>Virginia</c:v>
                </c:pt>
                <c:pt idx="35">
                  <c:v>Indiana</c:v>
                </c:pt>
                <c:pt idx="36">
                  <c:v>Massachusetts</c:v>
                </c:pt>
                <c:pt idx="37">
                  <c:v>South Carolina</c:v>
                </c:pt>
                <c:pt idx="38">
                  <c:v>Ohio</c:v>
                </c:pt>
                <c:pt idx="39">
                  <c:v>Hawaii</c:v>
                </c:pt>
                <c:pt idx="40">
                  <c:v>Alabama</c:v>
                </c:pt>
                <c:pt idx="41">
                  <c:v>Delaware</c:v>
                </c:pt>
                <c:pt idx="42">
                  <c:v>Arkansas</c:v>
                </c:pt>
                <c:pt idx="43">
                  <c:v>Maryland</c:v>
                </c:pt>
                <c:pt idx="44">
                  <c:v>Tennessee</c:v>
                </c:pt>
                <c:pt idx="45">
                  <c:v>Maine</c:v>
                </c:pt>
                <c:pt idx="46">
                  <c:v>Louisiana</c:v>
                </c:pt>
                <c:pt idx="47">
                  <c:v>Connecticut</c:v>
                </c:pt>
                <c:pt idx="48">
                  <c:v>Vermont</c:v>
                </c:pt>
                <c:pt idx="49">
                  <c:v>West Virginia</c:v>
                </c:pt>
                <c:pt idx="50">
                  <c:v>South Dakota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-8.0050767465416204</c:v>
                </c:pt>
                <c:pt idx="1">
                  <c:v>-7.7221634881578263</c:v>
                </c:pt>
                <c:pt idx="2">
                  <c:v>-7.185425024110657</c:v>
                </c:pt>
                <c:pt idx="3">
                  <c:v>-6.9739445369724251</c:v>
                </c:pt>
                <c:pt idx="4">
                  <c:v>-5.188340979224435</c:v>
                </c:pt>
                <c:pt idx="5">
                  <c:v>-5.0450149449788162</c:v>
                </c:pt>
                <c:pt idx="6">
                  <c:v>-4.888895579769815</c:v>
                </c:pt>
                <c:pt idx="7">
                  <c:v>-4.3456992416577549</c:v>
                </c:pt>
                <c:pt idx="8">
                  <c:v>-4.0779377152951071</c:v>
                </c:pt>
                <c:pt idx="9">
                  <c:v>-3.6818773980741213</c:v>
                </c:pt>
                <c:pt idx="10">
                  <c:v>-3.2048652125078978</c:v>
                </c:pt>
                <c:pt idx="11">
                  <c:v>-3.1486012855114334</c:v>
                </c:pt>
                <c:pt idx="12">
                  <c:v>-3.1124848810045336</c:v>
                </c:pt>
                <c:pt idx="13">
                  <c:v>-3.1034487841831431</c:v>
                </c:pt>
                <c:pt idx="14">
                  <c:v>-2.6209445077622893</c:v>
                </c:pt>
                <c:pt idx="15">
                  <c:v>-2.6069988112104312</c:v>
                </c:pt>
                <c:pt idx="16">
                  <c:v>-2.5179858070773098</c:v>
                </c:pt>
                <c:pt idx="17">
                  <c:v>-2.5115191706457831</c:v>
                </c:pt>
                <c:pt idx="18">
                  <c:v>-2.5037668844184395</c:v>
                </c:pt>
                <c:pt idx="19">
                  <c:v>-2.4435659025859175</c:v>
                </c:pt>
                <c:pt idx="20">
                  <c:v>-2.4369170276760741</c:v>
                </c:pt>
                <c:pt idx="21">
                  <c:v>-2.1482881179056932</c:v>
                </c:pt>
                <c:pt idx="22">
                  <c:v>-1.9316639949607295</c:v>
                </c:pt>
                <c:pt idx="23">
                  <c:v>-1.9162464798125145</c:v>
                </c:pt>
                <c:pt idx="24">
                  <c:v>-1.871465882939418</c:v>
                </c:pt>
                <c:pt idx="25">
                  <c:v>-1.8210515113020023</c:v>
                </c:pt>
                <c:pt idx="26">
                  <c:v>-1.805125271320037</c:v>
                </c:pt>
                <c:pt idx="27">
                  <c:v>-1.66469024059856</c:v>
                </c:pt>
                <c:pt idx="28">
                  <c:v>-1.5154210245968329</c:v>
                </c:pt>
                <c:pt idx="29">
                  <c:v>-1.1137330110606314</c:v>
                </c:pt>
                <c:pt idx="30">
                  <c:v>-1.0689042979273178</c:v>
                </c:pt>
                <c:pt idx="31">
                  <c:v>-0.93809958474444954</c:v>
                </c:pt>
                <c:pt idx="32">
                  <c:v>-0.9184873920828095</c:v>
                </c:pt>
                <c:pt idx="33">
                  <c:v>-0.82027699244633823</c:v>
                </c:pt>
                <c:pt idx="34">
                  <c:v>-0.75393632861811011</c:v>
                </c:pt>
                <c:pt idx="35">
                  <c:v>-0.61864982806658053</c:v>
                </c:pt>
                <c:pt idx="36">
                  <c:v>-0.58743344138618159</c:v>
                </c:pt>
                <c:pt idx="37">
                  <c:v>-0.39857259629410191</c:v>
                </c:pt>
                <c:pt idx="38">
                  <c:v>-0.24307445886361734</c:v>
                </c:pt>
                <c:pt idx="39">
                  <c:v>0.19571264727429141</c:v>
                </c:pt>
                <c:pt idx="40">
                  <c:v>0.36627994159370308</c:v>
                </c:pt>
                <c:pt idx="41">
                  <c:v>0.41698302492430633</c:v>
                </c:pt>
                <c:pt idx="42">
                  <c:v>0.64603918765362789</c:v>
                </c:pt>
                <c:pt idx="43">
                  <c:v>0.99962750782505339</c:v>
                </c:pt>
                <c:pt idx="44">
                  <c:v>1.3718002184373288</c:v>
                </c:pt>
                <c:pt idx="45">
                  <c:v>1.4821062676600434</c:v>
                </c:pt>
                <c:pt idx="46">
                  <c:v>1.5824057545684269</c:v>
                </c:pt>
                <c:pt idx="47">
                  <c:v>1.6333716907451357</c:v>
                </c:pt>
                <c:pt idx="48">
                  <c:v>4.3585320991596754</c:v>
                </c:pt>
                <c:pt idx="49">
                  <c:v>4.824241876856517</c:v>
                </c:pt>
                <c:pt idx="50">
                  <c:v>5.3216259433809654</c:v>
                </c:pt>
              </c:numCache>
            </c:numRef>
          </c:val>
        </c:ser>
        <c:dLbls/>
        <c:axId val="148648320"/>
        <c:axId val="148649856"/>
      </c:barChart>
      <c:catAx>
        <c:axId val="148648320"/>
        <c:scaling>
          <c:orientation val="minMax"/>
        </c:scaling>
        <c:axPos val="b"/>
        <c:tickLblPos val="low"/>
        <c:crossAx val="148649856"/>
        <c:crosses val="autoZero"/>
        <c:auto val="1"/>
        <c:lblAlgn val="ctr"/>
        <c:lblOffset val="0"/>
        <c:tickLblSkip val="1"/>
      </c:catAx>
      <c:valAx>
        <c:axId val="148649856"/>
        <c:scaling>
          <c:orientation val="minMax"/>
          <c:min val="-8"/>
        </c:scaling>
        <c:axPos val="l"/>
        <c:numFmt formatCode="General" sourceLinked="1"/>
        <c:tickLblPos val="nextTo"/>
        <c:crossAx val="1486483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0.86165</cdr:x>
      <cdr:y>0.18214</cdr:y>
    </cdr:from>
    <cdr:to>
      <cdr:x>0.97846</cdr:x>
      <cdr:y>0.2064</cdr:y>
    </cdr:to>
    <cdr:sp macro="" textlink="">
      <cdr:nvSpPr>
        <cdr:cNvPr id="5017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722972" y="1204025"/>
          <a:ext cx="1046978" cy="1603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100" b="1" i="0" strike="noStrike">
              <a:solidFill>
                <a:srgbClr val="7030A0"/>
              </a:solidFill>
              <a:latin typeface="Times New Roman"/>
              <a:cs typeface="Times New Roman"/>
            </a:rPr>
            <a:t>SURS*</a:t>
          </a:r>
        </a:p>
      </cdr:txBody>
    </cdr:sp>
  </cdr:relSizeAnchor>
  <cdr:relSizeAnchor xmlns:cdr="http://schemas.openxmlformats.org/drawingml/2006/chartDrawing">
    <cdr:from>
      <cdr:x>0.86207</cdr:x>
      <cdr:y>0.5971</cdr:y>
    </cdr:from>
    <cdr:to>
      <cdr:x>0.93757</cdr:x>
      <cdr:y>0.63035</cdr:y>
    </cdr:to>
    <cdr:sp macro="" textlink="">
      <cdr:nvSpPr>
        <cdr:cNvPr id="5017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20000" y="3886200"/>
          <a:ext cx="667360" cy="2164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100" b="1" i="0" strike="noStrike" dirty="0">
              <a:solidFill>
                <a:srgbClr val="FF0000"/>
              </a:solidFill>
              <a:latin typeface="Times New Roman"/>
              <a:cs typeface="Times New Roman"/>
            </a:rPr>
            <a:t>ISAC***</a:t>
          </a:r>
        </a:p>
      </cdr:txBody>
    </cdr:sp>
  </cdr:relSizeAnchor>
  <cdr:relSizeAnchor xmlns:cdr="http://schemas.openxmlformats.org/drawingml/2006/chartDrawing">
    <cdr:from>
      <cdr:x>0.85741</cdr:x>
      <cdr:y>0.62614</cdr:y>
    </cdr:from>
    <cdr:to>
      <cdr:x>0.99856</cdr:x>
      <cdr:y>0.65457</cdr:y>
    </cdr:to>
    <cdr:sp macro="" textlink="">
      <cdr:nvSpPr>
        <cdr:cNvPr id="50181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85022" y="4139006"/>
          <a:ext cx="1265131" cy="1879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100" b="1" i="0" strike="noStrike">
              <a:solidFill>
                <a:srgbClr val="000000"/>
              </a:solidFill>
              <a:latin typeface="Times New Roman"/>
              <a:cs typeface="Times New Roman"/>
            </a:rPr>
            <a:t>Public Universities</a:t>
          </a:r>
        </a:p>
      </cdr:txBody>
    </cdr:sp>
  </cdr:relSizeAnchor>
  <cdr:relSizeAnchor xmlns:cdr="http://schemas.openxmlformats.org/drawingml/2006/chartDrawing">
    <cdr:from>
      <cdr:x>0.01146</cdr:x>
      <cdr:y>0.81437</cdr:y>
    </cdr:from>
    <cdr:to>
      <cdr:x>0.93546</cdr:x>
      <cdr:y>1</cdr:y>
    </cdr:to>
    <cdr:sp macro="" textlink="">
      <cdr:nvSpPr>
        <cdr:cNvPr id="50182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2825" y="5393209"/>
          <a:ext cx="8288393" cy="12171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27432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100" b="0" i="0" strike="noStrike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*        Includes State General Funds and State Pension Fund. </a:t>
          </a:r>
        </a:p>
        <a:p xmlns:a="http://schemas.openxmlformats.org/drawingml/2006/main">
          <a:pPr algn="l" rtl="0">
            <a:defRPr sz="1000"/>
          </a:pPr>
          <a:r>
            <a:rPr lang="en-US" sz="1100" b="0" i="0" strike="noStrike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**      Includes Adult Ed beginning FY02 and Career &amp; Tech. Ed beginning FY 2004.  Grants to colleges have declined since FY 2002.</a:t>
          </a:r>
        </a:p>
        <a:p xmlns:a="http://schemas.openxmlformats.org/drawingml/2006/main">
          <a:pPr algn="l" rtl="0">
            <a:defRPr sz="1000"/>
          </a:pPr>
          <a:r>
            <a:rPr lang="en-US" sz="1100" b="0" i="0">
              <a:latin typeface="Times New Roman" pitchFamily="18" charset="0"/>
              <a:ea typeface="+mn-ea"/>
              <a:cs typeface="Times New Roman" pitchFamily="18" charset="0"/>
            </a:rPr>
            <a:t> ***   Includes Student Loan Operating Fund appropriations for MAP  (FY 07 and FY 12</a:t>
          </a:r>
          <a:r>
            <a:rPr lang="en-US" sz="1100" b="0" i="0" baseline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100" b="0" i="0">
              <a:latin typeface="Times New Roman" pitchFamily="18" charset="0"/>
              <a:ea typeface="+mn-ea"/>
              <a:cs typeface="Times New Roman" pitchFamily="18" charset="0"/>
            </a:rPr>
            <a:t>and MAP Plus in FY 2007</a:t>
          </a:r>
          <a:r>
            <a:rPr lang="en-US" sz="1100" b="0" i="0" baseline="0">
              <a:latin typeface="Times New Roman" pitchFamily="18" charset="0"/>
              <a:ea typeface="+mn-ea"/>
              <a:cs typeface="Times New Roman" pitchFamily="18" charset="0"/>
            </a:rPr>
            <a:t> only).</a:t>
          </a:r>
          <a:r>
            <a:rPr lang="en-US" sz="1100" b="0" i="0">
              <a:latin typeface="Times New Roman" pitchFamily="18" charset="0"/>
              <a:ea typeface="+mn-ea"/>
              <a:cs typeface="Times New Roman" pitchFamily="18" charset="0"/>
            </a:rPr>
            <a:t>    </a:t>
          </a:r>
          <a:endParaRPr lang="en-US" sz="1100" b="0" i="0" strike="noStrike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l" rtl="0">
            <a:defRPr sz="1000"/>
          </a:pPr>
          <a:r>
            <a:rPr lang="en-US" sz="1100" b="0" i="0" strike="noStrike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****</a:t>
          </a:r>
          <a:r>
            <a:rPr lang="en-US" sz="1100" b="0" i="0" strike="noStrike" baseline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Includes Budget Relief Fund (FY 2009 only).  Beginning in FY 2009, Medical Scholarships transferred to IDPH and beginning in FY 2011           </a:t>
          </a:r>
        </a:p>
        <a:p xmlns:a="http://schemas.openxmlformats.org/drawingml/2006/main">
          <a:pPr algn="l" rtl="0">
            <a:defRPr sz="1000"/>
          </a:pPr>
          <a:r>
            <a:rPr lang="en-US" sz="1100" b="0" i="0" strike="noStrike" baseline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         Grow Your Own Teach program transferred to IBHE from ISBE.</a:t>
          </a:r>
        </a:p>
        <a:p xmlns:a="http://schemas.openxmlformats.org/drawingml/2006/main">
          <a:pPr algn="l" rtl="0">
            <a:defRPr sz="1000"/>
          </a:pPr>
          <a:endParaRPr lang="en-US" sz="900" b="0" i="0" strike="noStrike" baseline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l" rtl="0">
            <a:defRPr sz="1000"/>
          </a:pPr>
          <a:r>
            <a:rPr lang="en-US" sz="1000" b="0" i="1" strike="noStrike" baseline="0">
              <a:solidFill>
                <a:srgbClr val="000000"/>
              </a:solidFill>
              <a:latin typeface="Times New Roman"/>
              <a:cs typeface="Times New Roman"/>
            </a:rPr>
            <a:t>Source:  IBHE records.</a:t>
          </a:r>
          <a:endParaRPr lang="en-US" sz="1000" b="0" i="1" strike="noStrike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0.86207</cdr:x>
      <cdr:y>0.65564</cdr:y>
    </cdr:from>
    <cdr:to>
      <cdr:x>0.98031</cdr:x>
      <cdr:y>0.70979</cdr:y>
    </cdr:to>
    <cdr:sp macro="" textlink="">
      <cdr:nvSpPr>
        <cdr:cNvPr id="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20000" y="4267200"/>
          <a:ext cx="1045129" cy="3524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100" b="1" i="0" strike="noStrike" dirty="0">
              <a:solidFill>
                <a:srgbClr val="0070C0"/>
              </a:solidFill>
              <a:latin typeface="Times New Roman"/>
              <a:cs typeface="Times New Roman"/>
            </a:rPr>
            <a:t>Grants and Agencies****</a:t>
          </a:r>
        </a:p>
      </cdr:txBody>
    </cdr:sp>
  </cdr:relSizeAnchor>
  <cdr:relSizeAnchor xmlns:cdr="http://schemas.openxmlformats.org/drawingml/2006/chartDrawing">
    <cdr:from>
      <cdr:x>0.86207</cdr:x>
      <cdr:y>0.55027</cdr:y>
    </cdr:from>
    <cdr:to>
      <cdr:x>0.9569</cdr:x>
      <cdr:y>0.60285</cdr:y>
    </cdr:to>
    <cdr:sp macro="" textlink="">
      <cdr:nvSpPr>
        <cdr:cNvPr id="9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20000" y="3581400"/>
          <a:ext cx="838221" cy="3422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100" b="1" i="0" strike="noStrike" dirty="0" smtClean="0">
              <a:solidFill>
                <a:srgbClr val="00B050"/>
              </a:solidFill>
              <a:latin typeface="Times New Roman"/>
              <a:cs typeface="Times New Roman"/>
            </a:rPr>
            <a:t>Community Colleges**</a:t>
          </a:r>
          <a:endParaRPr lang="en-US" sz="1100" b="1" i="0" strike="noStrike" dirty="0">
            <a:solidFill>
              <a:srgbClr val="00B050"/>
            </a:solidFill>
            <a:latin typeface="Times New Roman"/>
            <a:cs typeface="Times New Roman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0.06061</cdr:x>
      <cdr:y>0.48023</cdr:y>
    </cdr:from>
    <cdr:to>
      <cdr:x>0.9596</cdr:x>
      <cdr:y>0.48023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457200" y="2415152"/>
          <a:ext cx="6781800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0066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0.2963</cdr:x>
      <cdr:y>0.31989</cdr:y>
    </cdr:from>
    <cdr:to>
      <cdr:x>0.97222</cdr:x>
      <cdr:y>0.31989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2438400" y="1447800"/>
          <a:ext cx="556260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0.2963</cdr:x>
      <cdr:y>0.6061</cdr:y>
    </cdr:from>
    <cdr:to>
      <cdr:x>0.97222</cdr:x>
      <cdr:y>0.6061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2438400" y="2743200"/>
          <a:ext cx="556260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0.84232</cdr:x>
      <cdr:y>0.2755</cdr:y>
    </cdr:from>
    <cdr:to>
      <cdr:x>0.97076</cdr:x>
      <cdr:y>0.38678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25951" y="1371596"/>
          <a:ext cx="949299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marL="0" algn="ctr"/>
          <a:r>
            <a:rPr lang="en-US" sz="1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 $millions</a:t>
          </a:r>
        </a:p>
        <a:p xmlns:a="http://schemas.openxmlformats.org/drawingml/2006/main">
          <a:pPr marL="0" algn="ctr"/>
          <a:endParaRPr lang="en-US" sz="10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 xmlns:a="http://schemas.openxmlformats.org/drawingml/2006/main">
          <a:pPr marL="0" algn="ctr"/>
          <a:r>
            <a:rPr lang="en-US" sz="1000" dirty="0" smtClean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US = $3,998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18D63-E2ED-4A70-BF1A-2532992755EA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11EDE-E0EB-4DB8-9017-F84A367E1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3170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2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BB622CD-00CB-474E-9E5B-29D1BEC02AFE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2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F9BC23C-D89C-4D1B-8847-2F3E71DA7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5617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019887-E2A9-4037-BB5E-BF0A5A1E1807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D7160-B64B-461B-B27E-F63A0EB0E95F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44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BC23C-D89C-4D1B-8847-2F3E71DA773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844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38138"/>
            <a:ext cx="9144000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2667000" cy="381000"/>
          </a:xfrm>
          <a:prstGeom prst="rect">
            <a:avLst/>
          </a:prstGeom>
          <a:solidFill>
            <a:srgbClr val="4975A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667000" y="0"/>
            <a:ext cx="6477000" cy="3810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0" y="3048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0" y="43434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6096000"/>
            <a:ext cx="6477000" cy="7620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" name="Picture 13" descr="Logo 2007-Bo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562600"/>
            <a:ext cx="795338" cy="893763"/>
          </a:xfrm>
          <a:prstGeom prst="rect">
            <a:avLst/>
          </a:prstGeom>
          <a:noFill/>
          <a:effectLst>
            <a:outerShdw dist="52363" dir="4557825" algn="ctr" rotWithShape="0">
              <a:schemeClr val="tx2">
                <a:alpha val="50000"/>
              </a:schemeClr>
            </a:outerShdw>
          </a:effec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575" y="5661025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001713" y="6096000"/>
            <a:ext cx="525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</a:rPr>
              <a:t>National Center for Higher Education Management Systems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001713" y="6278563"/>
            <a:ext cx="52578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000000"/>
                </a:solidFill>
              </a:rPr>
              <a:t>3035 Center Green Drive, Suite 150</a:t>
            </a:r>
          </a:p>
          <a:p>
            <a:pPr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000000"/>
                </a:solidFill>
              </a:rPr>
              <a:t>Boulder, Colorado 80301</a:t>
            </a:r>
          </a:p>
        </p:txBody>
      </p:sp>
      <p:pic>
        <p:nvPicPr>
          <p:cNvPr id="14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066800"/>
            <a:ext cx="2819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524000"/>
            <a:ext cx="7772400" cy="1470025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495800"/>
            <a:ext cx="6400800" cy="990600"/>
          </a:xfrm>
        </p:spPr>
        <p:txBody>
          <a:bodyPr/>
          <a:lstStyle>
            <a:lvl1pPr marL="0" indent="0" algn="r">
              <a:buFontTx/>
              <a:buNone/>
              <a:defRPr sz="1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7945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4850" y="6613525"/>
            <a:ext cx="9144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F25C190-6AFD-4E84-9A64-472AFFCC7F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5922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4850" y="6613525"/>
            <a:ext cx="9144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925F36A-6296-48F9-A67C-A1205E5FF6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851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1714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42925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850" y="6613525"/>
            <a:ext cx="914400" cy="2444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A5ADAE68-1203-4C95-8065-69FBB3845CE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221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182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AE68-1203-4C95-8065-69FBB3845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588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1939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B195-3D90-4172-A145-BE282E4D7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1AEB-30CC-469F-B65D-036F59EE1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1666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B195-3D90-4172-A145-BE282E4D7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1AEB-30CC-469F-B65D-036F59EE1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288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B195-3D90-4172-A145-BE282E4D7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1AEB-30CC-469F-B65D-036F59EE1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0186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B195-3D90-4172-A145-BE282E4D7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1AEB-30CC-469F-B65D-036F59EE1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4223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B195-3D90-4172-A145-BE282E4D7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1AEB-30CC-469F-B65D-036F59EE1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056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B195-3D90-4172-A145-BE282E4D7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1AEB-30CC-469F-B65D-036F59EE1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719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4850" y="6613525"/>
            <a:ext cx="9144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A378CF1-1074-4ED5-9FB9-1FCCCD1105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2898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B195-3D90-4172-A145-BE282E4D7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1AEB-30CC-469F-B65D-036F59EE1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5450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B195-3D90-4172-A145-BE282E4D7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1AEB-30CC-469F-B65D-036F59EE1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107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B195-3D90-4172-A145-BE282E4D7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1AEB-30CC-469F-B65D-036F59EE1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049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B195-3D90-4172-A145-BE282E4D7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1AEB-30CC-469F-B65D-036F59EE1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1652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B195-3D90-4172-A145-BE282E4D7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1AEB-30CC-469F-B65D-036F59EE1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48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4850" y="6613525"/>
            <a:ext cx="9144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1DF6E1B-79C9-4130-B045-1F53CF9E18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995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4850" y="6613525"/>
            <a:ext cx="9144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10C2F88-E9CA-43EF-B66A-C1881A3194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165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4850" y="6613525"/>
            <a:ext cx="9144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F8C9FE-DA77-48DD-80B9-ADA853A0A5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562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368"/>
            <a:ext cx="8229600" cy="9579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4850" y="6613525"/>
            <a:ext cx="914400" cy="244475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EBC42B3-1C24-4227-B9D9-B1D0D5EC8E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960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4850" y="6613525"/>
            <a:ext cx="9144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8FB0DB1-E7E3-4440-A548-CF89F8FC3F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44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4850" y="6613525"/>
            <a:ext cx="9144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F5A2876-D8C0-4731-A2A8-5640214EBF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010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4850" y="6613525"/>
            <a:ext cx="9144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9B1DAD7-039B-4528-9F5A-826EBFD9BD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182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0"/>
          <p:cNvPicPr>
            <a:picLocks noChangeAspect="1" noChangeArrowheads="1"/>
          </p:cNvPicPr>
          <p:nvPr/>
        </p:nvPicPr>
        <p:blipFill>
          <a:blip r:embed="rId15" cstate="print"/>
          <a:srcRect l="14954" b="20168"/>
          <a:stretch>
            <a:fillRect/>
          </a:stretch>
        </p:blipFill>
        <p:spPr bwMode="auto">
          <a:xfrm>
            <a:off x="0" y="5953125"/>
            <a:ext cx="8667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6086" name="Picture 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19125" y="6457950"/>
            <a:ext cx="8604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838200" y="6400800"/>
            <a:ext cx="1143000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5883275" y="-4763"/>
            <a:ext cx="831850" cy="233363"/>
          </a:xfrm>
          <a:prstGeom prst="rect">
            <a:avLst/>
          </a:prstGeom>
          <a:solidFill>
            <a:srgbClr val="4975AD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6705600" y="-4763"/>
            <a:ext cx="2438400" cy="23336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850" y="6613525"/>
            <a:ext cx="914400" cy="24447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Slide </a:t>
            </a:r>
            <a:fld id="{A5ADAE68-1203-4C95-8065-69FBB3845CE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943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4975AD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4975AD"/>
          </a:solidFill>
          <a:latin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4975AD"/>
          </a:solidFill>
          <a:latin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4975AD"/>
          </a:solidFill>
          <a:latin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4975AD"/>
          </a:solidFill>
          <a:latin typeface="Tahom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975AD"/>
          </a:solidFill>
          <a:latin typeface="Tahom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975AD"/>
          </a:solidFill>
          <a:latin typeface="Tahom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975AD"/>
          </a:solidFill>
          <a:latin typeface="Tahom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975AD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AB195-3D90-4172-A145-BE282E4D7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51AEB-30CC-469F-B65D-036F59EE1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40254" y="135082"/>
            <a:ext cx="958273" cy="50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9951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Public Agenda 5 Years Later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Illinois Board of Higher Education</a:t>
            </a:r>
            <a:br>
              <a:rPr lang="en-US" dirty="0" smtClean="0"/>
            </a:br>
            <a:r>
              <a:rPr lang="en-US" dirty="0" smtClean="0"/>
              <a:t>College of Lake County</a:t>
            </a:r>
            <a:br>
              <a:rPr lang="en-US" dirty="0" smtClean="0"/>
            </a:br>
            <a:r>
              <a:rPr lang="en-US" dirty="0" smtClean="0"/>
              <a:t>April 1,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3831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450939" y="1305755"/>
            <a:ext cx="77821" cy="2470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48539" y="3829604"/>
            <a:ext cx="77821" cy="2470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Change in </a:t>
            </a:r>
            <a:r>
              <a:rPr lang="en-US" sz="1800" dirty="0"/>
              <a:t>Average Annual Percent of Adults with at Least an Associates Degree  - Gap Between Whites and </a:t>
            </a:r>
            <a:r>
              <a:rPr lang="en-US" sz="1800" dirty="0" smtClean="0"/>
              <a:t>Underserved Populations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EBC42B3-1C24-4227-B9D9-B1D0D5EC8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2532048490"/>
              </p:ext>
            </p:extLst>
          </p:nvPr>
        </p:nvGraphicFramePr>
        <p:xfrm>
          <a:off x="1240222" y="1379748"/>
          <a:ext cx="6096000" cy="252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3789" y="1393162"/>
            <a:ext cx="914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Ages 25-34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3144658120"/>
              </p:ext>
            </p:extLst>
          </p:nvPr>
        </p:nvGraphicFramePr>
        <p:xfrm>
          <a:off x="1240222" y="3989598"/>
          <a:ext cx="6096000" cy="252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2914" y="4003012"/>
            <a:ext cx="914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Ages 25-64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80122" y="1334939"/>
            <a:ext cx="0" cy="3626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681405" y="4126122"/>
            <a:ext cx="0" cy="30444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85685" y="1516272"/>
            <a:ext cx="0" cy="2587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137773" y="4197477"/>
            <a:ext cx="0" cy="327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855343" y="6520271"/>
            <a:ext cx="62886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700" dirty="0" smtClean="0"/>
              <a:t>Note: Underrepresented Minorities include Blacks, Hispanics, and Native Americans</a:t>
            </a:r>
            <a:br>
              <a:rPr lang="en-US" sz="700" dirty="0" smtClean="0"/>
            </a:br>
            <a:r>
              <a:rPr lang="en-US" sz="700" dirty="0" smtClean="0"/>
              <a:t>Source</a:t>
            </a:r>
            <a:r>
              <a:rPr lang="en-US" sz="700" dirty="0"/>
              <a:t>:  U.S. Census Bureau, 2005-07 and 2010-12 American Community Survey (ACS) Three-Year Public Use Microdata Sample (PUMS) File.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673404"/>
              </p:ext>
            </p:extLst>
          </p:nvPr>
        </p:nvGraphicFramePr>
        <p:xfrm>
          <a:off x="7384210" y="2104844"/>
          <a:ext cx="1542504" cy="57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168"/>
                <a:gridCol w="514168"/>
                <a:gridCol w="514168"/>
              </a:tblGrid>
              <a:tr h="181338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2005-07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2010-12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4705"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Illinois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29.54%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31.99%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4705"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Nation</a:t>
                      </a:r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23.27%</a:t>
                      </a:r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24.95%</a:t>
                      </a:r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7143314"/>
              </p:ext>
            </p:extLst>
          </p:nvPr>
        </p:nvGraphicFramePr>
        <p:xfrm>
          <a:off x="7398587" y="4430565"/>
          <a:ext cx="1542504" cy="57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168"/>
                <a:gridCol w="514168"/>
                <a:gridCol w="514168"/>
              </a:tblGrid>
              <a:tr h="181338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2005-07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2010-12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4705"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Illinois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23.14%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24.82%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4705"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Nation</a:t>
                      </a:r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19.92%</a:t>
                      </a:r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22.61%</a:t>
                      </a:r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909764" y="1041082"/>
            <a:ext cx="1759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/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Negative numbers represent a closing of the gap</a:t>
            </a:r>
          </a:p>
        </p:txBody>
      </p:sp>
    </p:spTree>
    <p:extLst>
      <p:ext uri="{BB962C8B-B14F-4D97-AF65-F5344CB8AC3E}">
        <p14:creationId xmlns:p14="http://schemas.microsoft.com/office/powerpoint/2010/main" xmlns="" val="3383114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199672" y="1225748"/>
            <a:ext cx="77821" cy="2470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745819" y="3829604"/>
            <a:ext cx="77821" cy="2470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Change in </a:t>
            </a:r>
            <a:r>
              <a:rPr lang="en-US" sz="2000" dirty="0"/>
              <a:t>Average Annual Percent of Adults with at Least </a:t>
            </a:r>
            <a:r>
              <a:rPr lang="en-US" sz="2000" dirty="0" smtClean="0"/>
              <a:t>a Bachelor’s Degree  </a:t>
            </a:r>
            <a:r>
              <a:rPr lang="en-US" sz="2000" dirty="0"/>
              <a:t>- Gap Between Whites and </a:t>
            </a:r>
            <a:r>
              <a:rPr lang="en-US" sz="2000" dirty="0" smtClean="0"/>
              <a:t>Underserved Populations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EBC42B3-1C24-4227-B9D9-B1D0D5EC8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675747449"/>
              </p:ext>
            </p:extLst>
          </p:nvPr>
        </p:nvGraphicFramePr>
        <p:xfrm>
          <a:off x="1214344" y="1397000"/>
          <a:ext cx="6096000" cy="252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911" y="1410414"/>
            <a:ext cx="914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Ages 25-34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840519164"/>
              </p:ext>
            </p:extLst>
          </p:nvPr>
        </p:nvGraphicFramePr>
        <p:xfrm>
          <a:off x="1214344" y="4006850"/>
          <a:ext cx="6096000" cy="252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036" y="4020264"/>
            <a:ext cx="914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Ages 25-64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238583" y="1332797"/>
            <a:ext cx="0" cy="3626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767611" y="4101504"/>
            <a:ext cx="0" cy="3626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855343" y="6520271"/>
            <a:ext cx="62886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700" dirty="0" smtClean="0"/>
              <a:t>Note: Underrepresented Minorities include Blacks, Hispanics, and Native Americans</a:t>
            </a:r>
            <a:br>
              <a:rPr lang="en-US" sz="700" dirty="0" smtClean="0"/>
            </a:br>
            <a:r>
              <a:rPr lang="en-US" sz="700" dirty="0" smtClean="0"/>
              <a:t>Source</a:t>
            </a:r>
            <a:r>
              <a:rPr lang="en-US" sz="700" dirty="0"/>
              <a:t>:  U.S. Census Bureau, 2005-07 and 2010-12 American Community Survey (ACS) Three-Year Public Use Microdata Sample (PUMS) File.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002601" y="4255512"/>
            <a:ext cx="0" cy="327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238319" y="1393162"/>
            <a:ext cx="0" cy="327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2141983"/>
              </p:ext>
            </p:extLst>
          </p:nvPr>
        </p:nvGraphicFramePr>
        <p:xfrm>
          <a:off x="7384210" y="2104844"/>
          <a:ext cx="1542504" cy="57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168"/>
                <a:gridCol w="514168"/>
                <a:gridCol w="514168"/>
              </a:tblGrid>
              <a:tr h="181338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2005-07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2010-12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4705"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Illinois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26.14%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28.88%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4705"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Nation</a:t>
                      </a:r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20.20%</a:t>
                      </a:r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22.13%</a:t>
                      </a:r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3192679"/>
              </p:ext>
            </p:extLst>
          </p:nvPr>
        </p:nvGraphicFramePr>
        <p:xfrm>
          <a:off x="7398587" y="4430565"/>
          <a:ext cx="1542504" cy="57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168"/>
                <a:gridCol w="514168"/>
                <a:gridCol w="514168"/>
              </a:tblGrid>
              <a:tr h="181338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2005-07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2010-12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4705"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Illinois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20.71%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22.03%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4705"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Nation</a:t>
                      </a:r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17.65%</a:t>
                      </a:r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18.10%</a:t>
                      </a:r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909764" y="1041082"/>
            <a:ext cx="1759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/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Negative numbers represent a closing of the gap</a:t>
            </a:r>
          </a:p>
        </p:txBody>
      </p:sp>
    </p:spTree>
    <p:extLst>
      <p:ext uri="{BB962C8B-B14F-4D97-AF65-F5344CB8AC3E}">
        <p14:creationId xmlns:p14="http://schemas.microsoft.com/office/powerpoint/2010/main" xmlns="" val="2652162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6691" y="3581400"/>
            <a:ext cx="8657443" cy="2199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Education Attainment Levels by Race, Adults Ages 25-64, 2006-08 vs. 2008-10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39845914"/>
              </p:ext>
            </p:extLst>
          </p:nvPr>
        </p:nvGraphicFramePr>
        <p:xfrm>
          <a:off x="838200" y="12954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784" y="6613525"/>
            <a:ext cx="914400" cy="2444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6A378CF1-1074-4ED5-9FB9-1FCCCD11058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8600" y="6412468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/>
              <a:t>Source: </a:t>
            </a:r>
            <a:r>
              <a:rPr lang="en-US" sz="900" dirty="0" smtClean="0"/>
              <a:t>U.S</a:t>
            </a:r>
            <a:r>
              <a:rPr lang="en-US" sz="900" dirty="0"/>
              <a:t>. Census Bureau, 2006-08 American Community Survey (</a:t>
            </a:r>
            <a:r>
              <a:rPr lang="en-US" sz="900" dirty="0" smtClean="0"/>
              <a:t>ACS) File, </a:t>
            </a:r>
            <a:r>
              <a:rPr lang="en-US" sz="900" dirty="0"/>
              <a:t>2008-10 American Community Survey (ACS) Public Use Microdata Sample (PUMS) File.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8170" y="1424851"/>
            <a:ext cx="715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800" dirty="0" smtClean="0">
                <a:latin typeface="Trebuchet MS" pitchFamily="34" charset="0"/>
              </a:rPr>
              <a:t>Less than</a:t>
            </a:r>
            <a:br>
              <a:rPr lang="en-US" sz="800" dirty="0" smtClean="0">
                <a:latin typeface="Trebuchet MS" pitchFamily="34" charset="0"/>
              </a:rPr>
            </a:br>
            <a:r>
              <a:rPr lang="en-US" sz="800" dirty="0" smtClean="0">
                <a:latin typeface="Trebuchet MS" pitchFamily="34" charset="0"/>
              </a:rPr>
              <a:t>High School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2942" y="1795046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800" dirty="0" smtClean="0">
                <a:latin typeface="Trebuchet MS" pitchFamily="34" charset="0"/>
              </a:rPr>
              <a:t>High School </a:t>
            </a:r>
            <a:br>
              <a:rPr lang="en-US" sz="800" dirty="0" smtClean="0">
                <a:latin typeface="Trebuchet MS" pitchFamily="34" charset="0"/>
              </a:rPr>
            </a:br>
            <a:r>
              <a:rPr lang="en-US" sz="800" dirty="0" smtClean="0">
                <a:latin typeface="Trebuchet MS" pitchFamily="34" charset="0"/>
              </a:rPr>
              <a:t>or GED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691" y="2135288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800" dirty="0" smtClean="0">
                <a:latin typeface="Trebuchet MS" pitchFamily="34" charset="0"/>
              </a:rPr>
              <a:t>Some College</a:t>
            </a:r>
            <a:br>
              <a:rPr lang="en-US" sz="800" dirty="0" smtClean="0">
                <a:latin typeface="Trebuchet MS" pitchFamily="34" charset="0"/>
              </a:rPr>
            </a:br>
            <a:r>
              <a:rPr lang="en-US" sz="800" dirty="0" smtClean="0">
                <a:latin typeface="Trebuchet MS" pitchFamily="34" charset="0"/>
              </a:rPr>
              <a:t>No Degree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826" y="247553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800" dirty="0" smtClean="0">
                <a:latin typeface="Trebuchet MS" pitchFamily="34" charset="0"/>
              </a:rPr>
              <a:t>Associates</a:t>
            </a:r>
            <a:br>
              <a:rPr lang="en-US" sz="800" dirty="0" smtClean="0">
                <a:latin typeface="Trebuchet MS" pitchFamily="34" charset="0"/>
              </a:rPr>
            </a:br>
            <a:r>
              <a:rPr lang="en-US" sz="800" dirty="0" smtClean="0">
                <a:latin typeface="Trebuchet MS" pitchFamily="34" charset="0"/>
              </a:rPr>
              <a:t>Degree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3016" y="2824717"/>
            <a:ext cx="665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800" dirty="0" smtClean="0">
                <a:latin typeface="Trebuchet MS" pitchFamily="34" charset="0"/>
              </a:rPr>
              <a:t>Bachelor’s</a:t>
            </a:r>
            <a:br>
              <a:rPr lang="en-US" sz="800" dirty="0" smtClean="0">
                <a:latin typeface="Trebuchet MS" pitchFamily="34" charset="0"/>
              </a:rPr>
            </a:br>
            <a:r>
              <a:rPr lang="en-US" sz="800" dirty="0" smtClean="0">
                <a:latin typeface="Trebuchet MS" pitchFamily="34" charset="0"/>
              </a:rPr>
              <a:t>Degree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9467" y="3242846"/>
            <a:ext cx="612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800" dirty="0" smtClean="0">
                <a:latin typeface="Trebuchet MS" pitchFamily="34" charset="0"/>
              </a:rPr>
              <a:t>Graduate</a:t>
            </a:r>
            <a:br>
              <a:rPr lang="en-US" sz="800" dirty="0" smtClean="0">
                <a:latin typeface="Trebuchet MS" pitchFamily="34" charset="0"/>
              </a:rPr>
            </a:br>
            <a:r>
              <a:rPr lang="en-US" sz="800" dirty="0" smtClean="0">
                <a:latin typeface="Trebuchet MS" pitchFamily="34" charset="0"/>
              </a:rPr>
              <a:t>Degree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5394" y="3623932"/>
            <a:ext cx="715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800" dirty="0" smtClean="0">
                <a:latin typeface="Trebuchet MS" pitchFamily="34" charset="0"/>
              </a:rPr>
              <a:t>Less than</a:t>
            </a:r>
            <a:br>
              <a:rPr lang="en-US" sz="800" dirty="0" smtClean="0">
                <a:latin typeface="Trebuchet MS" pitchFamily="34" charset="0"/>
              </a:rPr>
            </a:br>
            <a:r>
              <a:rPr lang="en-US" sz="800" dirty="0" smtClean="0">
                <a:latin typeface="Trebuchet MS" pitchFamily="34" charset="0"/>
              </a:rPr>
              <a:t>High School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0166" y="3994127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800" dirty="0" smtClean="0">
                <a:latin typeface="Trebuchet MS" pitchFamily="34" charset="0"/>
              </a:rPr>
              <a:t>High School </a:t>
            </a:r>
            <a:br>
              <a:rPr lang="en-US" sz="800" dirty="0" smtClean="0">
                <a:latin typeface="Trebuchet MS" pitchFamily="34" charset="0"/>
              </a:rPr>
            </a:br>
            <a:r>
              <a:rPr lang="en-US" sz="800" dirty="0" smtClean="0">
                <a:latin typeface="Trebuchet MS" pitchFamily="34" charset="0"/>
              </a:rPr>
              <a:t>or GED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915" y="4334369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800" dirty="0" smtClean="0">
                <a:latin typeface="Trebuchet MS" pitchFamily="34" charset="0"/>
              </a:rPr>
              <a:t>Some College</a:t>
            </a:r>
            <a:br>
              <a:rPr lang="en-US" sz="800" dirty="0" smtClean="0">
                <a:latin typeface="Trebuchet MS" pitchFamily="34" charset="0"/>
              </a:rPr>
            </a:br>
            <a:r>
              <a:rPr lang="en-US" sz="800" dirty="0" smtClean="0">
                <a:latin typeface="Trebuchet MS" pitchFamily="34" charset="0"/>
              </a:rPr>
              <a:t>No Degree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050" y="4674611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800" dirty="0" smtClean="0">
                <a:latin typeface="Trebuchet MS" pitchFamily="34" charset="0"/>
              </a:rPr>
              <a:t>Associates</a:t>
            </a:r>
            <a:br>
              <a:rPr lang="en-US" sz="800" dirty="0" smtClean="0">
                <a:latin typeface="Trebuchet MS" pitchFamily="34" charset="0"/>
              </a:rPr>
            </a:br>
            <a:r>
              <a:rPr lang="en-US" sz="800" dirty="0" smtClean="0">
                <a:latin typeface="Trebuchet MS" pitchFamily="34" charset="0"/>
              </a:rPr>
              <a:t>Degree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0240" y="5023798"/>
            <a:ext cx="665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800" dirty="0" smtClean="0">
                <a:latin typeface="Trebuchet MS" pitchFamily="34" charset="0"/>
              </a:rPr>
              <a:t>Bachelor’s</a:t>
            </a:r>
            <a:br>
              <a:rPr lang="en-US" sz="800" dirty="0" smtClean="0">
                <a:latin typeface="Trebuchet MS" pitchFamily="34" charset="0"/>
              </a:rPr>
            </a:br>
            <a:r>
              <a:rPr lang="en-US" sz="800" dirty="0" smtClean="0">
                <a:latin typeface="Trebuchet MS" pitchFamily="34" charset="0"/>
              </a:rPr>
              <a:t>Degree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6691" y="5441927"/>
            <a:ext cx="612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800" dirty="0" smtClean="0">
                <a:latin typeface="Trebuchet MS" pitchFamily="34" charset="0"/>
              </a:rPr>
              <a:t>Graduate</a:t>
            </a:r>
            <a:br>
              <a:rPr lang="en-US" sz="800" dirty="0" smtClean="0">
                <a:latin typeface="Trebuchet MS" pitchFamily="34" charset="0"/>
              </a:rPr>
            </a:br>
            <a:r>
              <a:rPr lang="en-US" sz="800" dirty="0" smtClean="0">
                <a:latin typeface="Trebuchet MS" pitchFamily="34" charset="0"/>
              </a:rPr>
              <a:t>Degree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54433" y="1548825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/>
            <a:r>
              <a:rPr lang="en-US" sz="1000" b="1" dirty="0" smtClean="0">
                <a:latin typeface="Trebuchet MS" pitchFamily="34" charset="0"/>
              </a:rPr>
              <a:t>Illinois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04653" y="3769935"/>
            <a:ext cx="11368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/>
            <a:r>
              <a:rPr lang="en-US" sz="1000" b="1" dirty="0" smtClean="0">
                <a:latin typeface="Trebuchet MS" pitchFamily="34" charset="0"/>
              </a:rPr>
              <a:t>Nation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61594" y="1763147"/>
            <a:ext cx="85776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1594" y="2133600"/>
            <a:ext cx="85776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1594" y="2512831"/>
            <a:ext cx="85776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1594" y="2863701"/>
            <a:ext cx="85776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1594" y="3232299"/>
            <a:ext cx="85776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1594" y="3962400"/>
            <a:ext cx="85776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1594" y="4366435"/>
            <a:ext cx="85776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1594" y="4713767"/>
            <a:ext cx="85776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1594" y="5071732"/>
            <a:ext cx="85776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1594" y="5454501"/>
            <a:ext cx="85776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5574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334070" y="6324600"/>
            <a:ext cx="16754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Source:  U.S. Census Bureau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36" t="17234" r="19142" b="9307"/>
          <a:stretch/>
        </p:blipFill>
        <p:spPr>
          <a:xfrm>
            <a:off x="106564" y="1414599"/>
            <a:ext cx="4373592" cy="402867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Percent of Population Age 25-64 with an Associates Degree or Higher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071736" y="1248489"/>
            <a:ext cx="4860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rebuchet MS" pitchFamily="34" charset="0"/>
              </a:rPr>
              <a:t>2006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20090" y="1277778"/>
            <a:ext cx="4860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rebuchet MS" pitchFamily="34" charset="0"/>
              </a:rPr>
              <a:t>2011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74" t="20251" r="18851" b="9560"/>
          <a:stretch/>
        </p:blipFill>
        <p:spPr>
          <a:xfrm>
            <a:off x="4618172" y="1647651"/>
            <a:ext cx="4123487" cy="37352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15438" y="5169529"/>
            <a:ext cx="10951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Illinois = 41.7%</a:t>
            </a:r>
          </a:p>
        </p:txBody>
      </p:sp>
      <p:sp>
        <p:nvSpPr>
          <p:cNvPr id="8" name="Rectangle 7"/>
          <p:cNvSpPr/>
          <p:nvPr/>
        </p:nvSpPr>
        <p:spPr>
          <a:xfrm>
            <a:off x="2659782" y="5084379"/>
            <a:ext cx="10951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Illinois = 39.7%</a:t>
            </a:r>
          </a:p>
        </p:txBody>
      </p:sp>
    </p:spTree>
    <p:extLst>
      <p:ext uri="{BB962C8B-B14F-4D97-AF65-F5344CB8AC3E}">
        <p14:creationId xmlns:p14="http://schemas.microsoft.com/office/powerpoint/2010/main" xmlns="" val="219075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49828" y="6324600"/>
            <a:ext cx="4759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Illinois = 2.0%</a:t>
            </a:r>
          </a:p>
          <a:p>
            <a:pPr algn="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Source:  U.S. Census Bureau, 2011 American Community Survey One-Year PUMS File.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095" y="0"/>
            <a:ext cx="8889809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Change in Percent of Population Age 25-64 with an Associates Degree or Higher, 2006-11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7646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15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t"/>
          <a:lstStyle/>
          <a:p>
            <a:r>
              <a:rPr lang="en-US" altLang="en-US" dirty="0"/>
              <a:t>Student </a:t>
            </a:r>
            <a:r>
              <a:rPr lang="en-US" altLang="en-US" dirty="0" smtClean="0"/>
              <a:t>Pipeline</a:t>
            </a:r>
            <a:endParaRPr lang="en-US" altLang="en-US" dirty="0"/>
          </a:p>
        </p:txBody>
      </p:sp>
      <p:sp>
        <p:nvSpPr>
          <p:cNvPr id="5441539" name="Text Box 3"/>
          <p:cNvSpPr txBox="1">
            <a:spLocks noChangeArrowheads="1"/>
          </p:cNvSpPr>
          <p:nvPr/>
        </p:nvSpPr>
        <p:spPr bwMode="auto">
          <a:xfrm>
            <a:off x="2993366" y="6162675"/>
            <a:ext cx="58775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31825" indent="-6318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900" b="0" dirty="0">
                <a:latin typeface="Arial" charset="0"/>
              </a:rPr>
              <a:t>Source</a:t>
            </a:r>
            <a:r>
              <a:rPr lang="en-US" altLang="en-US" sz="900" b="0" dirty="0" smtClean="0">
                <a:latin typeface="Arial" charset="0"/>
              </a:rPr>
              <a:t>: NCES </a:t>
            </a:r>
            <a:r>
              <a:rPr lang="en-US" altLang="en-US" sz="900" b="0" dirty="0">
                <a:latin typeface="Arial" charset="0"/>
              </a:rPr>
              <a:t>Common Core Data </a:t>
            </a:r>
            <a:r>
              <a:rPr lang="en-US" altLang="en-US" sz="900" b="0" dirty="0" smtClean="0">
                <a:latin typeface="Arial" charset="0"/>
              </a:rPr>
              <a:t>2004, 2010; </a:t>
            </a:r>
            <a:r>
              <a:rPr lang="en-US" altLang="en-US" sz="900" b="0" dirty="0">
                <a:latin typeface="Arial" charset="0"/>
              </a:rPr>
              <a:t>Tom Mortenson, </a:t>
            </a:r>
            <a:r>
              <a:rPr lang="en-US" altLang="en-US" sz="900" b="0" i="1" dirty="0">
                <a:latin typeface="Arial" charset="0"/>
              </a:rPr>
              <a:t>Postsecondary Education Opportunity</a:t>
            </a:r>
            <a:r>
              <a:rPr lang="en-US" altLang="en-US" sz="900" b="0" dirty="0">
                <a:latin typeface="Arial" charset="0"/>
              </a:rPr>
              <a:t>; NCES, IPEDS Fall 2004 Retention Rate File and Fall 2003 Enrollments, 2004 Graduation Rates; U.S. Census Bureau, 2005 </a:t>
            </a:r>
            <a:r>
              <a:rPr lang="en-US" altLang="en-US" sz="900" b="0" dirty="0" smtClean="0">
                <a:latin typeface="Arial" charset="0"/>
              </a:rPr>
              <a:t> and ACS</a:t>
            </a:r>
            <a:r>
              <a:rPr lang="en-US" altLang="en-US" sz="900" dirty="0">
                <a:latin typeface="Arial" charset="0"/>
              </a:rPr>
              <a:t>, </a:t>
            </a:r>
            <a:r>
              <a:rPr lang="en-US" altLang="en-US" sz="900" dirty="0" smtClean="0">
                <a:latin typeface="Arial" charset="0"/>
              </a:rPr>
              <a:t>NCES</a:t>
            </a:r>
            <a:r>
              <a:rPr lang="en-US" altLang="en-US" sz="900" dirty="0">
                <a:latin typeface="Arial" charset="0"/>
              </a:rPr>
              <a:t>, IPEDS Fall 2010 Retention Rate File; ef2010_d Final Release Data </a:t>
            </a:r>
            <a:r>
              <a:rPr lang="en-US" altLang="en-US" sz="900" dirty="0" smtClean="0">
                <a:latin typeface="Arial" charset="0"/>
              </a:rPr>
              <a:t>File. NCES</a:t>
            </a:r>
            <a:r>
              <a:rPr lang="en-US" altLang="en-US" sz="900" dirty="0">
                <a:latin typeface="Arial" charset="0"/>
              </a:rPr>
              <a:t>, IPEDS 2009-10 Graduation Rate File; gr2010 Final Release Data File.  </a:t>
            </a:r>
          </a:p>
        </p:txBody>
      </p:sp>
      <p:grpSp>
        <p:nvGrpSpPr>
          <p:cNvPr id="5441540" name="Group 4"/>
          <p:cNvGrpSpPr>
            <a:grpSpLocks/>
          </p:cNvGrpSpPr>
          <p:nvPr/>
        </p:nvGrpSpPr>
        <p:grpSpPr bwMode="auto">
          <a:xfrm>
            <a:off x="0" y="967267"/>
            <a:ext cx="8870950" cy="2811463"/>
            <a:chOff x="-42" y="881"/>
            <a:chExt cx="5588" cy="1771"/>
          </a:xfrm>
        </p:grpSpPr>
        <p:graphicFrame>
          <p:nvGraphicFramePr>
            <p:cNvPr id="544154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350643742"/>
                </p:ext>
              </p:extLst>
            </p:nvPr>
          </p:nvGraphicFramePr>
          <p:xfrm>
            <a:off x="508" y="881"/>
            <a:ext cx="5038" cy="1771"/>
          </p:xfrm>
          <a:graphic>
            <a:graphicData uri="http://schemas.openxmlformats.org/presentationml/2006/ole">
              <p:oleObj spid="_x0000_s1100" name="Chart" r:id="rId4" imgW="8172585" imgH="2876685" progId="MSGraph.Chart.8">
                <p:embed followColorScheme="full"/>
              </p:oleObj>
            </a:graphicData>
          </a:graphic>
        </p:graphicFrame>
        <p:sp>
          <p:nvSpPr>
            <p:cNvPr id="5441542" name="Text Box 6"/>
            <p:cNvSpPr txBox="1">
              <a:spLocks noChangeArrowheads="1"/>
            </p:cNvSpPr>
            <p:nvPr/>
          </p:nvSpPr>
          <p:spPr bwMode="auto">
            <a:xfrm>
              <a:off x="-42" y="1850"/>
              <a:ext cx="67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000" b="0" i="1" dirty="0">
                  <a:latin typeface="Arial" charset="0"/>
                </a:rPr>
                <a:t>Of 100 </a:t>
              </a:r>
              <a:br>
                <a:rPr lang="en-US" altLang="en-US" sz="1000" b="0" i="1" dirty="0">
                  <a:latin typeface="Arial" charset="0"/>
                </a:rPr>
              </a:br>
              <a:r>
                <a:rPr lang="en-US" altLang="en-US" sz="1000" b="0" i="1" dirty="0">
                  <a:latin typeface="Arial" charset="0"/>
                </a:rPr>
                <a:t>9th Graders, </a:t>
              </a:r>
              <a:br>
                <a:rPr lang="en-US" altLang="en-US" sz="1000" b="0" i="1" dirty="0">
                  <a:latin typeface="Arial" charset="0"/>
                </a:rPr>
              </a:br>
              <a:r>
                <a:rPr lang="en-US" altLang="en-US" sz="1000" b="0" i="1" dirty="0">
                  <a:latin typeface="Arial" charset="0"/>
                </a:rPr>
                <a:t>How Many…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72959" y="1147313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2004</a:t>
            </a: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9884" y="3605127"/>
            <a:ext cx="8870950" cy="2811463"/>
            <a:chOff x="-42" y="881"/>
            <a:chExt cx="5588" cy="1771"/>
          </a:xfrm>
        </p:grpSpPr>
        <p:graphicFrame>
          <p:nvGraphicFramePr>
            <p:cNvPr id="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316109117"/>
                </p:ext>
              </p:extLst>
            </p:nvPr>
          </p:nvGraphicFramePr>
          <p:xfrm>
            <a:off x="508" y="881"/>
            <a:ext cx="5038" cy="1771"/>
          </p:xfrm>
          <a:graphic>
            <a:graphicData uri="http://schemas.openxmlformats.org/presentationml/2006/ole">
              <p:oleObj spid="_x0000_s1101" name="Chart" r:id="rId5" imgW="8172585" imgH="2886143" progId="MSGraph.Chart.8">
                <p:embed followColorScheme="full"/>
              </p:oleObj>
            </a:graphicData>
          </a:graphic>
        </p:graphicFrame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-42" y="1850"/>
              <a:ext cx="67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000" b="0" i="1" dirty="0">
                  <a:latin typeface="Arial" charset="0"/>
                </a:rPr>
                <a:t>Of 100 </a:t>
              </a:r>
              <a:br>
                <a:rPr lang="en-US" altLang="en-US" sz="1000" b="0" i="1" dirty="0">
                  <a:latin typeface="Arial" charset="0"/>
                </a:rPr>
              </a:br>
              <a:r>
                <a:rPr lang="en-US" altLang="en-US" sz="1000" b="0" i="1" dirty="0">
                  <a:latin typeface="Arial" charset="0"/>
                </a:rPr>
                <a:t>9th Graders, </a:t>
              </a:r>
              <a:br>
                <a:rPr lang="en-US" altLang="en-US" sz="1000" b="0" i="1" dirty="0">
                  <a:latin typeface="Arial" charset="0"/>
                </a:rPr>
              </a:br>
              <a:r>
                <a:rPr lang="en-US" altLang="en-US" sz="1000" b="0" i="1" dirty="0">
                  <a:latin typeface="Arial" charset="0"/>
                </a:rPr>
                <a:t>How Many…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2959" y="3698529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2010</a:t>
            </a:r>
          </a:p>
        </p:txBody>
      </p:sp>
    </p:spTree>
    <p:extLst>
      <p:ext uri="{BB962C8B-B14F-4D97-AF65-F5344CB8AC3E}">
        <p14:creationId xmlns:p14="http://schemas.microsoft.com/office/powerpoint/2010/main" xmlns="" val="264774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1113" y="3685166"/>
            <a:ext cx="7772400" cy="645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01113" y="3717454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Difference in College Participation Rates for Students in Low-Income Families, 2007 to 2012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EBC42B3-1C24-4227-B9D9-B1D0D5EC8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2881667583"/>
              </p:ext>
            </p:extLst>
          </p:nvPr>
        </p:nvGraphicFramePr>
        <p:xfrm>
          <a:off x="762000" y="1219200"/>
          <a:ext cx="74295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63713" y="2471776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Illinois ranks 29</a:t>
            </a:r>
            <a:r>
              <a:rPr lang="en-US" sz="10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participation of students from low-income families with a rate of 35.5% in 2012. This is an increase from 29.9% in 2007.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6359" y="6539583"/>
            <a:ext cx="20457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National Science Foundation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01696" y="3179662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82282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88991" y="4158132"/>
            <a:ext cx="7772400" cy="1291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Change in Undergraduate </a:t>
            </a:r>
            <a:r>
              <a:rPr lang="en-US" sz="2000" dirty="0"/>
              <a:t>Enrollment Age 25-49 as a Percent of Population Age 25-49 with Just a High School </a:t>
            </a:r>
            <a:r>
              <a:rPr lang="en-US" sz="2000" dirty="0" smtClean="0"/>
              <a:t>Diploma 2007 to 2011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EBC42B3-1C24-4227-B9D9-B1D0D5EC8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97214" y="6235792"/>
            <a:ext cx="543464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/>
              <a:t>Source:  NCES, </a:t>
            </a:r>
            <a:r>
              <a:rPr lang="en-US" sz="900" dirty="0" smtClean="0"/>
              <a:t>IPEDS Fall 2007 and </a:t>
            </a:r>
            <a:r>
              <a:rPr lang="en-US" sz="900" dirty="0"/>
              <a:t>Fall 2011 Enrollment File; ef2011b Provisional Release Data File.</a:t>
            </a:r>
          </a:p>
          <a:p>
            <a:pPr algn="r"/>
            <a:r>
              <a:rPr lang="en-US" sz="900" dirty="0"/>
              <a:t>U.S. Census Bureau, 2011 American Community Survey, 2011 State Population </a:t>
            </a:r>
            <a:r>
              <a:rPr lang="en-US" sz="900" dirty="0" smtClean="0"/>
              <a:t>Estimates</a:t>
            </a:r>
            <a:r>
              <a:rPr lang="en-US" sz="900" dirty="0"/>
              <a:t>,</a:t>
            </a:r>
            <a:r>
              <a:rPr lang="en-US" sz="900" dirty="0" smtClean="0"/>
              <a:t> </a:t>
            </a:r>
            <a:r>
              <a:rPr lang="en-US" sz="900" dirty="0"/>
              <a:t>2007 American Community Survey, 2000-2010 State </a:t>
            </a:r>
            <a:r>
              <a:rPr lang="en-US" sz="900" dirty="0" err="1"/>
              <a:t>Intercensal</a:t>
            </a:r>
            <a:r>
              <a:rPr lang="en-US" sz="900" dirty="0"/>
              <a:t> Population Estimates.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812475238"/>
              </p:ext>
            </p:extLst>
          </p:nvPr>
        </p:nvGraphicFramePr>
        <p:xfrm>
          <a:off x="738996" y="1103702"/>
          <a:ext cx="7878792" cy="52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228600" y="2989856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3559" y="4222708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79772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57788" y="5473626"/>
            <a:ext cx="3886200" cy="103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06301" y="5529557"/>
            <a:ext cx="494387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861510" y="4406834"/>
            <a:ext cx="3886200" cy="103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734"/>
            <a:ext cx="8229600" cy="957943"/>
          </a:xfrm>
        </p:spPr>
        <p:txBody>
          <a:bodyPr/>
          <a:lstStyle/>
          <a:p>
            <a:r>
              <a:rPr lang="en-US" sz="2400" dirty="0" smtClean="0"/>
              <a:t>Change in Economic Growth, 1997-2007 versus 2007-2012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EBC42B3-1C24-4227-B9D9-B1D0D5EC8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10023" y="4462765"/>
            <a:ext cx="494387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63529" y="6452388"/>
            <a:ext cx="18485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US Bureau of Economics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="" val="591925487"/>
              </p:ext>
            </p:extLst>
          </p:nvPr>
        </p:nvGraphicFramePr>
        <p:xfrm>
          <a:off x="252127" y="1399823"/>
          <a:ext cx="4121465" cy="4871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26660" y="1185769"/>
            <a:ext cx="893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1997-2007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xmlns="" val="2584036728"/>
              </p:ext>
            </p:extLst>
          </p:nvPr>
        </p:nvGraphicFramePr>
        <p:xfrm>
          <a:off x="4778120" y="1388328"/>
          <a:ext cx="4121465" cy="4871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388750" y="1198887"/>
            <a:ext cx="8931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2007-2012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733033" y="4296003"/>
            <a:ext cx="494387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73479" y="747352"/>
            <a:ext cx="260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Calculated as change in gross state product for the specified period.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81153" y="3585755"/>
            <a:ext cx="494387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32282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Median Earnings by Education Attainment, Ages 25-64, 2005 to 2010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1097416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6A378CF1-1074-4ED5-9FB9-1FCCCD11058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775" y="1409598"/>
            <a:ext cx="9877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rebuchet MS" pitchFamily="34" charset="0"/>
              </a:rPr>
              <a:t>United States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3733800"/>
            <a:ext cx="5758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rebuchet MS" pitchFamily="34" charset="0"/>
              </a:rPr>
              <a:t>Illinois</a:t>
            </a:r>
          </a:p>
        </p:txBody>
      </p:sp>
      <p:sp>
        <p:nvSpPr>
          <p:cNvPr id="8" name="Rectangle 7"/>
          <p:cNvSpPr/>
          <p:nvPr/>
        </p:nvSpPr>
        <p:spPr>
          <a:xfrm>
            <a:off x="3068664" y="6354569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/>
              <a:t>Source:  U.S. Census Bureau, 2005 American Community Survey Public Use Microdata Sample File; U.S. Census Bureau, 2008-10 American Community Survey (ACS) Three-Year Public Use Microdata Sample (PUMS) File.</a:t>
            </a:r>
          </a:p>
        </p:txBody>
      </p:sp>
    </p:spTree>
    <p:extLst>
      <p:ext uri="{BB962C8B-B14F-4D97-AF65-F5344CB8AC3E}">
        <p14:creationId xmlns:p14="http://schemas.microsoft.com/office/powerpoint/2010/main" xmlns="" val="2901272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916535" y="3654506"/>
            <a:ext cx="77821" cy="2470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404036" y="979400"/>
            <a:ext cx="77821" cy="2470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Change in Adults with an Associates and Higher, 2007 to 2012</a:t>
            </a:r>
            <a:endParaRPr lang="en-US" sz="2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58861069"/>
              </p:ext>
            </p:extLst>
          </p:nvPr>
        </p:nvGraphicFramePr>
        <p:xfrm>
          <a:off x="457016" y="1436653"/>
          <a:ext cx="8229600" cy="2461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4850" y="6613525"/>
            <a:ext cx="914400" cy="2444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6A378CF1-1074-4ED5-9FB9-1FCCCD11058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26" y="1207688"/>
            <a:ext cx="914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Ages 25-34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52699561"/>
              </p:ext>
            </p:extLst>
          </p:nvPr>
        </p:nvGraphicFramePr>
        <p:xfrm>
          <a:off x="448390" y="3969919"/>
          <a:ext cx="8229600" cy="2525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3740954"/>
            <a:ext cx="914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Ages 25-64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442947" y="1073992"/>
            <a:ext cx="0" cy="3626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55446" y="4119471"/>
            <a:ext cx="0" cy="3626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743845" y="1319144"/>
            <a:ext cx="8626" cy="327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095259" y="4249116"/>
            <a:ext cx="8626" cy="327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459857" y="6512773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900" dirty="0"/>
              <a:t>Source:  U.S. Census Bureau, </a:t>
            </a:r>
            <a:r>
              <a:rPr lang="en-US" sz="900" dirty="0" smtClean="0"/>
              <a:t>2007, 2012 </a:t>
            </a:r>
            <a:r>
              <a:rPr lang="en-US" sz="900" dirty="0"/>
              <a:t>American Community </a:t>
            </a:r>
            <a:r>
              <a:rPr lang="en-US" sz="900" dirty="0" smtClean="0"/>
              <a:t>Survey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xmlns="" val="299259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4864" y="1430384"/>
            <a:ext cx="7772400" cy="1003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Change in Total Higher Education Revenues per FTE Student, 2007 to 2012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EBC42B3-1C24-4227-B9D9-B1D0D5EC8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3894178853"/>
              </p:ext>
            </p:extLst>
          </p:nvPr>
        </p:nvGraphicFramePr>
        <p:xfrm>
          <a:off x="762000" y="1295400"/>
          <a:ext cx="7467600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649778" y="4027966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14864" y="1481209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48400" y="2360908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Illinois total education revenues increased from $11,123 in FY2007 to $12,855 in FY2012, the largest increase in the United States. </a:t>
            </a:r>
          </a:p>
          <a:p>
            <a:pPr marL="0"/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National Average went from $11,989 in 2007 to $11,043 in 2012, a loss of 7.9%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98757" y="6502414"/>
            <a:ext cx="6651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SHEF FY2012 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</a:t>
            </a:r>
            <a:b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Total educational revenue is the sum of educational appropriations and net tuition excluding net tuition revenue used for capital debt service.</a:t>
            </a:r>
            <a:endParaRPr lang="en-US" sz="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3043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1249" y="1529195"/>
            <a:ext cx="7772400" cy="645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Change in State and Local Appropriations per FTE Student, 2007 to 2012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EBC42B3-1C24-4227-B9D9-B1D0D5EC8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2087618534"/>
              </p:ext>
            </p:extLst>
          </p:nvPr>
        </p:nvGraphicFramePr>
        <p:xfrm>
          <a:off x="762000" y="1295400"/>
          <a:ext cx="7467600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648345" y="3688596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91249" y="1561483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48400" y="2360908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Appropriations per FTE in Illinois increased from $7,835 in FY2007 to $8,554 in FY2012, the second largest increase in the United States. </a:t>
            </a:r>
          </a:p>
          <a:p>
            <a:pPr marL="0"/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National Average decreased from $7,667 in 2007 to $5,906 in 2012, a loss of 23%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3487" y="6502414"/>
            <a:ext cx="15039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SHEF FY2012 Report</a:t>
            </a:r>
          </a:p>
        </p:txBody>
      </p:sp>
    </p:spTree>
    <p:extLst>
      <p:ext uri="{BB962C8B-B14F-4D97-AF65-F5344CB8AC3E}">
        <p14:creationId xmlns:p14="http://schemas.microsoft.com/office/powerpoint/2010/main" xmlns="" val="2729338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6266360"/>
              </p:ext>
            </p:extLst>
          </p:nvPr>
        </p:nvGraphicFramePr>
        <p:xfrm>
          <a:off x="152400" y="228600"/>
          <a:ext cx="8839200" cy="6508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52995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Tax Capacity and Effective Tax Rate, Illinois, 2006-2010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EBC42B3-1C24-4227-B9D9-B1D0D5EC8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892768614"/>
              </p:ext>
            </p:extLst>
          </p:nvPr>
        </p:nvGraphicFramePr>
        <p:xfrm>
          <a:off x="914400" y="1219200"/>
          <a:ext cx="7543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42912" y="3426001"/>
            <a:ext cx="9204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U.S. Average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1400" y="6475708"/>
            <a:ext cx="1342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rebuchet MS" pitchFamily="34" charset="0"/>
              </a:rPr>
              <a:t>Source: SHEEO SHEF</a:t>
            </a:r>
          </a:p>
        </p:txBody>
      </p:sp>
    </p:spTree>
    <p:extLst>
      <p:ext uri="{BB962C8B-B14F-4D97-AF65-F5344CB8AC3E}">
        <p14:creationId xmlns:p14="http://schemas.microsoft.com/office/powerpoint/2010/main" xmlns="" val="3675866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9116" y="4956637"/>
            <a:ext cx="7772400" cy="645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9116" y="4988925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Change in Net </a:t>
            </a:r>
            <a:r>
              <a:rPr lang="en-US" sz="1800" dirty="0"/>
              <a:t>Cost for First-Time Full-Time Undergraduates as a Percent of </a:t>
            </a:r>
            <a:r>
              <a:rPr lang="en-US" sz="1800" dirty="0" smtClean="0"/>
              <a:t>Median </a:t>
            </a:r>
            <a:r>
              <a:rPr lang="en-US" sz="1800" dirty="0"/>
              <a:t>Family Income, </a:t>
            </a:r>
            <a:r>
              <a:rPr lang="en-US" sz="1800" dirty="0" smtClean="0"/>
              <a:t>2006-07 to 2011-12, 2-Year Institutions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EBC42B3-1C24-4227-B9D9-B1D0D5EC8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624840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/>
              <a:t>Sources:  </a:t>
            </a:r>
            <a:r>
              <a:rPr lang="en-US" sz="800" dirty="0"/>
              <a:t>NCES, IPEDS Institutional Characteristics Files</a:t>
            </a:r>
            <a:r>
              <a:rPr lang="en-US" sz="800" dirty="0" smtClean="0"/>
              <a:t>; IC2006_ay, </a:t>
            </a:r>
            <a:r>
              <a:rPr lang="en-US" sz="800" dirty="0"/>
              <a:t>hd2012 and ic2012_ay Provisional Release Data </a:t>
            </a:r>
            <a:r>
              <a:rPr lang="en-US" sz="800" dirty="0" smtClean="0"/>
              <a:t>Files.; NCES</a:t>
            </a:r>
            <a:r>
              <a:rPr lang="en-US" sz="800" dirty="0"/>
              <a:t>, </a:t>
            </a:r>
            <a:r>
              <a:rPr lang="en-US" sz="800" dirty="0" smtClean="0"/>
              <a:t>IPEDS Fall 2006, </a:t>
            </a:r>
            <a:r>
              <a:rPr lang="en-US" sz="800" dirty="0"/>
              <a:t>Fall 2011 Enrollment </a:t>
            </a:r>
            <a:r>
              <a:rPr lang="en-US" sz="800" dirty="0" smtClean="0"/>
              <a:t>Files; </a:t>
            </a:r>
            <a:r>
              <a:rPr lang="en-US" sz="800" dirty="0"/>
              <a:t>NCES, IPEDS Academic Year </a:t>
            </a:r>
            <a:r>
              <a:rPr lang="en-US" sz="800" dirty="0" smtClean="0"/>
              <a:t>2006-07, 2011-12 </a:t>
            </a:r>
            <a:r>
              <a:rPr lang="en-US" sz="800" dirty="0"/>
              <a:t>Student Financial Aid </a:t>
            </a:r>
            <a:r>
              <a:rPr lang="en-US" sz="800" dirty="0" smtClean="0"/>
              <a:t>Files; U.S</a:t>
            </a:r>
            <a:r>
              <a:rPr lang="en-US" sz="800" dirty="0"/>
              <a:t>. Census Bureau</a:t>
            </a:r>
            <a:r>
              <a:rPr lang="en-US" sz="800" dirty="0" smtClean="0"/>
              <a:t>, 2007 &amp; </a:t>
            </a:r>
            <a:r>
              <a:rPr lang="en-US" sz="800" dirty="0"/>
              <a:t>2012 American Community Survey (ACS) One-Year Public Use Microdata Sample (PUMS) File</a:t>
            </a:r>
            <a:r>
              <a:rPr lang="en-US" sz="800" dirty="0" smtClean="0"/>
              <a:t>. 2011-2012 files provisional.</a:t>
            </a:r>
            <a:endParaRPr lang="en-US" sz="800" dirty="0"/>
          </a:p>
          <a:p>
            <a:pPr algn="r"/>
            <a:r>
              <a:rPr lang="en-US" sz="800" dirty="0"/>
              <a:t>Note:  State Costs are weighted averages of published institution charges for first-time full-time undergraduates.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319633300"/>
              </p:ext>
            </p:extLst>
          </p:nvPr>
        </p:nvGraphicFramePr>
        <p:xfrm>
          <a:off x="685800" y="1219200"/>
          <a:ext cx="7315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48400" y="2360908"/>
            <a:ext cx="2209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2006-07, Illinois ranked 26</a:t>
            </a:r>
            <a:r>
              <a:rPr lang="en-US" sz="10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12.2% of median family income required to attend 2-year institutions. </a:t>
            </a:r>
          </a:p>
          <a:p>
            <a:pPr marL="0"/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2011-12 Illinois moved to 34</a:t>
            </a:r>
            <a:r>
              <a:rPr lang="en-US" sz="10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the nation for the percentage of family income required to pay for attendance at 2-year institutions – 14.1%.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74273" y="3667695"/>
            <a:ext cx="3429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38761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0738" y="5042711"/>
            <a:ext cx="7772400" cy="645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0738" y="5074999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Change in Net </a:t>
            </a:r>
            <a:r>
              <a:rPr lang="en-US" sz="1800" dirty="0"/>
              <a:t>Cost for First-Time Full-Time Undergraduates as a Percent of </a:t>
            </a:r>
            <a:r>
              <a:rPr lang="en-US" sz="1800" dirty="0" smtClean="0"/>
              <a:t>Median </a:t>
            </a:r>
            <a:r>
              <a:rPr lang="en-US" sz="1800" dirty="0"/>
              <a:t>Family Income, </a:t>
            </a:r>
            <a:r>
              <a:rPr lang="en-US" sz="1800" dirty="0" smtClean="0"/>
              <a:t>2006-07 to 2011-12, 4-Year Institutions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EBC42B3-1C24-4227-B9D9-B1D0D5EC8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624840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/>
              <a:t>Sources:  </a:t>
            </a:r>
            <a:r>
              <a:rPr lang="en-US" sz="800" dirty="0"/>
              <a:t>NCES, IPEDS Institutional Characteristics Files</a:t>
            </a:r>
            <a:r>
              <a:rPr lang="en-US" sz="800" dirty="0" smtClean="0"/>
              <a:t>; IC2006_ay, </a:t>
            </a:r>
            <a:r>
              <a:rPr lang="en-US" sz="800" dirty="0"/>
              <a:t>hd2012 and ic2012_ay Provisional Release Data </a:t>
            </a:r>
            <a:r>
              <a:rPr lang="en-US" sz="800" dirty="0" smtClean="0"/>
              <a:t>Files.; NCES</a:t>
            </a:r>
            <a:r>
              <a:rPr lang="en-US" sz="800" dirty="0"/>
              <a:t>, </a:t>
            </a:r>
            <a:r>
              <a:rPr lang="en-US" sz="800" dirty="0" smtClean="0"/>
              <a:t>IPEDS Fall 2006, </a:t>
            </a:r>
            <a:r>
              <a:rPr lang="en-US" sz="800" dirty="0"/>
              <a:t>Fall 2011 Enrollment </a:t>
            </a:r>
            <a:r>
              <a:rPr lang="en-US" sz="800" dirty="0" smtClean="0"/>
              <a:t>Files; </a:t>
            </a:r>
            <a:r>
              <a:rPr lang="en-US" sz="800" dirty="0"/>
              <a:t>NCES, IPEDS Academic Year </a:t>
            </a:r>
            <a:r>
              <a:rPr lang="en-US" sz="800" dirty="0" smtClean="0"/>
              <a:t>2006-07, 2011-12 </a:t>
            </a:r>
            <a:r>
              <a:rPr lang="en-US" sz="800" dirty="0"/>
              <a:t>Student Financial Aid </a:t>
            </a:r>
            <a:r>
              <a:rPr lang="en-US" sz="800" dirty="0" smtClean="0"/>
              <a:t>Files; U.S</a:t>
            </a:r>
            <a:r>
              <a:rPr lang="en-US" sz="800" dirty="0"/>
              <a:t>. Census Bureau</a:t>
            </a:r>
            <a:r>
              <a:rPr lang="en-US" sz="800" dirty="0" smtClean="0"/>
              <a:t>, 2007 &amp; </a:t>
            </a:r>
            <a:r>
              <a:rPr lang="en-US" sz="800" dirty="0"/>
              <a:t>2012 American Community Survey (ACS) One-Year Public Use Microdata Sample (PUMS) File</a:t>
            </a:r>
            <a:r>
              <a:rPr lang="en-US" sz="800" dirty="0" smtClean="0"/>
              <a:t>. 2011-2012 files provisional.</a:t>
            </a:r>
            <a:endParaRPr lang="en-US" sz="800" dirty="0"/>
          </a:p>
          <a:p>
            <a:pPr algn="r"/>
            <a:r>
              <a:rPr lang="en-US" sz="800" dirty="0"/>
              <a:t>Note:  State Costs are weighted averages of published institution charges for first-time full-time undergraduates.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56399264"/>
              </p:ext>
            </p:extLst>
          </p:nvPr>
        </p:nvGraphicFramePr>
        <p:xfrm>
          <a:off x="685800" y="1219200"/>
          <a:ext cx="7315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9917" y="2678349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Illinois has moved from 46</a:t>
            </a:r>
            <a:r>
              <a:rPr lang="en-US" sz="10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47</a:t>
            </a:r>
            <a:r>
              <a:rPr lang="en-US" sz="10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the nation for the percent of median family income required to attend a 4 year institution. </a:t>
            </a:r>
          </a:p>
          <a:p>
            <a:pPr marL="0"/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2006-07, tuition costs were 18.3% of median family income, and in 2011-12, 22.6%.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53748" y="3490013"/>
            <a:ext cx="3429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85250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3698" y="5411656"/>
            <a:ext cx="7772400" cy="645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03698" y="5443944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Change in Net </a:t>
            </a:r>
            <a:r>
              <a:rPr lang="en-US" sz="1800" dirty="0"/>
              <a:t>Cost for First-Time Full-Time Undergraduates as a Percent of Low Quintile Median Family Income, </a:t>
            </a:r>
            <a:r>
              <a:rPr lang="en-US" sz="1800" dirty="0" smtClean="0"/>
              <a:t>2006-07 to 2011-12, 2-Year Institutions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EBC42B3-1C24-4227-B9D9-B1D0D5EC8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624840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/>
              <a:t>Sources:  </a:t>
            </a:r>
            <a:r>
              <a:rPr lang="en-US" sz="800" dirty="0"/>
              <a:t>NCES, IPEDS Institutional Characteristics Files</a:t>
            </a:r>
            <a:r>
              <a:rPr lang="en-US" sz="800" dirty="0" smtClean="0"/>
              <a:t>; IC2006_ay, </a:t>
            </a:r>
            <a:r>
              <a:rPr lang="en-US" sz="800" dirty="0"/>
              <a:t>hd2012 and ic2012_ay Provisional Release Data </a:t>
            </a:r>
            <a:r>
              <a:rPr lang="en-US" sz="800" dirty="0" smtClean="0"/>
              <a:t>Files.; NCES</a:t>
            </a:r>
            <a:r>
              <a:rPr lang="en-US" sz="800" dirty="0"/>
              <a:t>, </a:t>
            </a:r>
            <a:r>
              <a:rPr lang="en-US" sz="800" dirty="0" smtClean="0"/>
              <a:t>IPEDS Fall 2006, </a:t>
            </a:r>
            <a:r>
              <a:rPr lang="en-US" sz="800" dirty="0"/>
              <a:t>Fall 2011 Enrollment </a:t>
            </a:r>
            <a:r>
              <a:rPr lang="en-US" sz="800" dirty="0" smtClean="0"/>
              <a:t>Files; </a:t>
            </a:r>
            <a:r>
              <a:rPr lang="en-US" sz="800" dirty="0"/>
              <a:t>NCES, IPEDS Academic Year </a:t>
            </a:r>
            <a:r>
              <a:rPr lang="en-US" sz="800" dirty="0" smtClean="0"/>
              <a:t>2006-07, 2011-12 </a:t>
            </a:r>
            <a:r>
              <a:rPr lang="en-US" sz="800" dirty="0"/>
              <a:t>Student Financial Aid </a:t>
            </a:r>
            <a:r>
              <a:rPr lang="en-US" sz="800" dirty="0" smtClean="0"/>
              <a:t>Files; U.S</a:t>
            </a:r>
            <a:r>
              <a:rPr lang="en-US" sz="800" dirty="0"/>
              <a:t>. Census Bureau</a:t>
            </a:r>
            <a:r>
              <a:rPr lang="en-US" sz="800" dirty="0" smtClean="0"/>
              <a:t>, 2007 &amp; </a:t>
            </a:r>
            <a:r>
              <a:rPr lang="en-US" sz="800" dirty="0"/>
              <a:t>2012 American Community Survey (ACS) One-Year Public Use Microdata Sample (PUMS) File</a:t>
            </a:r>
            <a:r>
              <a:rPr lang="en-US" sz="800" dirty="0" smtClean="0"/>
              <a:t>. 2011-2012 files provisional.</a:t>
            </a:r>
            <a:endParaRPr lang="en-US" sz="800" dirty="0"/>
          </a:p>
          <a:p>
            <a:pPr algn="r"/>
            <a:r>
              <a:rPr lang="en-US" sz="800" dirty="0"/>
              <a:t>Note:  State Costs are weighted averages of published institution charges for first-time full-time undergraduates.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591238219"/>
              </p:ext>
            </p:extLst>
          </p:nvPr>
        </p:nvGraphicFramePr>
        <p:xfrm>
          <a:off x="685800" y="1219200"/>
          <a:ext cx="7315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48400" y="2360908"/>
            <a:ext cx="2209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2006-07, Illinois ranked 24</a:t>
            </a:r>
            <a:r>
              <a:rPr lang="en-US" sz="10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</a:t>
            </a:r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41%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low 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uintile 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edian family income required to attend 2-year institutions. </a:t>
            </a:r>
          </a:p>
          <a:p>
            <a:pPr marL="0"/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2011-12 Illinois moved to 12</a:t>
            </a:r>
            <a:r>
              <a:rPr lang="en-US" sz="10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the nation for the percentage of family income required to pay for attendance at 2-year institutions – </a:t>
            </a:r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53%.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06179" y="3747907"/>
            <a:ext cx="3429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40651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252771"/>
            <a:ext cx="7772400" cy="645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8600" y="5285059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Change in Net </a:t>
            </a:r>
            <a:r>
              <a:rPr lang="en-US" sz="1800" dirty="0"/>
              <a:t>Cost for First-Time Full-Time Undergraduates as a Percent of Low Quintile Median Family Income, </a:t>
            </a:r>
            <a:r>
              <a:rPr lang="en-US" sz="1800" dirty="0" smtClean="0"/>
              <a:t>2006-07 to 2011-12, 4-Year Institutions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EBC42B3-1C24-4227-B9D9-B1D0D5EC8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624840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/>
              <a:t>Sources:  </a:t>
            </a:r>
            <a:r>
              <a:rPr lang="en-US" sz="800" dirty="0"/>
              <a:t>NCES, IPEDS Institutional Characteristics Files</a:t>
            </a:r>
            <a:r>
              <a:rPr lang="en-US" sz="800" dirty="0" smtClean="0"/>
              <a:t>; IC2006_ay, </a:t>
            </a:r>
            <a:r>
              <a:rPr lang="en-US" sz="800" dirty="0"/>
              <a:t>hd2012 and ic2012_ay Provisional Release Data </a:t>
            </a:r>
            <a:r>
              <a:rPr lang="en-US" sz="800" dirty="0" smtClean="0"/>
              <a:t>Files.; NCES</a:t>
            </a:r>
            <a:r>
              <a:rPr lang="en-US" sz="800" dirty="0"/>
              <a:t>, </a:t>
            </a:r>
            <a:r>
              <a:rPr lang="en-US" sz="800" dirty="0" smtClean="0"/>
              <a:t>IPEDS Fall 2006, </a:t>
            </a:r>
            <a:r>
              <a:rPr lang="en-US" sz="800" dirty="0"/>
              <a:t>Fall 2011 Enrollment </a:t>
            </a:r>
            <a:r>
              <a:rPr lang="en-US" sz="800" dirty="0" smtClean="0"/>
              <a:t>Files; </a:t>
            </a:r>
            <a:r>
              <a:rPr lang="en-US" sz="800" dirty="0"/>
              <a:t>NCES, IPEDS Academic Year </a:t>
            </a:r>
            <a:r>
              <a:rPr lang="en-US" sz="800" dirty="0" smtClean="0"/>
              <a:t>2006-07, 2011-12 </a:t>
            </a:r>
            <a:r>
              <a:rPr lang="en-US" sz="800" dirty="0"/>
              <a:t>Student Financial Aid </a:t>
            </a:r>
            <a:r>
              <a:rPr lang="en-US" sz="800" dirty="0" smtClean="0"/>
              <a:t>Files; U.S</a:t>
            </a:r>
            <a:r>
              <a:rPr lang="en-US" sz="800" dirty="0"/>
              <a:t>. Census Bureau</a:t>
            </a:r>
            <a:r>
              <a:rPr lang="en-US" sz="800" dirty="0" smtClean="0"/>
              <a:t>, 2007 &amp; </a:t>
            </a:r>
            <a:r>
              <a:rPr lang="en-US" sz="800" dirty="0"/>
              <a:t>2012 American Community Survey (ACS) One-Year Public Use Microdata Sample (PUMS) File</a:t>
            </a:r>
            <a:r>
              <a:rPr lang="en-US" sz="800" dirty="0" smtClean="0"/>
              <a:t>. 2011-2012 files provisional.</a:t>
            </a:r>
            <a:endParaRPr lang="en-US" sz="800" dirty="0"/>
          </a:p>
          <a:p>
            <a:pPr algn="r"/>
            <a:r>
              <a:rPr lang="en-US" sz="800" dirty="0"/>
              <a:t>Note:  State Costs are weighted averages of published institution charges for first-time full-time undergraduates.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1364392585"/>
              </p:ext>
            </p:extLst>
          </p:nvPr>
        </p:nvGraphicFramePr>
        <p:xfrm>
          <a:off x="685800" y="1219200"/>
          <a:ext cx="7315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86400" y="2133600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Illinois has maintained a rank of 4</a:t>
            </a:r>
            <a:r>
              <a:rPr lang="en-US" sz="10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the nation for the percentage of lowest 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uintile 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edian family income required to attend 4-year institutions. </a:t>
            </a:r>
          </a:p>
          <a:p>
            <a:pPr marL="0"/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2006-07, tuition costs were </a:t>
            </a:r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62%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family income (low quintile), and in 2011-12, </a:t>
            </a:r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86%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52678" y="4290661"/>
            <a:ext cx="3429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2911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8552" y="5547028"/>
            <a:ext cx="7772400" cy="1291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Change in State Need-Based Aid as a Percent of Pell, 2007 vs. 2012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EBC42B3-1C24-4227-B9D9-B1D0D5EC8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3862603356"/>
              </p:ext>
            </p:extLst>
          </p:nvPr>
        </p:nvGraphicFramePr>
        <p:xfrm>
          <a:off x="773501" y="1008811"/>
          <a:ext cx="7842132" cy="522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355" y="6482858"/>
            <a:ext cx="51812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800" dirty="0" smtClean="0">
                <a:latin typeface="Trebuchet MS" pitchFamily="34" charset="0"/>
              </a:rPr>
              <a:t>Source: NASSGAP Annual Reports, 2006-07 &amp; 2011-12; US Dept. of Ed End of Year Reports, 2006-07, 2011-12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8552" y="5594352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83700" y="3918040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54458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Growth in Technology Transfer in Illinois and the United States, 2003-07 vs. 2008-12, Percent Change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5443156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6A378CF1-1074-4ED5-9FB9-1FCCCD11058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47800" y="1477526"/>
            <a:ext cx="713772" cy="553998"/>
            <a:chOff x="5181600" y="1334760"/>
            <a:chExt cx="713772" cy="553998"/>
          </a:xfrm>
        </p:grpSpPr>
        <p:sp>
          <p:nvSpPr>
            <p:cNvPr id="6" name="TextBox 5"/>
            <p:cNvSpPr txBox="1"/>
            <p:nvPr/>
          </p:nvSpPr>
          <p:spPr>
            <a:xfrm>
              <a:off x="5334000" y="1334760"/>
              <a:ext cx="56137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/>
              <a:r>
                <a:rPr lang="en-US" sz="1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US</a:t>
              </a:r>
            </a:p>
            <a:p>
              <a:pPr marL="0"/>
              <a:endPara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/>
              <a:r>
                <a:rPr lang="en-US" sz="1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Illinois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181600" y="1676571"/>
              <a:ext cx="152400" cy="152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181600" y="1384834"/>
              <a:ext cx="152400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172200" y="1461034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>
              <a:tabLst>
                <a:tab pos="1031875" algn="ctr"/>
                <a:tab pos="1946275" algn="ctr"/>
              </a:tabLst>
            </a:pPr>
            <a:r>
              <a:rPr lang="en-US" sz="1000" b="1" dirty="0" smtClean="0"/>
              <a:t>2003-07	2008-12	Total, 		2003-12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2200" y="1908414"/>
            <a:ext cx="25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>
              <a:tabLst>
                <a:tab pos="1031875" algn="ctr"/>
                <a:tab pos="1946275" algn="ctr"/>
              </a:tabLst>
            </a:pPr>
            <a:r>
              <a:rPr lang="en-US" sz="1000" dirty="0" smtClean="0"/>
              <a:t>57,596	69,007	126,603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200" y="2590800"/>
            <a:ext cx="25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>
              <a:tabLst>
                <a:tab pos="1031875" algn="ctr"/>
                <a:tab pos="1946275" algn="ctr"/>
              </a:tabLst>
            </a:pPr>
            <a:r>
              <a:rPr lang="en-US" sz="1000" dirty="0" smtClean="0"/>
              <a:t>2,775	3,212	5,987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3200400"/>
            <a:ext cx="25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>
              <a:tabLst>
                <a:tab pos="1031875" algn="ctr"/>
                <a:tab pos="1946275" algn="ctr"/>
              </a:tabLst>
            </a:pPr>
            <a:r>
              <a:rPr lang="en-US" sz="1000" dirty="0" smtClean="0"/>
              <a:t>11,895	13,859	25,754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5203370"/>
            <a:ext cx="25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>
              <a:tabLst>
                <a:tab pos="1031875" algn="ctr"/>
                <a:tab pos="1946275" algn="ctr"/>
              </a:tabLst>
            </a:pPr>
            <a:r>
              <a:rPr lang="en-US" sz="1000" dirty="0" smtClean="0"/>
              <a:t>515	536	1,051</a:t>
            </a:r>
          </a:p>
        </p:txBody>
      </p:sp>
      <p:sp>
        <p:nvSpPr>
          <p:cNvPr id="13" name="TextBox 9"/>
          <p:cNvSpPr txBox="1"/>
          <p:nvPr/>
        </p:nvSpPr>
        <p:spPr>
          <a:xfrm>
            <a:off x="6172200" y="3881642"/>
            <a:ext cx="25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>
              <a:tabLst>
                <a:tab pos="1031875" algn="ctr"/>
                <a:tab pos="1946275" algn="ctr"/>
              </a:tabLst>
            </a:pPr>
            <a:r>
              <a:rPr lang="en-US" sz="1000" dirty="0" smtClean="0"/>
              <a:t>519	763	1,282</a:t>
            </a:r>
          </a:p>
        </p:txBody>
      </p:sp>
      <p:sp>
        <p:nvSpPr>
          <p:cNvPr id="14" name="TextBox 9"/>
          <p:cNvSpPr txBox="1"/>
          <p:nvPr/>
        </p:nvSpPr>
        <p:spPr>
          <a:xfrm>
            <a:off x="6172200" y="4491242"/>
            <a:ext cx="25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>
              <a:tabLst>
                <a:tab pos="1031875" algn="ctr"/>
                <a:tab pos="1946275" algn="ctr"/>
              </a:tabLst>
            </a:pPr>
            <a:r>
              <a:rPr lang="en-US" sz="1000" dirty="0" smtClean="0"/>
              <a:t>14,307	15,495	29,802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61572" y="6172200"/>
            <a:ext cx="68300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Notes: US numbers exclude Illinois. The University of Illinois, University of Chicago, and Northwestern University account for almost all academic technology transfer output in the state.</a:t>
            </a:r>
          </a:p>
          <a:p>
            <a:pPr marL="0" algn="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Illinois Innovation Index 2013 Quarter 4, Association of University Technology Managers (AUTM), ISTC</a:t>
            </a:r>
          </a:p>
        </p:txBody>
      </p:sp>
    </p:spTree>
    <p:extLst>
      <p:ext uri="{BB962C8B-B14F-4D97-AF65-F5344CB8AC3E}">
        <p14:creationId xmlns:p14="http://schemas.microsoft.com/office/powerpoint/2010/main" xmlns="" val="3608640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55462" y="1073991"/>
            <a:ext cx="77821" cy="2470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77358" y="3866291"/>
            <a:ext cx="77821" cy="2470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Change in Adults with an Bachelor’s and Higher, 2007 to 2012</a:t>
            </a:r>
            <a:endParaRPr lang="en-US" sz="2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9003400"/>
              </p:ext>
            </p:extLst>
          </p:nvPr>
        </p:nvGraphicFramePr>
        <p:xfrm>
          <a:off x="457016" y="1436653"/>
          <a:ext cx="8229600" cy="2461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4850" y="6613525"/>
            <a:ext cx="914400" cy="2444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6A378CF1-1074-4ED5-9FB9-1FCCCD11058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26" y="1207688"/>
            <a:ext cx="914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Ages 25-34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49800976"/>
              </p:ext>
            </p:extLst>
          </p:nvPr>
        </p:nvGraphicFramePr>
        <p:xfrm>
          <a:off x="448390" y="3969919"/>
          <a:ext cx="8229600" cy="2525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3740954"/>
            <a:ext cx="914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Ages 25-64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94373" y="1073991"/>
            <a:ext cx="0" cy="3626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006541" y="4443568"/>
            <a:ext cx="0" cy="3626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967464" y="1335469"/>
            <a:ext cx="8626" cy="327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388557" y="4645931"/>
            <a:ext cx="8626" cy="327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459857" y="6512773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900" dirty="0"/>
              <a:t>Source:  U.S. Census Bureau, </a:t>
            </a:r>
            <a:r>
              <a:rPr lang="en-US" sz="900" dirty="0" smtClean="0"/>
              <a:t>2007, 2012 </a:t>
            </a:r>
            <a:r>
              <a:rPr lang="en-US" sz="900" dirty="0"/>
              <a:t>American Community </a:t>
            </a:r>
            <a:r>
              <a:rPr lang="en-US" sz="900" dirty="0" smtClean="0"/>
              <a:t>Survey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xmlns="" val="3657650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45526" y="2636190"/>
            <a:ext cx="133468" cy="34724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in Venture Capital Disbursed per $1,000 of Gross Domestic Product, by State, 2007 to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EBC42B3-1C24-4227-B9D9-B1D0D5EC8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6273969"/>
            <a:ext cx="5715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/>
              <a:t>SOURCES: </a:t>
            </a:r>
            <a:r>
              <a:rPr lang="en-US" sz="900" dirty="0" smtClean="0"/>
              <a:t>NSF.gov: PricewaterhouseCoopers </a:t>
            </a:r>
            <a:r>
              <a:rPr lang="en-US" sz="900" dirty="0"/>
              <a:t>and National Venture Capital Association, special tabulations (2011, 2011, 2013) of the </a:t>
            </a:r>
            <a:r>
              <a:rPr lang="en-US" sz="900" dirty="0" err="1"/>
              <a:t>MoneyTree</a:t>
            </a:r>
            <a:r>
              <a:rPr lang="en-US" sz="900" dirty="0"/>
              <a:t>™ Survey (various years); Bureau of Economic Analysis, Gross Domestic Product data (June 2013).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595744305"/>
              </p:ext>
            </p:extLst>
          </p:nvPr>
        </p:nvGraphicFramePr>
        <p:xfrm>
          <a:off x="914400" y="1295400"/>
          <a:ext cx="7391400" cy="4978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2103894" y="3664059"/>
            <a:ext cx="0" cy="4572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67424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Funding for Research &amp; Development, 2008 to 2011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EBC42B3-1C24-4227-B9D9-B1D0D5EC8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6359" y="6539583"/>
            <a:ext cx="20457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National Science Foundation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1682574685"/>
              </p:ext>
            </p:extLst>
          </p:nvPr>
        </p:nvGraphicFramePr>
        <p:xfrm>
          <a:off x="990600" y="1295400"/>
          <a:ext cx="6858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3704" y="1256238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3704" y="3505200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89084" y="1215785"/>
            <a:ext cx="9893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50-State Rank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79378" y="1471047"/>
            <a:ext cx="325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14644" y="185767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14644" y="223867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14644" y="259080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14644" y="2992924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75902" y="3718302"/>
            <a:ext cx="325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11168" y="4104928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11168" y="4485928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11168" y="4838055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11168" y="5240179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38645952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Change in Funding for Research &amp; Development, 2008 to 2011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EBC42B3-1C24-4227-B9D9-B1D0D5EC8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6359" y="6539583"/>
            <a:ext cx="20457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National Science Foundation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3471391295"/>
              </p:ext>
            </p:extLst>
          </p:nvPr>
        </p:nvGraphicFramePr>
        <p:xfrm>
          <a:off x="990600" y="1295400"/>
          <a:ext cx="6858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89084" y="1066800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 in </a:t>
            </a:r>
            <a:b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50-State Rank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4644" y="167640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14644" y="243840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14644" y="3266728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91400" y="4076055"/>
            <a:ext cx="3016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91400" y="5011579"/>
            <a:ext cx="3016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xmlns="" val="31068170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90585" y="5543309"/>
            <a:ext cx="7772400" cy="1291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369"/>
            <a:ext cx="8229600" cy="816432"/>
          </a:xfrm>
        </p:spPr>
        <p:txBody>
          <a:bodyPr/>
          <a:lstStyle/>
          <a:p>
            <a:r>
              <a:rPr lang="en-US" sz="2000" dirty="0" smtClean="0"/>
              <a:t>Change in Rank on the State New Economy Index, 2007 to 2012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EBC42B3-1C24-4227-B9D9-B1D0D5EC8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5000" y="6527884"/>
            <a:ext cx="3429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 smtClean="0"/>
              <a:t>Source: The 2012 State new Economy Index, ITIF</a:t>
            </a:r>
            <a:endParaRPr lang="en-US" sz="9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3462799557"/>
              </p:ext>
            </p:extLst>
          </p:nvPr>
        </p:nvGraphicFramePr>
        <p:xfrm>
          <a:off x="533400" y="1066800"/>
          <a:ext cx="81153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590585" y="5599264"/>
            <a:ext cx="3429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00719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9550"/>
            <a:ext cx="8229600" cy="10207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Percent of Adults with an Associate Degree or Higher by Age Group – Illinois, U.S. &amp; Leading OECD Countries</a:t>
            </a:r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01752" y="6172200"/>
            <a:ext cx="457200" cy="365125"/>
          </a:xfrm>
        </p:spPr>
        <p:txBody>
          <a:bodyPr/>
          <a:lstStyle/>
          <a:p>
            <a:pPr>
              <a:defRPr/>
            </a:pPr>
            <a:fld id="{F8AA09BC-7333-43C7-B442-7130F1401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200400" y="6334125"/>
            <a:ext cx="5553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628650" algn="l"/>
              </a:tabLst>
            </a:pPr>
            <a:r>
              <a:rPr lang="en-US" sz="1000" dirty="0">
                <a:solidFill>
                  <a:srgbClr val="000000"/>
                </a:solidFill>
              </a:rPr>
              <a:t>Source: OECD, Education at a Glance </a:t>
            </a:r>
            <a:r>
              <a:rPr lang="en-US" sz="1000" dirty="0" smtClean="0">
                <a:solidFill>
                  <a:srgbClr val="000000"/>
                </a:solidFill>
              </a:rPr>
              <a:t>2007, 2013; </a:t>
            </a:r>
            <a:r>
              <a:rPr lang="en-US" sz="1000" dirty="0">
                <a:solidFill>
                  <a:srgbClr val="000000"/>
                </a:solidFill>
              </a:rPr>
              <a:t>U.S. Census Bureau, </a:t>
            </a:r>
            <a:r>
              <a:rPr lang="en-US" sz="1000" dirty="0" smtClean="0">
                <a:solidFill>
                  <a:srgbClr val="000000"/>
                </a:solidFill>
              </a:rPr>
              <a:t>2007, 2012 American </a:t>
            </a:r>
            <a:r>
              <a:rPr lang="en-US" sz="1000" dirty="0">
                <a:solidFill>
                  <a:srgbClr val="000000"/>
                </a:solidFill>
              </a:rPr>
              <a:t>Community Survey One-Year Public Use Microdata Sample File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xmlns="" val="141749837"/>
              </p:ext>
            </p:extLst>
          </p:nvPr>
        </p:nvGraphicFramePr>
        <p:xfrm>
          <a:off x="735769" y="3717983"/>
          <a:ext cx="8095343" cy="2458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71030312"/>
              </p:ext>
            </p:extLst>
          </p:nvPr>
        </p:nvGraphicFramePr>
        <p:xfrm>
          <a:off x="481522" y="1354347"/>
          <a:ext cx="8271953" cy="193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2957" y="1147313"/>
            <a:ext cx="511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2007</a:t>
            </a:r>
          </a:p>
        </p:txBody>
      </p:sp>
      <p:sp>
        <p:nvSpPr>
          <p:cNvPr id="7" name="Rectangle 6"/>
          <p:cNvSpPr/>
          <p:nvPr/>
        </p:nvSpPr>
        <p:spPr>
          <a:xfrm>
            <a:off x="63954" y="3771717"/>
            <a:ext cx="7296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2011-12</a:t>
            </a:r>
            <a:endParaRPr lang="en-US" sz="1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98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Education Attainment Levels of Adults, 2005 vs. 2012</a:t>
            </a:r>
            <a:br>
              <a:rPr lang="en-US" sz="2400" dirty="0" smtClean="0"/>
            </a:br>
            <a:r>
              <a:rPr lang="en-US" sz="1800" dirty="0" smtClean="0"/>
              <a:t>(Percent)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EBC42B3-1C24-4227-B9D9-B1D0D5EC8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1922348656"/>
              </p:ext>
            </p:extLst>
          </p:nvPr>
        </p:nvGraphicFramePr>
        <p:xfrm>
          <a:off x="1143000" y="1295400"/>
          <a:ext cx="6858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24144" y="6324600"/>
            <a:ext cx="39853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U.S. Census Bureau, 2005 and 2012 American Community Survey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3702" y="1256238"/>
            <a:ext cx="511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3703" y="3505200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89084" y="1215785"/>
            <a:ext cx="9893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50-State Rank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79378" y="1471047"/>
            <a:ext cx="325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79378" y="1857673"/>
            <a:ext cx="325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79378" y="2238673"/>
            <a:ext cx="325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79378" y="2590800"/>
            <a:ext cx="325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79378" y="2992924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75902" y="3718302"/>
            <a:ext cx="325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75902" y="4104928"/>
            <a:ext cx="325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75902" y="4485928"/>
            <a:ext cx="325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75902" y="4838055"/>
            <a:ext cx="325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75902" y="5240179"/>
            <a:ext cx="325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xmlns="" val="1411684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Change in Percent Education Attainment Levels of Adults, </a:t>
            </a:r>
            <a:br>
              <a:rPr lang="en-US" sz="2400" dirty="0" smtClean="0"/>
            </a:br>
            <a:r>
              <a:rPr lang="en-US" sz="2400" dirty="0" smtClean="0"/>
              <a:t>2005 vs. 2012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EBC42B3-1C24-4227-B9D9-B1D0D5EC8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839611104"/>
              </p:ext>
            </p:extLst>
          </p:nvPr>
        </p:nvGraphicFramePr>
        <p:xfrm>
          <a:off x="1143000" y="1295400"/>
          <a:ext cx="6858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24144" y="6324600"/>
            <a:ext cx="39853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U.S. Census Bureau, 2005 and 2012 American Community Survey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90124" y="1215785"/>
            <a:ext cx="15872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 in 50-State Rank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91400" y="1713438"/>
            <a:ext cx="3016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14644" y="254347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91400" y="3381673"/>
            <a:ext cx="3016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14644" y="4203085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14644" y="5011579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095243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777392" y="1364190"/>
            <a:ext cx="77821" cy="2470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25510" y="3742055"/>
            <a:ext cx="77821" cy="2470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Change in the High School Completion Gap Between Whites and Underserved Populations, 2007 vs. 2012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EBC42B3-1C24-4227-B9D9-B1D0D5EC8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2036232225"/>
              </p:ext>
            </p:extLst>
          </p:nvPr>
        </p:nvGraphicFramePr>
        <p:xfrm>
          <a:off x="1136710" y="1397000"/>
          <a:ext cx="6096000" cy="252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277" y="1410414"/>
            <a:ext cx="914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Ages 18-34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2610546647"/>
              </p:ext>
            </p:extLst>
          </p:nvPr>
        </p:nvGraphicFramePr>
        <p:xfrm>
          <a:off x="1136710" y="4006850"/>
          <a:ext cx="6096000" cy="252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402" y="4020264"/>
            <a:ext cx="914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Ages 18-64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06575" y="1732835"/>
            <a:ext cx="0" cy="3626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464421" y="4398397"/>
            <a:ext cx="0" cy="3626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485065" y="1732835"/>
            <a:ext cx="0" cy="3540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137157" y="4413010"/>
            <a:ext cx="0" cy="327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55343" y="6520271"/>
            <a:ext cx="62886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700" dirty="0" smtClean="0"/>
              <a:t>Note: Underrepresented Minorities include Blacks, Hispanics, and Native Americans</a:t>
            </a:r>
            <a:br>
              <a:rPr lang="en-US" sz="700" dirty="0" smtClean="0"/>
            </a:br>
            <a:r>
              <a:rPr lang="en-US" sz="700" dirty="0" smtClean="0"/>
              <a:t>Source</a:t>
            </a:r>
            <a:r>
              <a:rPr lang="en-US" sz="700" dirty="0"/>
              <a:t>:  U.S. Census Bureau, 2005-07 and 2010-12 American Community Survey (ACS) Three-Year Public Use Microdata Sample (PUMS) File.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121580"/>
              </p:ext>
            </p:extLst>
          </p:nvPr>
        </p:nvGraphicFramePr>
        <p:xfrm>
          <a:off x="7384210" y="2104844"/>
          <a:ext cx="1542504" cy="57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168"/>
                <a:gridCol w="514168"/>
                <a:gridCol w="514168"/>
              </a:tblGrid>
              <a:tr h="181338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2005-07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2010-12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4705"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Illinois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18.90%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16.75%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4705"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Nation</a:t>
                      </a:r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17.85%</a:t>
                      </a:r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15.35%</a:t>
                      </a:r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6291714"/>
              </p:ext>
            </p:extLst>
          </p:nvPr>
        </p:nvGraphicFramePr>
        <p:xfrm>
          <a:off x="7398587" y="4430565"/>
          <a:ext cx="1542504" cy="57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168"/>
                <a:gridCol w="514168"/>
                <a:gridCol w="514168"/>
              </a:tblGrid>
              <a:tr h="181338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2005-07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2010-12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4705"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Illinois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20.65%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19.45%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4705"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Nation</a:t>
                      </a:r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19.18%</a:t>
                      </a:r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17.68%</a:t>
                      </a:r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09764" y="1041082"/>
            <a:ext cx="1759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/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Negative numbers represent a closing of the gap</a:t>
            </a:r>
          </a:p>
        </p:txBody>
      </p:sp>
    </p:spTree>
    <p:extLst>
      <p:ext uri="{BB962C8B-B14F-4D97-AF65-F5344CB8AC3E}">
        <p14:creationId xmlns:p14="http://schemas.microsoft.com/office/powerpoint/2010/main" xmlns="" val="331182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334070" y="6324600"/>
            <a:ext cx="16754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Source:  U.S. Census Bureau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72" r="17776"/>
          <a:stretch/>
        </p:blipFill>
        <p:spPr>
          <a:xfrm>
            <a:off x="198408" y="638354"/>
            <a:ext cx="3933645" cy="48825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Percent of Population Age 18-24 with No High School </a:t>
            </a:r>
            <a:r>
              <a:rPr lang="en-US" sz="2000" dirty="0" smtClean="0"/>
              <a:t>Diploma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56" r="18679"/>
          <a:stretch/>
        </p:blipFill>
        <p:spPr>
          <a:xfrm>
            <a:off x="4249828" y="672859"/>
            <a:ext cx="4066036" cy="48135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1736" y="1248489"/>
            <a:ext cx="4860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rebuchet MS" pitchFamily="34" charset="0"/>
              </a:rPr>
              <a:t>2006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20090" y="1277778"/>
            <a:ext cx="4860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rebuchet MS" pitchFamily="34" charset="0"/>
              </a:rPr>
              <a:t>2011</a:t>
            </a:r>
          </a:p>
        </p:txBody>
      </p:sp>
      <p:sp>
        <p:nvSpPr>
          <p:cNvPr id="4" name="Rectangle 3"/>
          <p:cNvSpPr/>
          <p:nvPr/>
        </p:nvSpPr>
        <p:spPr>
          <a:xfrm>
            <a:off x="2655435" y="4605899"/>
            <a:ext cx="10951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Illinois = 16.7%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96756" y="4593790"/>
            <a:ext cx="10951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Illinois =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15.1%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29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49828" y="6324600"/>
            <a:ext cx="4759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Illinois = -1.6%</a:t>
            </a:r>
          </a:p>
          <a:p>
            <a:pPr algn="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Source:  U.S. Census Bureau, 2011 American Community Survey One-Year PUMS File.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095" y="0"/>
            <a:ext cx="8889809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Change in Percent of Population Age 18-24 with No High School Diploma, 2006-11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3604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NCHEMS 08">
  <a:themeElements>
    <a:clrScheme name="Custom 2">
      <a:dk1>
        <a:srgbClr val="000000"/>
      </a:dk1>
      <a:lt1>
        <a:srgbClr val="FFFFFF"/>
      </a:lt1>
      <a:dk2>
        <a:srgbClr val="4975AD"/>
      </a:dk2>
      <a:lt2>
        <a:srgbClr val="808080"/>
      </a:lt2>
      <a:accent1>
        <a:srgbClr val="4975AD"/>
      </a:accent1>
      <a:accent2>
        <a:srgbClr val="C00000"/>
      </a:accent2>
      <a:accent3>
        <a:srgbClr val="8B8D09"/>
      </a:accent3>
      <a:accent4>
        <a:srgbClr val="F9FABB"/>
      </a:accent4>
      <a:accent5>
        <a:srgbClr val="B4C7DF"/>
      </a:accent5>
      <a:accent6>
        <a:srgbClr val="004987"/>
      </a:accent6>
      <a:hlink>
        <a:srgbClr val="FF9900"/>
      </a:hlink>
      <a:folHlink>
        <a:srgbClr val="8B8D09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 algn="ctr">
          <a:defRPr sz="1000" dirty="0" smtClean="0">
            <a:latin typeface="Trebuchet MS" pitchFamily="34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4975AD"/>
        </a:dk2>
        <a:lt2>
          <a:srgbClr val="808080"/>
        </a:lt2>
        <a:accent1>
          <a:srgbClr val="AFBD22"/>
        </a:accent1>
        <a:accent2>
          <a:srgbClr val="005295"/>
        </a:accent2>
        <a:accent3>
          <a:srgbClr val="FFFFFF"/>
        </a:accent3>
        <a:accent4>
          <a:srgbClr val="000000"/>
        </a:accent4>
        <a:accent5>
          <a:srgbClr val="D4DBAB"/>
        </a:accent5>
        <a:accent6>
          <a:srgbClr val="004987"/>
        </a:accent6>
        <a:hlink>
          <a:srgbClr val="FF9900"/>
        </a:hlink>
        <a:folHlink>
          <a:srgbClr val="8B8D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3799</TotalTime>
  <Words>2078</Words>
  <Application>Microsoft Office PowerPoint</Application>
  <PresentationFormat>On-screen Show (4:3)</PresentationFormat>
  <Paragraphs>285</Paragraphs>
  <Slides>33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2_NCHEMS 08</vt:lpstr>
      <vt:lpstr>Office Theme</vt:lpstr>
      <vt:lpstr>Chart</vt:lpstr>
      <vt:lpstr>The Public Agenda 5 Years Later</vt:lpstr>
      <vt:lpstr>Change in Adults with an Associates and Higher, 2007 to 2012</vt:lpstr>
      <vt:lpstr>Change in Adults with an Bachelor’s and Higher, 2007 to 2012</vt:lpstr>
      <vt:lpstr>Percent of Adults with an Associate Degree or Higher by Age Group – Illinois, U.S. &amp; Leading OECD Countries</vt:lpstr>
      <vt:lpstr>Education Attainment Levels of Adults, 2005 vs. 2012 (Percent)</vt:lpstr>
      <vt:lpstr>Change in Percent Education Attainment Levels of Adults,  2005 vs. 2012</vt:lpstr>
      <vt:lpstr>Change in the High School Completion Gap Between Whites and Underserved Populations, 2007 vs. 2012</vt:lpstr>
      <vt:lpstr>Percent of Population Age 18-24 with No High School Diploma</vt:lpstr>
      <vt:lpstr>Change in Percent of Population Age 18-24 with No High School Diploma, 2006-11</vt:lpstr>
      <vt:lpstr>Change in Average Annual Percent of Adults with at Least an Associates Degree  - Gap Between Whites and Underserved Populations</vt:lpstr>
      <vt:lpstr>Change in Average Annual Percent of Adults with at Least a Bachelor’s Degree  - Gap Between Whites and Underserved Populations</vt:lpstr>
      <vt:lpstr>Change in Education Attainment Levels by Race, Adults Ages 25-64, 2006-08 vs. 2008-10</vt:lpstr>
      <vt:lpstr>Percent of Population Age 25-64 with an Associates Degree or Higher</vt:lpstr>
      <vt:lpstr>Change in Percent of Population Age 25-64 with an Associates Degree or Higher, 2006-11</vt:lpstr>
      <vt:lpstr>Student Pipeline</vt:lpstr>
      <vt:lpstr>Difference in College Participation Rates for Students in Low-Income Families, 2007 to 2012</vt:lpstr>
      <vt:lpstr>Change in Undergraduate Enrollment Age 25-49 as a Percent of Population Age 25-49 with Just a High School Diploma 2007 to 2011</vt:lpstr>
      <vt:lpstr>Change in Economic Growth, 1997-2007 versus 2007-2012</vt:lpstr>
      <vt:lpstr>Change in Median Earnings by Education Attainment, Ages 25-64, 2005 to 2010</vt:lpstr>
      <vt:lpstr>Change in Total Higher Education Revenues per FTE Student, 2007 to 2012</vt:lpstr>
      <vt:lpstr>Change in State and Local Appropriations per FTE Student, 2007 to 2012</vt:lpstr>
      <vt:lpstr>Slide 22</vt:lpstr>
      <vt:lpstr>Tax Capacity and Effective Tax Rate, Illinois, 2006-2010</vt:lpstr>
      <vt:lpstr>Change in Net Cost for First-Time Full-Time Undergraduates as a Percent of Median Family Income, 2006-07 to 2011-12, 2-Year Institutions</vt:lpstr>
      <vt:lpstr>Change in Net Cost for First-Time Full-Time Undergraduates as a Percent of Median Family Income, 2006-07 to 2011-12, 4-Year Institutions</vt:lpstr>
      <vt:lpstr>Change in Net Cost for First-Time Full-Time Undergraduates as a Percent of Low Quintile Median Family Income, 2006-07 to 2011-12, 2-Year Institutions</vt:lpstr>
      <vt:lpstr>Change in Net Cost for First-Time Full-Time Undergraduates as a Percent of Low Quintile Median Family Income, 2006-07 to 2011-12, 4-Year Institutions</vt:lpstr>
      <vt:lpstr>Change in State Need-Based Aid as a Percent of Pell, 2007 vs. 2012</vt:lpstr>
      <vt:lpstr>Growth in Technology Transfer in Illinois and the United States, 2003-07 vs. 2008-12, Percent Change</vt:lpstr>
      <vt:lpstr>Difference in Venture Capital Disbursed per $1,000 of Gross Domestic Product, by State, 2007 to 2012</vt:lpstr>
      <vt:lpstr>Funding for Research &amp; Development, 2008 to 2011</vt:lpstr>
      <vt:lpstr>Change in Funding for Research &amp; Development, 2008 to 2011</vt:lpstr>
      <vt:lpstr>Change in Rank on the State New Economy Index, 2007 to 2012</vt:lpstr>
    </vt:vector>
  </TitlesOfParts>
  <Company>NCHEMS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Metrics and Maps, Illinois</dc:title>
  <dc:creator>Liz Weeks</dc:creator>
  <cp:lastModifiedBy>Deitsch, Cindy</cp:lastModifiedBy>
  <cp:revision>191</cp:revision>
  <cp:lastPrinted>2014-03-21T14:51:42Z</cp:lastPrinted>
  <dcterms:created xsi:type="dcterms:W3CDTF">2013-12-20T15:19:05Z</dcterms:created>
  <dcterms:modified xsi:type="dcterms:W3CDTF">2014-03-28T13:18:27Z</dcterms:modified>
</cp:coreProperties>
</file>