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68" r:id="rId3"/>
    <p:sldId id="261" r:id="rId4"/>
    <p:sldId id="289" r:id="rId5"/>
    <p:sldId id="288" r:id="rId6"/>
    <p:sldId id="260" r:id="rId7"/>
    <p:sldId id="269" r:id="rId8"/>
    <p:sldId id="263" r:id="rId9"/>
    <p:sldId id="287" r:id="rId10"/>
    <p:sldId id="28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shall, Marilyn" initials="MM" lastIdx="5" clrIdx="0">
    <p:extLst>
      <p:ext uri="{19B8F6BF-5375-455C-9EA6-DF929625EA0E}">
        <p15:presenceInfo xmlns:p15="http://schemas.microsoft.com/office/powerpoint/2012/main" userId="S-1-5-21-2509641344-1052565914-3260824488-4935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42C"/>
    <a:srgbClr val="30445D"/>
    <a:srgbClr val="FF44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39" autoAdjust="0"/>
    <p:restoredTop sz="56089" autoAdjust="0"/>
  </p:normalViewPr>
  <p:slideViewPr>
    <p:cSldViewPr snapToGrid="0">
      <p:cViewPr varScale="1">
        <p:scale>
          <a:sx n="53" d="100"/>
          <a:sy n="53" d="100"/>
        </p:scale>
        <p:origin x="2256" y="43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14" d="100"/>
          <a:sy n="114" d="100"/>
        </p:scale>
        <p:origin x="-5448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6E1F3-1506-421C-93BF-542AD208236A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09689-7B37-4B5E-A377-3B3B1C311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88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09689-7B37-4B5E-A377-3B3B1C311C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15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09689-7B37-4B5E-A377-3B3B1C311CB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15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time is now.</a:t>
            </a:r>
            <a:r>
              <a:rPr lang="en-US" baseline="0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09689-7B37-4B5E-A377-3B3B1C311C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15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college of medicine</a:t>
            </a:r>
            <a:r>
              <a:rPr lang="en-US" baseline="0" dirty="0" smtClean="0"/>
              <a:t> will impact not only engineering and medicine, it also will lead to collaborations that will benefit all three University of Illinois campuses, Illinois residents, and health care consumers as a whole.</a:t>
            </a:r>
          </a:p>
          <a:p>
            <a:endParaRPr lang="en-US" baseline="0" dirty="0" smtClean="0"/>
          </a:p>
          <a:p>
            <a:pPr marL="171450" indent="-171450">
              <a:buClr>
                <a:srgbClr val="FF442C"/>
              </a:buClr>
              <a:buSzPct val="57000"/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Global population is expected to reach 9 billion people by 2050.</a:t>
            </a:r>
          </a:p>
          <a:p>
            <a:pPr marL="171450" indent="-171450">
              <a:buClr>
                <a:srgbClr val="FF442C"/>
              </a:buClr>
              <a:buSzPct val="57000"/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Healthcare is changing dramatically due to technology advances.</a:t>
            </a:r>
          </a:p>
          <a:p>
            <a:pPr marL="171450" indent="-171450">
              <a:buClr>
                <a:srgbClr val="FF442C"/>
              </a:buClr>
              <a:buSzPct val="57000"/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Biology and medicine are the next frontier for engineering.</a:t>
            </a:r>
          </a:p>
          <a:p>
            <a:pPr marL="171450" indent="-171450">
              <a:buClr>
                <a:srgbClr val="FF442C"/>
              </a:buClr>
              <a:buSzPct val="57000"/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 must have national and global impact and lower healthcare costs.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09689-7B37-4B5E-A377-3B3B1C311C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21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Emphasis</a:t>
            </a:r>
            <a:r>
              <a:rPr lang="en-US" baseline="0" dirty="0" smtClean="0"/>
              <a:t> on faculty resources.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09689-7B37-4B5E-A377-3B3B1C311C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35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Discuss the partnership with Carle, emphasize the structure on the Urbana campus (college will be governed like other UIUC colleges).</a:t>
            </a:r>
          </a:p>
          <a:p>
            <a:r>
              <a:rPr lang="en-US" baseline="0" dirty="0" smtClean="0"/>
              <a:t>Elaborate on the Joint Liaison Committee and the five working groups with representation from both entities.  Mention agreements that will govern aspects of the relationship.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09689-7B37-4B5E-A377-3B3B1C311C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726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Engineering-based curriculum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Compliments UI Chicago College of Medicine which provides traditional medical education on a larger scale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Research collaboration with UIC 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Paul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Hergenrother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(UIUC, Prof.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and Tim Fan (UIUC, Assoc. Prof CVM) are collaborating with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Arkadiuz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Dudek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(UIC, Prof. Medicine) to take Paul's small molecule cancer drug, called PAC-1, into human trials. Upon successful filing their FDA Investigational New Drug application in September 2015, a Phase I clinical trial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designed by Dr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Dudek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was instituted and currently has successfully recruited enough patients for completing the first 3 dose cohorts.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University of Illinois proposal with full support from other campuses, University Administration and the UI Board of Trustees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09689-7B37-4B5E-A377-3B3B1C311CB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53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09689-7B37-4B5E-A377-3B3B1C311CB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6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an</a:t>
            </a:r>
            <a:r>
              <a:rPr lang="en-US" baseline="0" dirty="0" smtClean="0"/>
              <a:t> innovative business model built to grow and be self-sustaining.  It will be funded through: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Technology transfer related to those discoveries that will advance medicine and help patients. This would include licensing, commercialization and start-up companies.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Major commitment from Carle.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Funding will also come from medical student tuition, corporate investments and private philanthropy.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We will not seek new revenue from the State of Illinois to operate the college. (However, the College of Medicine is dependent on the campus as a whole and we need the State to support the institution.)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09689-7B37-4B5E-A377-3B3B1C311CB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16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Curriculum: To</a:t>
            </a:r>
            <a:r>
              <a:rPr lang="en-US" baseline="0" dirty="0" smtClean="0"/>
              <a:t> be reviewed and approved by the faculty, the University, IBHE and ultimately the Higher </a:t>
            </a:r>
            <a:r>
              <a:rPr lang="en-US" baseline="0" smtClean="0"/>
              <a:t>Learning Commission.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09689-7B37-4B5E-A377-3B3B1C311CB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305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76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2992-99AD-4F5C-BDC6-67C572446AEB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B03E8-9A49-4275-BF69-30E55C799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766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2992-99AD-4F5C-BDC6-67C572446AEB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B03E8-9A49-4275-BF69-30E55C799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376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2992-99AD-4F5C-BDC6-67C572446AEB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B03E8-9A49-4275-BF69-30E55C799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97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2992-99AD-4F5C-BDC6-67C572446AEB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B03E8-9A49-4275-BF69-30E55C799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9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2992-99AD-4F5C-BDC6-67C572446AEB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B03E8-9A49-4275-BF69-30E55C799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33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2992-99AD-4F5C-BDC6-67C572446AEB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B03E8-9A49-4275-BF69-30E55C799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10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2992-99AD-4F5C-BDC6-67C572446AEB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B03E8-9A49-4275-BF69-30E55C799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091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2992-99AD-4F5C-BDC6-67C572446AEB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B03E8-9A49-4275-BF69-30E55C799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21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2992-99AD-4F5C-BDC6-67C572446AEB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B03E8-9A49-4275-BF69-30E55C799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340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2992-99AD-4F5C-BDC6-67C572446AEB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B03E8-9A49-4275-BF69-30E55C799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872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A2992-99AD-4F5C-BDC6-67C572446AEB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B03E8-9A49-4275-BF69-30E55C799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103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jpeg"/><Relationship Id="rId4" Type="http://schemas.microsoft.com/office/2007/relationships/hdphoto" Target="../media/hdphoto1.wdp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M ArtworkTITLE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Carle2011_200redH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203" y="5928735"/>
            <a:ext cx="1618544" cy="50230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34973" y="691610"/>
            <a:ext cx="5674022" cy="13524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arleNameHD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326" y="1242185"/>
            <a:ext cx="6760581" cy="308702"/>
          </a:xfrm>
          <a:prstGeom prst="rect">
            <a:avLst/>
          </a:prstGeom>
        </p:spPr>
      </p:pic>
      <p:pic>
        <p:nvPicPr>
          <p:cNvPr id="4" name="Picture 3" descr="wordmark_horz_bold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609" y="5974891"/>
            <a:ext cx="2489362" cy="40336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461656" y="158727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b="1" spc="300" dirty="0">
                <a:solidFill>
                  <a:srgbClr val="30445D"/>
                </a:solidFill>
                <a:latin typeface="Trebuchet MS"/>
                <a:cs typeface="Trebuchet MS"/>
              </a:rPr>
              <a:t>A bold new approach to medical education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43297" y="43715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b="1" spc="300" dirty="0" smtClean="0">
                <a:solidFill>
                  <a:srgbClr val="30445D"/>
                </a:solidFill>
                <a:latin typeface="Trebuchet MS"/>
                <a:cs typeface="Trebuchet MS"/>
              </a:rPr>
              <a:t>Edward Feser</a:t>
            </a:r>
            <a:endParaRPr lang="en-US" b="1" spc="300" dirty="0">
              <a:solidFill>
                <a:srgbClr val="30445D"/>
              </a:solidFill>
              <a:latin typeface="Trebuchet MS"/>
              <a:cs typeface="Trebuchet MS"/>
            </a:endParaRPr>
          </a:p>
          <a:p>
            <a:pPr algn="r"/>
            <a:r>
              <a:rPr lang="en-US" b="1" spc="300" dirty="0" smtClean="0">
                <a:solidFill>
                  <a:srgbClr val="30445D"/>
                </a:solidFill>
                <a:latin typeface="Trebuchet MS"/>
                <a:cs typeface="Trebuchet MS"/>
              </a:rPr>
              <a:t>Interim Provost</a:t>
            </a:r>
            <a:endParaRPr lang="en-US" b="1" spc="300" dirty="0">
              <a:solidFill>
                <a:srgbClr val="30445D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49426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M ArtworkTITLE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Carle2011_200redH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485" y="6282175"/>
            <a:ext cx="981308" cy="30454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6983" y="750432"/>
            <a:ext cx="5674022" cy="13524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arleNameHD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21" y="1206980"/>
            <a:ext cx="6760581" cy="308702"/>
          </a:xfrm>
          <a:prstGeom prst="rect">
            <a:avLst/>
          </a:prstGeom>
        </p:spPr>
      </p:pic>
      <p:pic>
        <p:nvPicPr>
          <p:cNvPr id="4" name="Picture 3" descr="wordmark_horz_bold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609" y="6313959"/>
            <a:ext cx="1509277" cy="24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55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0" y="3439584"/>
            <a:ext cx="7886700" cy="130969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30445D"/>
                </a:solidFill>
                <a:latin typeface="Trebuchet MS"/>
                <a:cs typeface="Trebuchet MS"/>
              </a:rPr>
              <a:t>OUR VISION FOR MEDICAL EDUCATION</a:t>
            </a:r>
            <a:endParaRPr lang="en-US" sz="2800" b="1" dirty="0">
              <a:solidFill>
                <a:srgbClr val="30445D"/>
              </a:solidFill>
              <a:latin typeface="Trebuchet MS"/>
              <a:cs typeface="Trebuchet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2418" y="4667251"/>
            <a:ext cx="6932082" cy="23246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solidFill>
                  <a:srgbClr val="595959"/>
                </a:solidFill>
                <a:cs typeface="Trebuchet MS"/>
              </a:rPr>
              <a:t>We will </a:t>
            </a:r>
            <a:r>
              <a:rPr lang="en-US" sz="2400" b="1" dirty="0" smtClean="0">
                <a:solidFill>
                  <a:srgbClr val="595959"/>
                </a:solidFill>
                <a:cs typeface="Trebuchet MS"/>
              </a:rPr>
              <a:t>transform</a:t>
            </a:r>
            <a:r>
              <a:rPr lang="en-US" sz="2400" dirty="0" smtClean="0">
                <a:solidFill>
                  <a:srgbClr val="595959"/>
                </a:solidFill>
                <a:cs typeface="Trebuchet MS"/>
              </a:rPr>
              <a:t> the teaching and practice of medicine to provide </a:t>
            </a:r>
            <a:r>
              <a:rPr lang="en-US" sz="2400" b="1" dirty="0" smtClean="0">
                <a:solidFill>
                  <a:srgbClr val="595959"/>
                </a:solidFill>
                <a:cs typeface="Trebuchet MS"/>
              </a:rPr>
              <a:t>better health care </a:t>
            </a:r>
            <a:r>
              <a:rPr lang="en-US" sz="2400" dirty="0" smtClean="0">
                <a:solidFill>
                  <a:srgbClr val="595959"/>
                </a:solidFill>
                <a:cs typeface="Trebuchet MS"/>
              </a:rPr>
              <a:t>to </a:t>
            </a:r>
            <a:r>
              <a:rPr lang="en-US" sz="2400" b="1" dirty="0" smtClean="0">
                <a:solidFill>
                  <a:srgbClr val="595959"/>
                </a:solidFill>
                <a:cs typeface="Trebuchet MS"/>
              </a:rPr>
              <a:t>more people</a:t>
            </a:r>
            <a:r>
              <a:rPr lang="en-US" sz="2400" dirty="0" smtClean="0">
                <a:solidFill>
                  <a:srgbClr val="595959"/>
                </a:solidFill>
                <a:cs typeface="Trebuchet MS"/>
              </a:rPr>
              <a:t> at a </a:t>
            </a:r>
            <a:r>
              <a:rPr lang="en-US" sz="2400" b="1" dirty="0" smtClean="0">
                <a:solidFill>
                  <a:srgbClr val="595959"/>
                </a:solidFill>
                <a:cs typeface="Trebuchet MS"/>
              </a:rPr>
              <a:t>lower cost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rebuchet MS"/>
              </a:rPr>
              <a:t>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cs typeface="Trebuchet MS"/>
            </a:endParaRPr>
          </a:p>
        </p:txBody>
      </p:sp>
      <p:pic>
        <p:nvPicPr>
          <p:cNvPr id="4" name="Picture 3" descr="bg-fac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5251"/>
            <a:ext cx="9144000" cy="45296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64000" y="3683000"/>
            <a:ext cx="1068917" cy="63500"/>
          </a:xfrm>
          <a:prstGeom prst="rect">
            <a:avLst/>
          </a:prstGeom>
          <a:solidFill>
            <a:srgbClr val="FF442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arleNameHD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541" y="6603550"/>
            <a:ext cx="3304799" cy="15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73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5" r="8151"/>
          <a:stretch/>
        </p:blipFill>
        <p:spPr>
          <a:xfrm>
            <a:off x="0" y="0"/>
            <a:ext cx="5640917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5581" y="2584672"/>
            <a:ext cx="3175000" cy="3732213"/>
          </a:xfrm>
        </p:spPr>
        <p:txBody>
          <a:bodyPr>
            <a:normAutofit/>
          </a:bodyPr>
          <a:lstStyle/>
          <a:p>
            <a:pPr>
              <a:buClr>
                <a:srgbClr val="FF442C"/>
              </a:buClr>
              <a:buSzPct val="59000"/>
              <a:buFont typeface="Wingdings" charset="2"/>
              <a:buChar char=""/>
            </a:pPr>
            <a:r>
              <a:rPr lang="en-US" sz="2400" dirty="0" smtClean="0">
                <a:solidFill>
                  <a:srgbClr val="595959"/>
                </a:solidFill>
              </a:rPr>
              <a:t>Locally</a:t>
            </a:r>
          </a:p>
          <a:p>
            <a:pPr>
              <a:buClr>
                <a:srgbClr val="FF442C"/>
              </a:buClr>
              <a:buSzPct val="59000"/>
              <a:buFont typeface="Wingdings" charset="2"/>
              <a:buChar char=""/>
            </a:pPr>
            <a:r>
              <a:rPr lang="en-US" sz="2400" dirty="0" smtClean="0">
                <a:solidFill>
                  <a:srgbClr val="595959"/>
                </a:solidFill>
              </a:rPr>
              <a:t>Across the state</a:t>
            </a:r>
          </a:p>
          <a:p>
            <a:pPr>
              <a:buClr>
                <a:srgbClr val="FF442C"/>
              </a:buClr>
              <a:buSzPct val="59000"/>
              <a:buFont typeface="Wingdings" charset="2"/>
              <a:buChar char=""/>
            </a:pPr>
            <a:r>
              <a:rPr lang="en-US" sz="2400" dirty="0" smtClean="0">
                <a:solidFill>
                  <a:srgbClr val="595959"/>
                </a:solidFill>
              </a:rPr>
              <a:t>In the teaching and practice of health care in the U.S.</a:t>
            </a:r>
          </a:p>
          <a:p>
            <a:pPr>
              <a:buClr>
                <a:srgbClr val="FF442C"/>
              </a:buClr>
              <a:buSzPct val="59000"/>
              <a:buFont typeface="Wingdings" charset="2"/>
              <a:buChar char=""/>
            </a:pPr>
            <a:r>
              <a:rPr lang="en-US" sz="2400" dirty="0" smtClean="0">
                <a:solidFill>
                  <a:srgbClr val="595959"/>
                </a:solidFill>
              </a:rPr>
              <a:t>For human health around the globe</a:t>
            </a:r>
            <a:endParaRPr lang="en-US" sz="2400" dirty="0">
              <a:solidFill>
                <a:srgbClr val="59595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86733" y="789153"/>
            <a:ext cx="1068917" cy="68097"/>
          </a:xfrm>
          <a:prstGeom prst="rect">
            <a:avLst/>
          </a:prstGeom>
          <a:solidFill>
            <a:srgbClr val="FF442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2500" y="1132006"/>
            <a:ext cx="2609860" cy="971022"/>
          </a:xfrm>
        </p:spPr>
        <p:txBody>
          <a:bodyPr>
            <a:noAutofit/>
          </a:bodyPr>
          <a:lstStyle/>
          <a:p>
            <a:pPr algn="ctr"/>
            <a:r>
              <a:rPr lang="en-US" sz="2800" b="1" spc="300" dirty="0" smtClean="0">
                <a:solidFill>
                  <a:srgbClr val="30445D"/>
                </a:solidFill>
                <a:latin typeface="Trebuchet MS"/>
                <a:cs typeface="Trebuchet MS"/>
              </a:rPr>
              <a:t>OUR IMPACT </a:t>
            </a:r>
            <a:br>
              <a:rPr lang="en-US" sz="2800" b="1" spc="300" dirty="0" smtClean="0">
                <a:solidFill>
                  <a:srgbClr val="30445D"/>
                </a:solidFill>
                <a:latin typeface="Trebuchet MS"/>
                <a:cs typeface="Trebuchet MS"/>
              </a:rPr>
            </a:br>
            <a:r>
              <a:rPr lang="en-US" sz="2800" b="1" spc="300" dirty="0" smtClean="0">
                <a:solidFill>
                  <a:srgbClr val="30445D"/>
                </a:solidFill>
                <a:latin typeface="Trebuchet MS"/>
                <a:cs typeface="Trebuchet MS"/>
              </a:rPr>
              <a:t>WILL BE </a:t>
            </a:r>
            <a:br>
              <a:rPr lang="en-US" sz="2800" b="1" spc="300" dirty="0" smtClean="0">
                <a:solidFill>
                  <a:srgbClr val="30445D"/>
                </a:solidFill>
                <a:latin typeface="Trebuchet MS"/>
                <a:cs typeface="Trebuchet MS"/>
              </a:rPr>
            </a:br>
            <a:r>
              <a:rPr lang="en-US" sz="2800" b="1" spc="300" dirty="0" smtClean="0">
                <a:solidFill>
                  <a:srgbClr val="30445D"/>
                </a:solidFill>
                <a:latin typeface="Trebuchet MS"/>
                <a:cs typeface="Trebuchet MS"/>
              </a:rPr>
              <a:t>GLOBAL</a:t>
            </a:r>
            <a:endParaRPr lang="en-US" sz="2800" b="1" spc="300" dirty="0">
              <a:solidFill>
                <a:srgbClr val="30445D"/>
              </a:solidFill>
              <a:latin typeface="Trebuchet MS"/>
              <a:cs typeface="Trebuchet MS"/>
            </a:endParaRPr>
          </a:p>
        </p:txBody>
      </p:sp>
      <p:pic>
        <p:nvPicPr>
          <p:cNvPr id="6" name="Picture 5" descr="carleNameHD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541" y="6603550"/>
            <a:ext cx="3304799" cy="15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7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083" y="870442"/>
            <a:ext cx="7933266" cy="1317624"/>
          </a:xfrm>
        </p:spPr>
        <p:txBody>
          <a:bodyPr>
            <a:normAutofit/>
          </a:bodyPr>
          <a:lstStyle/>
          <a:p>
            <a:pPr algn="ctr"/>
            <a:r>
              <a:rPr lang="en-US" sz="2800" b="1" spc="300" dirty="0" smtClean="0">
                <a:solidFill>
                  <a:srgbClr val="30445D"/>
                </a:solidFill>
                <a:latin typeface="Trebuchet MS"/>
                <a:cs typeface="Trebuchet MS"/>
              </a:rPr>
              <a:t>THE STRENGTH OF THE UNIVERSITY OF ILLINOIS AT URBANA-CHAMPAIGN</a:t>
            </a:r>
            <a:endParaRPr lang="en-US" sz="2800" b="1" spc="300" dirty="0">
              <a:solidFill>
                <a:srgbClr val="30445D"/>
              </a:solidFill>
              <a:latin typeface="Trebuchet MS"/>
              <a:cs typeface="Trebuchet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14258" y="963072"/>
            <a:ext cx="1068917" cy="63500"/>
          </a:xfrm>
          <a:prstGeom prst="rect">
            <a:avLst/>
          </a:prstGeom>
          <a:solidFill>
            <a:srgbClr val="FF442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751840" y="2307167"/>
            <a:ext cx="2000249" cy="3185583"/>
            <a:chOff x="391583" y="2307168"/>
            <a:chExt cx="2000249" cy="3185583"/>
          </a:xfrm>
        </p:grpSpPr>
        <p:pic>
          <p:nvPicPr>
            <p:cNvPr id="9" name="Picture 8" descr="5.tif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50000"/>
                      </a14:imgEffect>
                      <a14:imgEffect>
                        <a14:brightnessContrast bright="-5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44" t="25000" r="31801" b="28549"/>
            <a:stretch/>
          </p:blipFill>
          <p:spPr>
            <a:xfrm>
              <a:off x="391583" y="2307168"/>
              <a:ext cx="2000249" cy="3185583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65665" y="3111500"/>
              <a:ext cx="185208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Unparalleled assets in engineering, technology and </a:t>
              </a:r>
              <a:r>
                <a:rPr lang="en-US" dirty="0" smtClean="0">
                  <a:solidFill>
                    <a:schemeClr val="bg1"/>
                  </a:solidFill>
                </a:rPr>
                <a:t>supercomputing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57249" y="3026822"/>
              <a:ext cx="1068917" cy="63500"/>
            </a:xfrm>
            <a:prstGeom prst="rect">
              <a:avLst/>
            </a:prstGeom>
            <a:solidFill>
              <a:srgbClr val="FF442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271730" y="2307167"/>
            <a:ext cx="2146300" cy="3185583"/>
            <a:chOff x="2595033" y="2307167"/>
            <a:chExt cx="2146300" cy="3185583"/>
          </a:xfrm>
        </p:grpSpPr>
        <p:pic>
          <p:nvPicPr>
            <p:cNvPr id="11" name="Picture 10" descr="bashir-PR01-cmyk.tif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250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639" r="55291" b="17593"/>
            <a:stretch/>
          </p:blipFill>
          <p:spPr>
            <a:xfrm>
              <a:off x="2595033" y="2307167"/>
              <a:ext cx="2146300" cy="318558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726267" y="2793996"/>
              <a:ext cx="1883832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16 </a:t>
              </a:r>
              <a:r>
                <a:rPr lang="en-US" dirty="0">
                  <a:solidFill>
                    <a:srgbClr val="FFFFFF"/>
                  </a:solidFill>
                </a:rPr>
                <a:t>undergraduate or graduate engineering degree programs ranked in the top five, nationally and internationally </a:t>
              </a:r>
            </a:p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133725" y="2730486"/>
              <a:ext cx="1068917" cy="63500"/>
            </a:xfrm>
            <a:prstGeom prst="rect">
              <a:avLst/>
            </a:prstGeom>
            <a:solidFill>
              <a:srgbClr val="FF442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910155" y="2307167"/>
            <a:ext cx="2053167" cy="3196167"/>
            <a:chOff x="4931832" y="2296583"/>
            <a:chExt cx="2053167" cy="3196167"/>
          </a:xfrm>
        </p:grpSpPr>
        <p:pic>
          <p:nvPicPr>
            <p:cNvPr id="13" name="Picture 12" descr="fingernail.tif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-50000"/>
                      </a14:imgEffect>
                      <a14:imgEffect>
                        <a14:colorTemperature colorTemp="6391"/>
                      </a14:imgEffect>
                      <a14:imgEffect>
                        <a14:saturation sat="126000"/>
                      </a14:imgEffect>
                      <a14:imgEffect>
                        <a14:brightnessContrast bright="-46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66" t="13441" r="34767" b="5376"/>
            <a:stretch/>
          </p:blipFill>
          <p:spPr>
            <a:xfrm>
              <a:off x="4931832" y="2296583"/>
              <a:ext cx="2053167" cy="319616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048249" y="2931583"/>
              <a:ext cx="182033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FFFF"/>
                  </a:solidFill>
                </a:rPr>
                <a:t>Research strength across the entire campus (life sciences, humanities, arts, physical sciences)</a:t>
              </a:r>
            </a:p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423957" y="2793986"/>
              <a:ext cx="1068917" cy="63500"/>
            </a:xfrm>
            <a:prstGeom prst="rect">
              <a:avLst/>
            </a:prstGeom>
            <a:solidFill>
              <a:srgbClr val="FF442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 descr="carleNameHDR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541" y="6603550"/>
            <a:ext cx="3304799" cy="15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4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94" y="301801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spc="300" dirty="0" smtClean="0">
                <a:solidFill>
                  <a:srgbClr val="30445D"/>
                </a:solidFill>
                <a:latin typeface="Trebuchet MS"/>
                <a:cs typeface="Trebuchet MS"/>
              </a:rPr>
              <a:t>CARLE FOUNDATION HOSPITAL</a:t>
            </a:r>
            <a:endParaRPr lang="en-US" sz="2800" b="1" spc="300" dirty="0">
              <a:solidFill>
                <a:srgbClr val="30445D"/>
              </a:solidFill>
              <a:latin typeface="Trebuchet MS"/>
              <a:cs typeface="Trebuchet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110" y="4170726"/>
            <a:ext cx="7414683" cy="1789203"/>
          </a:xfrm>
        </p:spPr>
        <p:txBody>
          <a:bodyPr numCol="2">
            <a:normAutofit fontScale="92500" lnSpcReduction="20000"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Nationally recognized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Comprehensive health care system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Serving 1.2M in 35 counties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Level 1 Trauma, Level 3 Perinatal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393-bed critical access hospital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Hundreds of clinical trials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97828" y="3224371"/>
            <a:ext cx="1068917" cy="63500"/>
          </a:xfrm>
          <a:prstGeom prst="rect">
            <a:avLst/>
          </a:prstGeom>
          <a:solidFill>
            <a:srgbClr val="FF442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reflections.jp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653" b="44884"/>
          <a:stretch/>
        </p:blipFill>
        <p:spPr>
          <a:xfrm>
            <a:off x="0" y="0"/>
            <a:ext cx="9144000" cy="2709334"/>
          </a:xfrm>
          <a:prstGeom prst="rect">
            <a:avLst/>
          </a:prstGeom>
        </p:spPr>
      </p:pic>
      <p:pic>
        <p:nvPicPr>
          <p:cNvPr id="6" name="Picture 5" descr="carleNameHDR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541" y="6603550"/>
            <a:ext cx="3304799" cy="15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2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499" y="698228"/>
            <a:ext cx="6282255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spc="300" dirty="0" smtClean="0">
                <a:solidFill>
                  <a:srgbClr val="30445D"/>
                </a:solidFill>
                <a:latin typeface="Trebuchet MS"/>
                <a:cs typeface="Trebuchet MS"/>
              </a:rPr>
              <a:t>THE CARLE ILLINOIS COLLEGE OF MEDICINE IS DIFFERENT</a:t>
            </a:r>
            <a:endParaRPr lang="en-US" sz="2800" b="1" spc="300" dirty="0">
              <a:solidFill>
                <a:srgbClr val="30445D"/>
              </a:solidFill>
              <a:latin typeface="Trebuchet MS"/>
              <a:cs typeface="Trebuchet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9" y="2144043"/>
            <a:ext cx="5837755" cy="4335458"/>
          </a:xfrm>
        </p:spPr>
        <p:txBody>
          <a:bodyPr>
            <a:normAutofit/>
          </a:bodyPr>
          <a:lstStyle/>
          <a:p>
            <a:pPr>
              <a:buClr>
                <a:srgbClr val="FF442C"/>
              </a:buClr>
              <a:buSzPct val="57000"/>
              <a:buFont typeface="Wingdings" charset="2"/>
              <a:buChar char=""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First curriculum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 infuse engineering technologies into health for transformative results</a:t>
            </a:r>
          </a:p>
          <a:p>
            <a:pPr>
              <a:buClr>
                <a:srgbClr val="FF442C"/>
              </a:buClr>
              <a:buSzPct val="57000"/>
              <a:buFont typeface="Wingdings" charset="2"/>
              <a:buChar char="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Trained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physician-scientists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physician-engineers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medical innovators</a:t>
            </a:r>
          </a:p>
          <a:p>
            <a:pPr>
              <a:buClr>
                <a:srgbClr val="FF442C"/>
              </a:buClr>
              <a:buSzPct val="57000"/>
              <a:buFont typeface="Wingdings" charset="2"/>
              <a:buChar char=""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First-day immersion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clinical and engineering experiences</a:t>
            </a:r>
            <a:endParaRPr lang="en-US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FF442C"/>
              </a:buClr>
              <a:buSzPct val="57000"/>
              <a:buFont typeface="Wingdings" charset="2"/>
              <a:buChar char=""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Highly selective with 25-50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students per class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nimble, flexible and adaptable educational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experiences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FF442C"/>
              </a:buClr>
              <a:buSzPct val="57000"/>
              <a:buFont typeface="Wingdings" charset="2"/>
              <a:buChar char=""/>
            </a:pPr>
            <a:endParaRPr lang="en-US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114909" y="698484"/>
            <a:ext cx="1068917" cy="63500"/>
          </a:xfrm>
          <a:prstGeom prst="rect">
            <a:avLst/>
          </a:prstGeom>
          <a:solidFill>
            <a:srgbClr val="FF442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ristPOV_coverVert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1" r="28162"/>
          <a:stretch/>
        </p:blipFill>
        <p:spPr>
          <a:xfrm>
            <a:off x="0" y="0"/>
            <a:ext cx="2614083" cy="6858000"/>
          </a:xfrm>
          <a:prstGeom prst="rect">
            <a:avLst/>
          </a:prstGeom>
        </p:spPr>
      </p:pic>
      <p:pic>
        <p:nvPicPr>
          <p:cNvPr id="6" name="Picture 5" descr="carleNameHD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541" y="6603550"/>
            <a:ext cx="3304799" cy="15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9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1279"/>
            <a:ext cx="6400800" cy="130969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30445D"/>
                </a:solidFill>
                <a:latin typeface="Trebuchet MS"/>
                <a:cs typeface="Trebuchet MS"/>
              </a:rPr>
              <a:t>STORIES OF INSPIRATION &amp; INNOVATION</a:t>
            </a:r>
            <a:endParaRPr lang="en-US" sz="2800" b="1" dirty="0">
              <a:solidFill>
                <a:srgbClr val="30445D"/>
              </a:solidFill>
              <a:latin typeface="Trebuchet MS"/>
              <a:cs typeface="Trebuchet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387" y="1345514"/>
            <a:ext cx="5581404" cy="564337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595959"/>
                </a:solidFill>
                <a:cs typeface="Trebuchet MS"/>
              </a:rPr>
              <a:t>Marty Burke</a:t>
            </a:r>
            <a:r>
              <a:rPr lang="en-US" sz="2000" dirty="0" smtClean="0">
                <a:solidFill>
                  <a:srgbClr val="595959"/>
                </a:solidFill>
                <a:cs typeface="Trebuchet MS"/>
              </a:rPr>
              <a:t>—Developing </a:t>
            </a:r>
            <a:r>
              <a:rPr lang="en-US" sz="2000" b="1" dirty="0" smtClean="0">
                <a:solidFill>
                  <a:srgbClr val="595959"/>
                </a:solidFill>
                <a:cs typeface="Trebuchet MS"/>
              </a:rPr>
              <a:t>new therapies </a:t>
            </a:r>
            <a:r>
              <a:rPr lang="en-US" sz="2000" dirty="0" smtClean="0">
                <a:solidFill>
                  <a:srgbClr val="595959"/>
                </a:solidFill>
                <a:cs typeface="Trebuchet MS"/>
              </a:rPr>
              <a:t>through an innovative approach that reconfigures natural substances into </a:t>
            </a:r>
            <a:r>
              <a:rPr lang="en-US" sz="2000" b="1" dirty="0" smtClean="0">
                <a:solidFill>
                  <a:srgbClr val="595959"/>
                </a:solidFill>
                <a:cs typeface="Trebuchet MS"/>
              </a:rPr>
              <a:t>best-in-class medicines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000" b="1" dirty="0" smtClean="0">
              <a:solidFill>
                <a:srgbClr val="595959"/>
              </a:solidFill>
              <a:cs typeface="Trebuchet MS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595959"/>
                </a:solidFill>
                <a:cs typeface="Trebuchet MS"/>
              </a:rPr>
              <a:t>BRAIN Initiative</a:t>
            </a:r>
            <a:r>
              <a:rPr lang="en-US" sz="2000" dirty="0" smtClean="0">
                <a:solidFill>
                  <a:srgbClr val="595959"/>
                </a:solidFill>
                <a:cs typeface="Trebuchet MS"/>
              </a:rPr>
              <a:t>—Martha Gillette, Jonathan Sweedler, and Rohit Bhargava awarded </a:t>
            </a:r>
            <a:r>
              <a:rPr lang="en-US" sz="2000" b="1" dirty="0" smtClean="0">
                <a:solidFill>
                  <a:srgbClr val="595959"/>
                </a:solidFill>
                <a:cs typeface="Trebuchet MS"/>
              </a:rPr>
              <a:t>$2M </a:t>
            </a:r>
            <a:r>
              <a:rPr lang="en-US" sz="2000" dirty="0" smtClean="0">
                <a:solidFill>
                  <a:srgbClr val="595959"/>
                </a:solidFill>
                <a:cs typeface="Trebuchet MS"/>
              </a:rPr>
              <a:t>from NIH to develop analytic platform that can lead to </a:t>
            </a:r>
            <a:r>
              <a:rPr lang="en-US" sz="2000" b="1" dirty="0" smtClean="0">
                <a:solidFill>
                  <a:srgbClr val="595959"/>
                </a:solidFill>
                <a:cs typeface="Trebuchet MS"/>
              </a:rPr>
              <a:t>neuro insights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000" b="1" dirty="0" smtClean="0">
              <a:solidFill>
                <a:srgbClr val="595959"/>
              </a:solidFill>
              <a:cs typeface="Trebuchet MS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595959"/>
                </a:solidFill>
                <a:cs typeface="Trebuchet MS"/>
              </a:rPr>
              <a:t>Stephen Boppart</a:t>
            </a:r>
            <a:r>
              <a:rPr lang="en-US" sz="2000" dirty="0">
                <a:solidFill>
                  <a:srgbClr val="595959"/>
                </a:solidFill>
                <a:cs typeface="Trebuchet MS"/>
              </a:rPr>
              <a:t>—Developed </a:t>
            </a:r>
            <a:r>
              <a:rPr lang="en-US" sz="2000" b="1" dirty="0">
                <a:solidFill>
                  <a:srgbClr val="595959"/>
                </a:solidFill>
                <a:cs typeface="Trebuchet MS"/>
              </a:rPr>
              <a:t>a hand-held OCT probe</a:t>
            </a:r>
            <a:r>
              <a:rPr lang="en-US" sz="2000" dirty="0">
                <a:solidFill>
                  <a:srgbClr val="595959"/>
                </a:solidFill>
                <a:cs typeface="Trebuchet MS"/>
              </a:rPr>
              <a:t> to determine whether any cancerous tissue remains, </a:t>
            </a:r>
            <a:r>
              <a:rPr lang="en-US" sz="2000" b="1" dirty="0">
                <a:solidFill>
                  <a:srgbClr val="595959"/>
                </a:solidFill>
                <a:cs typeface="Trebuchet MS"/>
              </a:rPr>
              <a:t>reducing the risk </a:t>
            </a:r>
            <a:r>
              <a:rPr lang="en-US" sz="2000" dirty="0">
                <a:solidFill>
                  <a:srgbClr val="595959"/>
                </a:solidFill>
                <a:cs typeface="Trebuchet MS"/>
              </a:rPr>
              <a:t>of recurrence or additional procedures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000" b="1" dirty="0" smtClean="0">
              <a:solidFill>
                <a:srgbClr val="595959"/>
              </a:solidFill>
              <a:cs typeface="Trebuchet MS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595959"/>
                </a:solidFill>
                <a:cs typeface="Trebuchet MS"/>
              </a:rPr>
              <a:t>Curtis Johnson</a:t>
            </a:r>
            <a:r>
              <a:rPr lang="en-US" sz="2000" dirty="0" smtClean="0">
                <a:solidFill>
                  <a:srgbClr val="595959"/>
                </a:solidFill>
                <a:cs typeface="Trebuchet MS"/>
              </a:rPr>
              <a:t>—Creating </a:t>
            </a:r>
            <a:r>
              <a:rPr lang="en-US" sz="2000" b="1" dirty="0" smtClean="0">
                <a:solidFill>
                  <a:srgbClr val="595959"/>
                </a:solidFill>
                <a:cs typeface="Trebuchet MS"/>
              </a:rPr>
              <a:t>next generation imaging technology </a:t>
            </a:r>
            <a:r>
              <a:rPr lang="en-US" sz="2000" dirty="0" smtClean="0">
                <a:solidFill>
                  <a:srgbClr val="595959"/>
                </a:solidFill>
                <a:cs typeface="Trebuchet MS"/>
              </a:rPr>
              <a:t>to map the brain and </a:t>
            </a:r>
            <a:r>
              <a:rPr lang="en-US" sz="2000" b="1" dirty="0" smtClean="0">
                <a:solidFill>
                  <a:srgbClr val="595959"/>
                </a:solidFill>
                <a:cs typeface="Trebuchet MS"/>
              </a:rPr>
              <a:t>better diagnose </a:t>
            </a:r>
            <a:r>
              <a:rPr lang="en-US" sz="2000" dirty="0" smtClean="0">
                <a:solidFill>
                  <a:srgbClr val="595959"/>
                </a:solidFill>
                <a:cs typeface="Trebuchet MS"/>
              </a:rPr>
              <a:t>certain conditions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2665941" y="345630"/>
            <a:ext cx="1068917" cy="52479"/>
          </a:xfrm>
          <a:prstGeom prst="rect">
            <a:avLst/>
          </a:prstGeom>
          <a:solidFill>
            <a:srgbClr val="FF442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3178"/>
          <a:stretch/>
        </p:blipFill>
        <p:spPr>
          <a:xfrm>
            <a:off x="6629400" y="0"/>
            <a:ext cx="2514600" cy="14565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tretch/>
        </p:blipFill>
        <p:spPr>
          <a:xfrm>
            <a:off x="6629400" y="4117876"/>
            <a:ext cx="2514600" cy="16775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5206050"/>
            <a:ext cx="2514600" cy="1654515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 rotWithShape="1">
          <a:blip r:embed="rId6"/>
          <a:srcRect b="77037"/>
          <a:stretch/>
        </p:blipFill>
        <p:spPr>
          <a:xfrm>
            <a:off x="6629400" y="1361519"/>
            <a:ext cx="2514600" cy="2768232"/>
          </a:xfrm>
          <a:prstGeom prst="rect">
            <a:avLst/>
          </a:prstGeom>
          <a:solidFill>
            <a:srgbClr val="000000">
              <a:shade val="95000"/>
            </a:srgbClr>
          </a:solidFill>
          <a:ln w="76200" cap="sq">
            <a:noFill/>
            <a:miter lim="800000"/>
          </a:ln>
          <a:effectLst/>
        </p:spPr>
      </p:pic>
      <p:pic>
        <p:nvPicPr>
          <p:cNvPr id="9" name="Picture 8" descr="carleNameHDR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541" y="6603550"/>
            <a:ext cx="3304799" cy="15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75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94" y="301801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spc="300" dirty="0" smtClean="0">
                <a:solidFill>
                  <a:srgbClr val="30445D"/>
                </a:solidFill>
                <a:latin typeface="Trebuchet MS" panose="020B0603020202020204" pitchFamily="34" charset="0"/>
              </a:rPr>
              <a:t>OUR BUSINESS MODEL IS INNOVATIVE</a:t>
            </a:r>
            <a:endParaRPr lang="en-US" sz="2800" b="1" spc="300" dirty="0">
              <a:solidFill>
                <a:srgbClr val="30445D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111" y="4388556"/>
            <a:ext cx="7083778" cy="1750987"/>
          </a:xfrm>
        </p:spPr>
        <p:txBody>
          <a:bodyPr numCol="2">
            <a:normAutofit fontScale="92500" lnSpcReduction="10000"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Medical student tuition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Corporate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investments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Including $100M commitment from Carle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Private philanthropy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NOT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asking the state for new general revenue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Clinical practice revenue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Technology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transfer</a:t>
            </a:r>
          </a:p>
          <a:p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97828" y="3224371"/>
            <a:ext cx="1068917" cy="63500"/>
          </a:xfrm>
          <a:prstGeom prst="rect">
            <a:avLst/>
          </a:prstGeom>
          <a:solidFill>
            <a:srgbClr val="FF442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reflections.jp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653" b="44884"/>
          <a:stretch/>
        </p:blipFill>
        <p:spPr>
          <a:xfrm>
            <a:off x="0" y="0"/>
            <a:ext cx="9144000" cy="2709334"/>
          </a:xfrm>
          <a:prstGeom prst="rect">
            <a:avLst/>
          </a:prstGeom>
        </p:spPr>
      </p:pic>
      <p:pic>
        <p:nvPicPr>
          <p:cNvPr id="6" name="Picture 5" descr="carleNameHDR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541" y="6603550"/>
            <a:ext cx="3304799" cy="15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58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lumn_org8x10.jp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836" b="47348"/>
          <a:stretch/>
        </p:blipFill>
        <p:spPr>
          <a:xfrm>
            <a:off x="0" y="1594554"/>
            <a:ext cx="9144000" cy="4445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155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b="1" spc="300" dirty="0" smtClean="0">
                <a:solidFill>
                  <a:srgbClr val="30445D"/>
                </a:solidFill>
                <a:latin typeface="Trebuchet MS" panose="020B0603020202020204" pitchFamily="34" charset="0"/>
                <a:cs typeface="Trebuchet MS"/>
              </a:rPr>
              <a:t>OUR NEXT STEPS</a:t>
            </a:r>
            <a:endParaRPr lang="en-US" sz="2800" b="1" spc="300" dirty="0">
              <a:solidFill>
                <a:srgbClr val="30445D"/>
              </a:solidFill>
              <a:latin typeface="Trebuchet MS" panose="020B0603020202020204" pitchFamily="34" charset="0"/>
              <a:cs typeface="Trebuchet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976" y="1920885"/>
            <a:ext cx="7312236" cy="4118670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  <a:buSzPct val="50000"/>
              <a:buFont typeface="Wingdings" charset="2"/>
              <a:buChar char=""/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Continued discussion of transition planning with UI Chicago</a:t>
            </a:r>
          </a:p>
          <a:p>
            <a:pPr>
              <a:buClr>
                <a:schemeClr val="bg1"/>
              </a:buClr>
              <a:buSzPct val="50000"/>
              <a:buFont typeface="Wingdings" charset="2"/>
              <a:buChar char=""/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Development of the curriculum</a:t>
            </a:r>
          </a:p>
          <a:p>
            <a:pPr>
              <a:buClr>
                <a:schemeClr val="bg1"/>
              </a:buClr>
              <a:buSzPct val="50000"/>
              <a:buFont typeface="Wingdings" charset="2"/>
              <a:buChar char=""/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Recruitment of College leadership</a:t>
            </a:r>
          </a:p>
          <a:p>
            <a:pPr>
              <a:buClr>
                <a:schemeClr val="bg1"/>
              </a:buClr>
              <a:buSzPct val="50000"/>
              <a:buFont typeface="Wingdings" charset="2"/>
              <a:buChar char=""/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Preparation for LCME (Liaison Committee on Medical Education) accreditation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55495" y="571483"/>
            <a:ext cx="1068917" cy="63500"/>
          </a:xfrm>
          <a:prstGeom prst="rect">
            <a:avLst/>
          </a:prstGeom>
          <a:solidFill>
            <a:srgbClr val="FF442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arleNameHDR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541" y="6603550"/>
            <a:ext cx="3304799" cy="15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96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4658</TotalTime>
  <Words>675</Words>
  <Application>Microsoft Office PowerPoint</Application>
  <PresentationFormat>On-screen Show (4:3)</PresentationFormat>
  <Paragraphs>79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Trebuchet MS</vt:lpstr>
      <vt:lpstr>Wingdings</vt:lpstr>
      <vt:lpstr>Office Theme</vt:lpstr>
      <vt:lpstr>PowerPoint Presentation</vt:lpstr>
      <vt:lpstr>OUR VISION FOR MEDICAL EDUCATION</vt:lpstr>
      <vt:lpstr>OUR IMPACT  WILL BE  GLOBAL</vt:lpstr>
      <vt:lpstr>THE STRENGTH OF THE UNIVERSITY OF ILLINOIS AT URBANA-CHAMPAIGN</vt:lpstr>
      <vt:lpstr>CARLE FOUNDATION HOSPITAL</vt:lpstr>
      <vt:lpstr>THE CARLE ILLINOIS COLLEGE OF MEDICINE IS DIFFERENT</vt:lpstr>
      <vt:lpstr>STORIES OF INSPIRATION &amp; INNOVATION</vt:lpstr>
      <vt:lpstr>OUR BUSINESS MODEL IS INNOVATIVE</vt:lpstr>
      <vt:lpstr>OUR NEXT STEPS</vt:lpstr>
      <vt:lpstr>PowerPoint Presentation</vt:lpstr>
    </vt:vector>
  </TitlesOfParts>
  <Company>University of Illinois at Urbana-Champaign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Kaler, Robin Neal</dc:creator>
  <cp:lastModifiedBy>SRIEnvy6</cp:lastModifiedBy>
  <cp:revision>131</cp:revision>
  <cp:lastPrinted>2016-02-26T17:12:22Z</cp:lastPrinted>
  <dcterms:created xsi:type="dcterms:W3CDTF">2015-03-26T13:28:27Z</dcterms:created>
  <dcterms:modified xsi:type="dcterms:W3CDTF">2016-03-01T20:42:05Z</dcterms:modified>
</cp:coreProperties>
</file>