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39" d="100"/>
          <a:sy n="139" d="100"/>
        </p:scale>
        <p:origin x="-7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E05B83-0400-431D-8562-000E5E813FDF}"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102125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05B83-0400-431D-8562-000E5E813FDF}"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202495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05B83-0400-431D-8562-000E5E813FDF}"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121438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05B83-0400-431D-8562-000E5E813FDF}"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203813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E05B83-0400-431D-8562-000E5E813FDF}" type="datetimeFigureOut">
              <a:rPr lang="en-US" smtClean="0"/>
              <a:pPr/>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375491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E05B83-0400-431D-8562-000E5E813FDF}"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94580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E05B83-0400-431D-8562-000E5E813FDF}" type="datetimeFigureOut">
              <a:rPr lang="en-US" smtClean="0"/>
              <a:pPr/>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2067353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E05B83-0400-431D-8562-000E5E813FDF}" type="datetimeFigureOut">
              <a:rPr lang="en-US" smtClean="0"/>
              <a:pPr/>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208719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05B83-0400-431D-8562-000E5E813FDF}" type="datetimeFigureOut">
              <a:rPr lang="en-US" smtClean="0"/>
              <a:pPr/>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28351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05B83-0400-431D-8562-000E5E813FDF}"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16021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E05B83-0400-431D-8562-000E5E813FDF}" type="datetimeFigureOut">
              <a:rPr lang="en-US" smtClean="0"/>
              <a:pPr/>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424594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05B83-0400-431D-8562-000E5E813FDF}" type="datetimeFigureOut">
              <a:rPr lang="en-US" smtClean="0"/>
              <a:pPr/>
              <a:t>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7BAC19-B79A-4554-A858-ADE8289A6EE3}" type="slidenum">
              <a:rPr lang="en-US" smtClean="0"/>
              <a:pPr/>
              <a:t>‹#›</a:t>
            </a:fld>
            <a:endParaRPr lang="en-US"/>
          </a:p>
        </p:txBody>
      </p:sp>
    </p:spTree>
    <p:extLst>
      <p:ext uri="{BB962C8B-B14F-4D97-AF65-F5344CB8AC3E}">
        <p14:creationId xmlns:p14="http://schemas.microsoft.com/office/powerpoint/2010/main" xmlns="" val="37919529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google.com/imgres?imgurl=http://www.niutoday.info/wp-content/uploads/2013/03/isac-logo1.jpg&amp;imgrefurl=http://www.niutoday.info/2013/03/14/isac-college-tour-continues-saturday-at-niu/&amp;h=130&amp;w=235&amp;tbnid=fi9VmVvMeIQJ_M:&amp;zoom=1&amp;docid=s_TIw67CXlOKpM&amp;hl=en&amp;ei=NhkOVLnIIpO3yATY6YK4Dw&amp;tbm=isch&amp;ved=0CD8QMygMMAw&amp;iact=rc&amp;uact=3&amp;dur=891&amp;page=2&amp;start=12&amp;ndsp=18" TargetMode="External"/><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hyperlink" Target="mailto:tapia@ibhe.org" TargetMode="Externa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2618" y="3988465"/>
            <a:ext cx="6693802" cy="2031325"/>
          </a:xfrm>
          <a:prstGeom prst="rect">
            <a:avLst/>
          </a:prstGeom>
          <a:noFill/>
        </p:spPr>
        <p:txBody>
          <a:bodyPr wrap="square" rtlCol="0">
            <a:spAutoFit/>
          </a:bodyPr>
          <a:lstStyle/>
          <a:p>
            <a:pPr algn="ctr"/>
            <a:r>
              <a:rPr lang="en-US" b="1" dirty="0"/>
              <a:t>Student Veterans Leadership Day is an event for student veteran leaders attending Illinois’ colleges and universities to encourage dialogue with peers, legislators and other state leaders concerning issues impacting the student veteran community</a:t>
            </a:r>
            <a:r>
              <a:rPr lang="en-US" b="1" dirty="0" smtClean="0"/>
              <a:t>.</a:t>
            </a:r>
          </a:p>
          <a:p>
            <a:pPr algn="ctr"/>
            <a:endParaRPr lang="en-US" b="1" dirty="0" smtClean="0">
              <a:effectLst>
                <a:outerShdw blurRad="38100" dist="38100" dir="2700000" algn="tl">
                  <a:srgbClr val="000000">
                    <a:alpha val="43137"/>
                  </a:srgbClr>
                </a:outerShdw>
              </a:effectLst>
            </a:endParaRPr>
          </a:p>
          <a:p>
            <a:pPr algn="ctr"/>
            <a:endParaRPr lang="en-US" b="1" dirty="0">
              <a:effectLst>
                <a:outerShdw blurRad="38100" dist="38100" dir="2700000" algn="tl">
                  <a:srgbClr val="000000">
                    <a:alpha val="43137"/>
                  </a:srgbClr>
                </a:outerShdw>
              </a:effectLst>
            </a:endParaRPr>
          </a:p>
          <a:p>
            <a:endParaRPr lang="en-US" dirty="0"/>
          </a:p>
        </p:txBody>
      </p:sp>
      <p:pic>
        <p:nvPicPr>
          <p:cNvPr id="10" name="Picture 9" descr="http://www.ibhe.org/images/IBHE%20Logo.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6127379"/>
            <a:ext cx="1208811" cy="721919"/>
          </a:xfrm>
          <a:prstGeom prst="rect">
            <a:avLst/>
          </a:prstGeom>
          <a:noFill/>
          <a:ln>
            <a:noFill/>
          </a:ln>
        </p:spPr>
      </p:pic>
      <p:pic>
        <p:nvPicPr>
          <p:cNvPr id="11" name="Picture 10" descr="https://encrypted-tbn1.gstatic.com/images?q=tbn:ANd9GcSe6PLUdgBvFUti4il7cGQfvAk9WzvlcDsPNih8FPdpOrveMHv3Cg">
            <a:hlinkClick r:id="rId3"/>
          </p:cNvPr>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99855" y="6117146"/>
            <a:ext cx="918501" cy="703390"/>
          </a:xfrm>
          <a:prstGeom prst="rect">
            <a:avLst/>
          </a:prstGeom>
          <a:noFill/>
          <a:ln>
            <a:noFill/>
          </a:ln>
        </p:spPr>
      </p:pic>
      <p:pic>
        <p:nvPicPr>
          <p:cNvPr id="15" name="Picture 14"/>
          <p:cNvPicPr/>
          <p:nvPr/>
        </p:nvPicPr>
        <p:blipFill>
          <a:blip r:embed="rId5" cstate="print">
            <a:extLst>
              <a:ext uri="{28A0092B-C50C-407E-A947-70E740481C1C}">
                <a14:useLocalDpi xmlns:a14="http://schemas.microsoft.com/office/drawing/2010/main" xmlns="" val="0"/>
              </a:ext>
            </a:extLst>
          </a:blip>
          <a:stretch>
            <a:fillRect/>
          </a:stretch>
        </p:blipFill>
        <p:spPr>
          <a:xfrm>
            <a:off x="7391400" y="6130112"/>
            <a:ext cx="1752600" cy="677459"/>
          </a:xfrm>
          <a:prstGeom prst="rect">
            <a:avLst/>
          </a:prstGeom>
        </p:spPr>
      </p:pic>
      <p:pic>
        <p:nvPicPr>
          <p:cNvPr id="2" name="Picture 2" descr="C:\Users\abecker\AppData\Local\Microsoft\Windows\Temporary Internet Files\Content.Outlook\QVZ1QP2Y\LewisLogo_Color2013(1).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602894" y="6130113"/>
            <a:ext cx="1340705" cy="703390"/>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42919" y="5436307"/>
            <a:ext cx="1219200" cy="680193"/>
          </a:xfrm>
          <a:prstGeom prst="rect">
            <a:avLst/>
          </a:prstGeom>
        </p:spPr>
      </p:pic>
      <p:sp>
        <p:nvSpPr>
          <p:cNvPr id="6" name="Rectangle 5"/>
          <p:cNvSpPr/>
          <p:nvPr/>
        </p:nvSpPr>
        <p:spPr>
          <a:xfrm>
            <a:off x="1211284" y="92972"/>
            <a:ext cx="6705136" cy="954107"/>
          </a:xfrm>
          <a:prstGeom prst="rect">
            <a:avLst/>
          </a:prstGeom>
        </p:spPr>
        <p:txBody>
          <a:bodyPr wrap="square">
            <a:spAutoFit/>
          </a:bodyPr>
          <a:lstStyle/>
          <a:p>
            <a:pPr algn="ctr"/>
            <a:r>
              <a:rPr lang="en-US" sz="2800" b="1" dirty="0">
                <a:effectLst>
                  <a:outerShdw blurRad="41275" dist="20320" dir="1800000" algn="tl">
                    <a:srgbClr val="000000">
                      <a:alpha val="40000"/>
                    </a:srgbClr>
                  </a:outerShdw>
                </a:effectLst>
              </a:rPr>
              <a:t>STUDENT VETERANS LEADERSHIP DAY</a:t>
            </a:r>
            <a:endParaRPr lang="en-US" sz="2800" dirty="0"/>
          </a:p>
          <a:p>
            <a:pPr algn="ctr"/>
            <a:r>
              <a:rPr lang="en-US" sz="2800" b="1" dirty="0">
                <a:effectLst>
                  <a:outerShdw blurRad="41275" dist="20320" dir="1800000" algn="tl">
                    <a:srgbClr val="000000">
                      <a:alpha val="40000"/>
                    </a:srgbClr>
                  </a:outerShdw>
                </a:effectLst>
              </a:rPr>
              <a:t>February 25, 2015 – Illinois State Museum</a:t>
            </a:r>
            <a:endParaRPr lang="en-US" sz="2800" dirty="0"/>
          </a:p>
        </p:txBody>
      </p:sp>
      <p:pic>
        <p:nvPicPr>
          <p:cNvPr id="17" name="Picture 16"/>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1222618" y="1128669"/>
            <a:ext cx="6705136" cy="2724150"/>
          </a:xfrm>
          <a:prstGeom prst="rect">
            <a:avLst/>
          </a:prstGeom>
          <a:noFill/>
          <a:ln w="85725">
            <a:solidFill>
              <a:schemeClr val="tx1"/>
            </a:solidFill>
          </a:ln>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3218356" y="6096842"/>
            <a:ext cx="1210821" cy="723694"/>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xmlns="" val="0"/>
              </a:ext>
            </a:extLst>
          </a:blip>
          <a:stretch>
            <a:fillRect/>
          </a:stretch>
        </p:blipFill>
        <p:spPr>
          <a:xfrm>
            <a:off x="0" y="6130113"/>
            <a:ext cx="2134528" cy="727887"/>
          </a:xfrm>
          <a:prstGeom prst="rect">
            <a:avLst/>
          </a:prstGeom>
        </p:spPr>
      </p:pic>
      <p:sp>
        <p:nvSpPr>
          <p:cNvPr id="3" name="TextBox 2"/>
          <p:cNvSpPr txBox="1"/>
          <p:nvPr/>
        </p:nvSpPr>
        <p:spPr>
          <a:xfrm>
            <a:off x="1447800" y="5334000"/>
            <a:ext cx="6468620" cy="615553"/>
          </a:xfrm>
          <a:prstGeom prst="rect">
            <a:avLst/>
          </a:prstGeom>
          <a:noFill/>
        </p:spPr>
        <p:txBody>
          <a:bodyPr wrap="square" rtlCol="0">
            <a:spAutoFit/>
          </a:bodyPr>
          <a:lstStyle/>
          <a:p>
            <a:pPr algn="ctr"/>
            <a:r>
              <a:rPr lang="en-US" sz="1700" b="1" i="1" dirty="0"/>
              <a:t>On-line registration will begin in January.  For questions, please contact Richard Tapia at </a:t>
            </a:r>
            <a:r>
              <a:rPr lang="en-US" sz="1700" b="1" i="1" dirty="0">
                <a:hlinkClick r:id="rId11"/>
              </a:rPr>
              <a:t>tapia@ibhe.org</a:t>
            </a:r>
            <a:r>
              <a:rPr lang="en-US" sz="1700" b="1" i="1" dirty="0"/>
              <a:t>.</a:t>
            </a:r>
          </a:p>
        </p:txBody>
      </p:sp>
      <p:pic>
        <p:nvPicPr>
          <p:cNvPr id="7" name="Picture 6"/>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7877212" y="5444323"/>
            <a:ext cx="1123950" cy="685790"/>
          </a:xfrm>
          <a:prstGeom prst="rect">
            <a:avLst/>
          </a:prstGeom>
        </p:spPr>
      </p:pic>
    </p:spTree>
    <p:extLst>
      <p:ext uri="{BB962C8B-B14F-4D97-AF65-F5344CB8AC3E}">
        <p14:creationId xmlns:p14="http://schemas.microsoft.com/office/powerpoint/2010/main" xmlns="" val="2189026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1078395"/>
            <a:ext cx="7620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Veterans Leadership Day</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Springfield, IL</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Illinois State Museum</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1" u="none" strike="noStrike" cap="none" normalizeH="0" baseline="0" dirty="0" smtClean="0">
                <a:ln>
                  <a:noFill/>
                </a:ln>
                <a:solidFill>
                  <a:schemeClr val="tx1"/>
                </a:solidFill>
                <a:effectLst/>
                <a:latin typeface="Calibri"/>
                <a:ea typeface="Calibri" pitchFamily="34" charset="0"/>
                <a:cs typeface="Andalus" pitchFamily="18" charset="-78"/>
              </a:rPr>
              <a:t>“</a:t>
            </a:r>
            <a:r>
              <a:rPr kumimoji="0" lang="en-US" sz="1000" b="0" i="1" u="none" strike="noStrike" cap="none" normalizeH="0" baseline="0" dirty="0" smtClean="0">
                <a:ln>
                  <a:noFill/>
                </a:ln>
                <a:solidFill>
                  <a:schemeClr val="tx1"/>
                </a:solidFill>
                <a:effectLst/>
                <a:latin typeface="Andalus" pitchFamily="18" charset="-78"/>
                <a:ea typeface="Calibri" pitchFamily="34" charset="0"/>
                <a:cs typeface="Andalus" pitchFamily="18" charset="-78"/>
              </a:rPr>
              <a:t>Can you imagine what I would do if I could do all I can? </a:t>
            </a:r>
            <a:r>
              <a:rPr kumimoji="0" lang="en-US" sz="1000" b="0" i="1" u="none" strike="noStrike" cap="none" normalizeH="0" baseline="0" dirty="0" smtClean="0">
                <a:ln>
                  <a:noFill/>
                </a:ln>
                <a:solidFill>
                  <a:schemeClr val="tx1"/>
                </a:solidFill>
                <a:effectLst/>
                <a:latin typeface="Calibri"/>
                <a:ea typeface="Calibri" pitchFamily="34" charset="0"/>
                <a:cs typeface="Andalus" pitchFamily="18" charset="-78"/>
              </a:rPr>
              <a:t>“</a:t>
            </a:r>
            <a:r>
              <a:rPr kumimoji="0" lang="en-US" sz="1000" b="0" i="1" u="none" strike="noStrike" cap="none" normalizeH="0" baseline="0" dirty="0" smtClean="0">
                <a:ln>
                  <a:noFill/>
                </a:ln>
                <a:solidFill>
                  <a:schemeClr val="tx1"/>
                </a:solidFill>
                <a:effectLst/>
                <a:latin typeface="Andalus" pitchFamily="18" charset="-78"/>
                <a:ea typeface="Calibri" pitchFamily="34" charset="0"/>
                <a:cs typeface="Andalus" pitchFamily="18" charset="-78"/>
              </a:rPr>
              <a:t> </a:t>
            </a:r>
            <a:r>
              <a:rPr kumimoji="0" lang="en-US" sz="1000" b="1" i="1" u="none" strike="noStrike" cap="none" normalizeH="0" baseline="0" dirty="0" smtClean="0">
                <a:ln>
                  <a:noFill/>
                </a:ln>
                <a:solidFill>
                  <a:schemeClr val="tx1"/>
                </a:solidFill>
                <a:effectLst/>
                <a:latin typeface="Andalus" pitchFamily="18" charset="-78"/>
                <a:ea typeface="Calibri" pitchFamily="34" charset="0"/>
                <a:cs typeface="Andalus" pitchFamily="18" charset="-78"/>
              </a:rPr>
              <a:t>Sun Tzu</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1200" dirty="0" smtClean="0">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Student Veterans Leadership Day is meant to emphasize the role of leadership and its development in each person who has served in the military.  From the day you entered the military you were introduced to a disciplined form of training, responsibility to the team, and duty to country, all become an ethos to live by.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Veterans Leadership Day is also designed to have you engaged, the student veteran and presenters on different aspects of leadership.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1200" dirty="0" smtClean="0">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will be four presentation panels throughout the day with respect to leadership: legislative/governmental, entrepreneurial/business, community based and educational leadership.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Panel presentations are designed to connect student veteran audience with the presenters on how leadership can be exercised.  Each presentation is meant to encourage dialogue and create an interest in a particular field.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Veterans are an existing asset, a value to the state, their institutions, and their communities and to any enterprise they aspire to undertake after graduation.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TotalTime>
  <Words>267</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becker</dc:creator>
  <cp:lastModifiedBy>Mayer, Shawna</cp:lastModifiedBy>
  <cp:revision>32</cp:revision>
  <dcterms:created xsi:type="dcterms:W3CDTF">2014-09-05T12:50:47Z</dcterms:created>
  <dcterms:modified xsi:type="dcterms:W3CDTF">2015-02-26T15:42:17Z</dcterms:modified>
</cp:coreProperties>
</file>