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notesSlides/notesSlide28.xml" ContentType="application/vnd.openxmlformats-officedocument.presentationml.notesSlide+xml"/>
  <Override PartName="/ppt/charts/chart5.xml" ContentType="application/vnd.openxmlformats-officedocument.drawingml.chart+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64" r:id="rId3"/>
    <p:sldId id="266" r:id="rId4"/>
    <p:sldId id="301" r:id="rId5"/>
    <p:sldId id="273" r:id="rId6"/>
    <p:sldId id="288" r:id="rId7"/>
    <p:sldId id="290" r:id="rId8"/>
    <p:sldId id="262" r:id="rId9"/>
    <p:sldId id="263" r:id="rId10"/>
    <p:sldId id="287" r:id="rId11"/>
    <p:sldId id="291" r:id="rId12"/>
    <p:sldId id="292" r:id="rId13"/>
    <p:sldId id="276" r:id="rId14"/>
    <p:sldId id="268" r:id="rId15"/>
    <p:sldId id="269" r:id="rId16"/>
    <p:sldId id="270" r:id="rId17"/>
    <p:sldId id="272" r:id="rId18"/>
    <p:sldId id="275" r:id="rId19"/>
    <p:sldId id="297" r:id="rId20"/>
    <p:sldId id="300" r:id="rId21"/>
    <p:sldId id="295" r:id="rId22"/>
    <p:sldId id="296" r:id="rId23"/>
    <p:sldId id="298" r:id="rId24"/>
    <p:sldId id="294" r:id="rId25"/>
    <p:sldId id="278" r:id="rId26"/>
    <p:sldId id="277" r:id="rId27"/>
    <p:sldId id="302" r:id="rId28"/>
    <p:sldId id="280" r:id="rId29"/>
    <p:sldId id="299" r:id="rId30"/>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5253" autoAdjust="0"/>
  </p:normalViewPr>
  <p:slideViewPr>
    <p:cSldViewPr>
      <p:cViewPr varScale="1">
        <p:scale>
          <a:sx n="38" d="100"/>
          <a:sy n="38" d="100"/>
        </p:scale>
        <p:origin x="2094" y="5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Newell.JEFF-PC\Desktop\Veterans%20Initiatives%20-%20Jennifer%20T\DBIII-20%20%20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Newell.JEFF-PC\Desktop\Veterans%20Initiatives%20-%20Jennifer%20T\Vet%20Completers%20-%20Nathan\Veteran%20Completers%20by%20Type%20of%20Instruction%20Summary%20FY08-FY1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Newell.JEFF-PC\Desktop\Veterans%20Initiatives%20-%20Jennifer%20T\Vet%20Completers%20-%20Nathan\Veteran%20Completers%20by%20Type%20of%20Instruction%20Summary%20FY08-FY1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Newell.JEFF-PC\Desktop\Veterans%20Initiatives%20-%20Jennifer%20T\DBIII-20%20%201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Newell.JEFF-PC\Desktop\Veterans%20Initiatives%20-%20Jennifer%20T\DBIII-20%20%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Chart!$A$4</c:f>
              <c:strCache>
                <c:ptCount val="1"/>
                <c:pt idx="0">
                  <c:v>Veterans Enrolled</c:v>
                </c:pt>
              </c:strCache>
            </c:strRef>
          </c:tx>
          <c:dLbls>
            <c:dLbl>
              <c:idx val="0"/>
              <c:layout>
                <c:manualLayout>
                  <c:x val="-4.8913043478260872E-2"/>
                  <c:y val="-3.984301241525845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4420289855072471E-2"/>
                  <c:y val="-5.405081747243637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8985507246376812E-2"/>
                  <c:y val="-3.696914888610455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6231884057971092E-2"/>
                  <c:y val="-2.0194376312842151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9.2157182902290781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8.6021505376344412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
                  <c:y val="-5.1612903225806632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
                  <c:y val="-2.5806451612903212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0"/>
                  <c:y val="-1.146953405017922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Chart!$B$3:$F$3</c:f>
              <c:strCache>
                <c:ptCount val="5"/>
                <c:pt idx="0">
                  <c:v>FY 2008</c:v>
                </c:pt>
                <c:pt idx="1">
                  <c:v>FY 2009</c:v>
                </c:pt>
                <c:pt idx="2">
                  <c:v>FY 2010</c:v>
                </c:pt>
                <c:pt idx="3">
                  <c:v>FY 2011</c:v>
                </c:pt>
                <c:pt idx="4">
                  <c:v>FY 2012</c:v>
                </c:pt>
              </c:strCache>
            </c:strRef>
          </c:cat>
          <c:val>
            <c:numRef>
              <c:f>Chart!$B$4:$F$4</c:f>
              <c:numCache>
                <c:formatCode>#,##0</c:formatCode>
                <c:ptCount val="5"/>
                <c:pt idx="0">
                  <c:v>10892</c:v>
                </c:pt>
                <c:pt idx="1">
                  <c:v>11509</c:v>
                </c:pt>
                <c:pt idx="2">
                  <c:v>12709</c:v>
                </c:pt>
                <c:pt idx="3">
                  <c:v>13297</c:v>
                </c:pt>
                <c:pt idx="4">
                  <c:v>13225</c:v>
                </c:pt>
              </c:numCache>
            </c:numRef>
          </c:val>
          <c:smooth val="0"/>
        </c:ser>
        <c:dLbls>
          <c:showLegendKey val="0"/>
          <c:showVal val="0"/>
          <c:showCatName val="0"/>
          <c:showSerName val="0"/>
          <c:showPercent val="0"/>
          <c:showBubbleSize val="0"/>
        </c:dLbls>
        <c:marker val="1"/>
        <c:smooth val="0"/>
        <c:axId val="253208648"/>
        <c:axId val="253209032"/>
      </c:lineChart>
      <c:catAx>
        <c:axId val="253208648"/>
        <c:scaling>
          <c:orientation val="minMax"/>
        </c:scaling>
        <c:delete val="0"/>
        <c:axPos val="b"/>
        <c:numFmt formatCode="General" sourceLinked="1"/>
        <c:majorTickMark val="out"/>
        <c:minorTickMark val="none"/>
        <c:tickLblPos val="nextTo"/>
        <c:txPr>
          <a:bodyPr/>
          <a:lstStyle/>
          <a:p>
            <a:pPr>
              <a:defRPr b="1"/>
            </a:pPr>
            <a:endParaRPr lang="en-US"/>
          </a:p>
        </c:txPr>
        <c:crossAx val="253209032"/>
        <c:crosses val="autoZero"/>
        <c:auto val="1"/>
        <c:lblAlgn val="ctr"/>
        <c:lblOffset val="100"/>
        <c:noMultiLvlLbl val="0"/>
      </c:catAx>
      <c:valAx>
        <c:axId val="253209032"/>
        <c:scaling>
          <c:orientation val="minMax"/>
        </c:scaling>
        <c:delete val="0"/>
        <c:axPos val="l"/>
        <c:majorGridlines/>
        <c:numFmt formatCode="#,##0" sourceLinked="1"/>
        <c:majorTickMark val="out"/>
        <c:minorTickMark val="none"/>
        <c:tickLblPos val="nextTo"/>
        <c:txPr>
          <a:bodyPr/>
          <a:lstStyle/>
          <a:p>
            <a:pPr>
              <a:defRPr b="1"/>
            </a:pPr>
            <a:endParaRPr lang="en-US"/>
          </a:p>
        </c:txPr>
        <c:crossAx val="25320864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'Veteran Completers FY08-FY1 (2)'!$O$7</c:f>
              <c:strCache>
                <c:ptCount val="1"/>
                <c:pt idx="0">
                  <c:v>Completers</c:v>
                </c:pt>
              </c:strCache>
            </c:strRef>
          </c:tx>
          <c:dLbls>
            <c:dLbl>
              <c:idx val="0"/>
              <c:layout>
                <c:manualLayout>
                  <c:x val="-4.2753623188405893E-2"/>
                  <c:y val="-3.394835530029736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1183527330822783E-2"/>
                  <c:y val="-4.896107193099021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9347826086956522E-2"/>
                  <c:y val="-2.1741892277952802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4589324432272074E-2"/>
                  <c:y val="-3.871927366617889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'Veteran Completers FY08-FY1 (2)'!$P$6:$T$6</c:f>
              <c:numCache>
                <c:formatCode>General</c:formatCode>
                <c:ptCount val="5"/>
                <c:pt idx="0">
                  <c:v>2008</c:v>
                </c:pt>
                <c:pt idx="1">
                  <c:v>2009</c:v>
                </c:pt>
                <c:pt idx="2">
                  <c:v>2010</c:v>
                </c:pt>
                <c:pt idx="3">
                  <c:v>2011</c:v>
                </c:pt>
                <c:pt idx="4">
                  <c:v>2012</c:v>
                </c:pt>
              </c:numCache>
            </c:numRef>
          </c:cat>
          <c:val>
            <c:numRef>
              <c:f>'Veteran Completers FY08-FY1 (2)'!$P$7:$T$7</c:f>
              <c:numCache>
                <c:formatCode>#,##0</c:formatCode>
                <c:ptCount val="5"/>
                <c:pt idx="0">
                  <c:v>1037</c:v>
                </c:pt>
                <c:pt idx="1">
                  <c:v>1128</c:v>
                </c:pt>
                <c:pt idx="2">
                  <c:v>1316</c:v>
                </c:pt>
                <c:pt idx="3">
                  <c:v>1650</c:v>
                </c:pt>
                <c:pt idx="4">
                  <c:v>1878</c:v>
                </c:pt>
              </c:numCache>
            </c:numRef>
          </c:val>
          <c:smooth val="0"/>
        </c:ser>
        <c:dLbls>
          <c:showLegendKey val="0"/>
          <c:showVal val="0"/>
          <c:showCatName val="0"/>
          <c:showSerName val="0"/>
          <c:showPercent val="0"/>
          <c:showBubbleSize val="0"/>
        </c:dLbls>
        <c:marker val="1"/>
        <c:smooth val="0"/>
        <c:axId val="253746384"/>
        <c:axId val="253746768"/>
      </c:lineChart>
      <c:catAx>
        <c:axId val="253746384"/>
        <c:scaling>
          <c:orientation val="minMax"/>
        </c:scaling>
        <c:delete val="0"/>
        <c:axPos val="b"/>
        <c:numFmt formatCode="General" sourceLinked="1"/>
        <c:majorTickMark val="out"/>
        <c:minorTickMark val="none"/>
        <c:tickLblPos val="nextTo"/>
        <c:txPr>
          <a:bodyPr/>
          <a:lstStyle/>
          <a:p>
            <a:pPr>
              <a:defRPr b="1"/>
            </a:pPr>
            <a:endParaRPr lang="en-US"/>
          </a:p>
        </c:txPr>
        <c:crossAx val="253746768"/>
        <c:crosses val="autoZero"/>
        <c:auto val="1"/>
        <c:lblAlgn val="ctr"/>
        <c:lblOffset val="100"/>
        <c:noMultiLvlLbl val="0"/>
      </c:catAx>
      <c:valAx>
        <c:axId val="253746768"/>
        <c:scaling>
          <c:orientation val="minMax"/>
        </c:scaling>
        <c:delete val="0"/>
        <c:axPos val="l"/>
        <c:majorGridlines/>
        <c:numFmt formatCode="#,##0" sourceLinked="1"/>
        <c:majorTickMark val="out"/>
        <c:minorTickMark val="none"/>
        <c:tickLblPos val="nextTo"/>
        <c:txPr>
          <a:bodyPr/>
          <a:lstStyle/>
          <a:p>
            <a:pPr>
              <a:defRPr b="1"/>
            </a:pPr>
            <a:endParaRPr lang="en-US"/>
          </a:p>
        </c:txPr>
        <c:crossAx val="25374638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8.1585283767240002E-2"/>
          <c:y val="7.3885267652801734E-2"/>
          <c:w val="0.75250061539627278"/>
          <c:h val="0.85237918107918664"/>
        </c:manualLayout>
      </c:layout>
      <c:areaChart>
        <c:grouping val="stacked"/>
        <c:varyColors val="0"/>
        <c:ser>
          <c:idx val="1"/>
          <c:order val="0"/>
          <c:tx>
            <c:strRef>
              <c:f>'Veteran Completers FY08-FY1 (2)'!$O$32</c:f>
              <c:strCache>
                <c:ptCount val="1"/>
                <c:pt idx="0">
                  <c:v>Certificates</c:v>
                </c:pt>
              </c:strCache>
            </c:strRef>
          </c:tx>
          <c:dLbls>
            <c:dLbl>
              <c:idx val="0"/>
              <c:layout>
                <c:manualLayout>
                  <c:x val="3.2362454049137568E-2"/>
                  <c:y val="2.9433406916850651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0992441795574291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'Veteran Completers FY08-FY1 (2)'!$P$30:$T$30</c:f>
              <c:numCache>
                <c:formatCode>General</c:formatCode>
                <c:ptCount val="5"/>
                <c:pt idx="0">
                  <c:v>2008</c:v>
                </c:pt>
                <c:pt idx="1">
                  <c:v>2009</c:v>
                </c:pt>
                <c:pt idx="2">
                  <c:v>2010</c:v>
                </c:pt>
                <c:pt idx="3">
                  <c:v>2011</c:v>
                </c:pt>
                <c:pt idx="4">
                  <c:v>2012</c:v>
                </c:pt>
              </c:numCache>
            </c:numRef>
          </c:cat>
          <c:val>
            <c:numRef>
              <c:f>'Veteran Completers FY08-FY1 (2)'!$P$32:$T$32</c:f>
              <c:numCache>
                <c:formatCode>#,##0</c:formatCode>
                <c:ptCount val="5"/>
                <c:pt idx="0">
                  <c:v>694</c:v>
                </c:pt>
                <c:pt idx="1">
                  <c:v>717</c:v>
                </c:pt>
                <c:pt idx="2">
                  <c:v>871</c:v>
                </c:pt>
                <c:pt idx="3">
                  <c:v>1190</c:v>
                </c:pt>
                <c:pt idx="4">
                  <c:v>1317</c:v>
                </c:pt>
              </c:numCache>
            </c:numRef>
          </c:val>
        </c:ser>
        <c:ser>
          <c:idx val="0"/>
          <c:order val="1"/>
          <c:tx>
            <c:strRef>
              <c:f>'Veteran Completers FY08-FY1 (2)'!$O$31</c:f>
              <c:strCache>
                <c:ptCount val="1"/>
                <c:pt idx="0">
                  <c:v>Degrees</c:v>
                </c:pt>
              </c:strCache>
            </c:strRef>
          </c:tx>
          <c:dLbls>
            <c:dLbl>
              <c:idx val="0"/>
              <c:layout>
                <c:manualLayout>
                  <c:x val="3.2362284167489035E-2"/>
                  <c:y val="2.9433406916850651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3.0204957112528449E-2"/>
                  <c:y val="-2.943340691685065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'Veteran Completers FY08-FY1 (2)'!$P$30:$T$30</c:f>
              <c:numCache>
                <c:formatCode>General</c:formatCode>
                <c:ptCount val="5"/>
                <c:pt idx="0">
                  <c:v>2008</c:v>
                </c:pt>
                <c:pt idx="1">
                  <c:v>2009</c:v>
                </c:pt>
                <c:pt idx="2">
                  <c:v>2010</c:v>
                </c:pt>
                <c:pt idx="3">
                  <c:v>2011</c:v>
                </c:pt>
                <c:pt idx="4">
                  <c:v>2012</c:v>
                </c:pt>
              </c:numCache>
            </c:numRef>
          </c:cat>
          <c:val>
            <c:numRef>
              <c:f>'Veteran Completers FY08-FY1 (2)'!$P$31:$T$31</c:f>
              <c:numCache>
                <c:formatCode>#,##0</c:formatCode>
                <c:ptCount val="5"/>
                <c:pt idx="0">
                  <c:v>330</c:v>
                </c:pt>
                <c:pt idx="1">
                  <c:v>382</c:v>
                </c:pt>
                <c:pt idx="2">
                  <c:v>420</c:v>
                </c:pt>
                <c:pt idx="3">
                  <c:v>450</c:v>
                </c:pt>
                <c:pt idx="4">
                  <c:v>546</c:v>
                </c:pt>
              </c:numCache>
            </c:numRef>
          </c:val>
        </c:ser>
        <c:dLbls>
          <c:showLegendKey val="0"/>
          <c:showVal val="0"/>
          <c:showCatName val="0"/>
          <c:showSerName val="0"/>
          <c:showPercent val="0"/>
          <c:showBubbleSize val="0"/>
        </c:dLbls>
        <c:axId val="253351752"/>
        <c:axId val="253352136"/>
      </c:areaChart>
      <c:catAx>
        <c:axId val="253351752"/>
        <c:scaling>
          <c:orientation val="minMax"/>
        </c:scaling>
        <c:delete val="0"/>
        <c:axPos val="b"/>
        <c:numFmt formatCode="General" sourceLinked="1"/>
        <c:majorTickMark val="out"/>
        <c:minorTickMark val="none"/>
        <c:tickLblPos val="nextTo"/>
        <c:txPr>
          <a:bodyPr/>
          <a:lstStyle/>
          <a:p>
            <a:pPr>
              <a:defRPr b="1"/>
            </a:pPr>
            <a:endParaRPr lang="en-US"/>
          </a:p>
        </c:txPr>
        <c:crossAx val="253352136"/>
        <c:crosses val="autoZero"/>
        <c:auto val="1"/>
        <c:lblAlgn val="ctr"/>
        <c:lblOffset val="100"/>
        <c:noMultiLvlLbl val="0"/>
      </c:catAx>
      <c:valAx>
        <c:axId val="253352136"/>
        <c:scaling>
          <c:orientation val="minMax"/>
        </c:scaling>
        <c:delete val="0"/>
        <c:axPos val="l"/>
        <c:majorGridlines/>
        <c:numFmt formatCode="#,##0" sourceLinked="1"/>
        <c:majorTickMark val="out"/>
        <c:minorTickMark val="none"/>
        <c:tickLblPos val="nextTo"/>
        <c:txPr>
          <a:bodyPr/>
          <a:lstStyle/>
          <a:p>
            <a:pPr>
              <a:defRPr b="1"/>
            </a:pPr>
            <a:endParaRPr lang="en-US"/>
          </a:p>
        </c:txPr>
        <c:crossAx val="253351752"/>
        <c:crosses val="autoZero"/>
        <c:crossBetween val="midCat"/>
      </c:valAx>
    </c:plotArea>
    <c:legend>
      <c:legendPos val="r"/>
      <c:overlay val="0"/>
      <c:txPr>
        <a:bodyPr/>
        <a:lstStyle/>
        <a:p>
          <a:pPr>
            <a:defRPr b="1"/>
          </a:pPr>
          <a:endParaRPr lang="en-US"/>
        </a:p>
      </c:txPr>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'ISAC IVG-ING Data'!$A$60</c:f>
              <c:strCache>
                <c:ptCount val="1"/>
                <c:pt idx="0">
                  <c:v>Community
College</c:v>
                </c:pt>
              </c:strCache>
            </c:strRef>
          </c:tx>
          <c:dLbls>
            <c:dLbl>
              <c:idx val="0"/>
              <c:layout>
                <c:manualLayout>
                  <c:x val="-3.292181069958848E-2"/>
                  <c:y val="-3.891050583657587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23776863283033E-2"/>
                  <c:y val="-4.669260700389111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2066758116140857E-2"/>
                  <c:y val="-4.1504539559014272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0973936899862825E-2"/>
                  <c:y val="-4.150453955901427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28029263831733E-2"/>
                  <c:y val="-3.1128404669260749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3.4750800182898951E-2"/>
                  <c:y val="-3.891050583657587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'ISAC IVG-ING Data'!$F$66:$K$66</c:f>
              <c:numCache>
                <c:formatCode>General</c:formatCode>
                <c:ptCount val="6"/>
                <c:pt idx="0">
                  <c:v>2008</c:v>
                </c:pt>
                <c:pt idx="1">
                  <c:v>2009</c:v>
                </c:pt>
                <c:pt idx="2">
                  <c:v>2010</c:v>
                </c:pt>
                <c:pt idx="3">
                  <c:v>2011</c:v>
                </c:pt>
                <c:pt idx="4">
                  <c:v>2012</c:v>
                </c:pt>
                <c:pt idx="5">
                  <c:v>2013</c:v>
                </c:pt>
              </c:numCache>
            </c:numRef>
          </c:cat>
          <c:val>
            <c:numRef>
              <c:f>'ISAC IVG-ING Data'!$F$60:$K$60</c:f>
              <c:numCache>
                <c:formatCode>#,##0</c:formatCode>
                <c:ptCount val="6"/>
                <c:pt idx="0">
                  <c:v>7126</c:v>
                </c:pt>
                <c:pt idx="1">
                  <c:v>7012</c:v>
                </c:pt>
                <c:pt idx="2">
                  <c:v>7274</c:v>
                </c:pt>
                <c:pt idx="3">
                  <c:v>6176</c:v>
                </c:pt>
                <c:pt idx="4">
                  <c:v>5425</c:v>
                </c:pt>
                <c:pt idx="5">
                  <c:v>5046</c:v>
                </c:pt>
              </c:numCache>
            </c:numRef>
          </c:val>
          <c:smooth val="0"/>
        </c:ser>
        <c:ser>
          <c:idx val="2"/>
          <c:order val="1"/>
          <c:tx>
            <c:strRef>
              <c:f>'ISAC IVG-ING Data'!$A$61</c:f>
              <c:strCache>
                <c:ptCount val="1"/>
                <c:pt idx="0">
                  <c:v>University</c:v>
                </c:pt>
              </c:strCache>
            </c:strRef>
          </c:tx>
          <c:dLbls>
            <c:dLbl>
              <c:idx val="0"/>
              <c:layout>
                <c:manualLayout>
                  <c:x val="-3.8408779149519894E-2"/>
                  <c:y val="-3.112840466926070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2066758116140829E-2"/>
                  <c:y val="-3.112840466926070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4750800182898951E-2"/>
                  <c:y val="-4.4098573281452683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28029263831733E-2"/>
                  <c:y val="-1.5564202334630357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3.6579789666209443E-2"/>
                  <c:y val="-3.6316472114137487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38957475994513E-2"/>
                  <c:y val="-4.6692607003891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'ISAC IVG-ING Data'!$F$66:$K$66</c:f>
              <c:numCache>
                <c:formatCode>General</c:formatCode>
                <c:ptCount val="6"/>
                <c:pt idx="0">
                  <c:v>2008</c:v>
                </c:pt>
                <c:pt idx="1">
                  <c:v>2009</c:v>
                </c:pt>
                <c:pt idx="2">
                  <c:v>2010</c:v>
                </c:pt>
                <c:pt idx="3">
                  <c:v>2011</c:v>
                </c:pt>
                <c:pt idx="4">
                  <c:v>2012</c:v>
                </c:pt>
                <c:pt idx="5">
                  <c:v>2013</c:v>
                </c:pt>
              </c:numCache>
            </c:numRef>
          </c:cat>
          <c:val>
            <c:numRef>
              <c:f>'ISAC IVG-ING Data'!$F$61:$K$61</c:f>
              <c:numCache>
                <c:formatCode>#,##0</c:formatCode>
                <c:ptCount val="6"/>
                <c:pt idx="0">
                  <c:v>4336</c:v>
                </c:pt>
                <c:pt idx="1">
                  <c:v>4360</c:v>
                </c:pt>
                <c:pt idx="2">
                  <c:v>4176</c:v>
                </c:pt>
                <c:pt idx="3">
                  <c:v>3693</c:v>
                </c:pt>
                <c:pt idx="4">
                  <c:v>3276</c:v>
                </c:pt>
                <c:pt idx="5">
                  <c:v>3102</c:v>
                </c:pt>
              </c:numCache>
            </c:numRef>
          </c:val>
          <c:smooth val="0"/>
        </c:ser>
        <c:dLbls>
          <c:showLegendKey val="0"/>
          <c:showVal val="0"/>
          <c:showCatName val="0"/>
          <c:showSerName val="0"/>
          <c:showPercent val="0"/>
          <c:showBubbleSize val="0"/>
        </c:dLbls>
        <c:marker val="1"/>
        <c:smooth val="0"/>
        <c:axId val="254066256"/>
        <c:axId val="253120216"/>
      </c:lineChart>
      <c:catAx>
        <c:axId val="254066256"/>
        <c:scaling>
          <c:orientation val="minMax"/>
        </c:scaling>
        <c:delete val="0"/>
        <c:axPos val="b"/>
        <c:numFmt formatCode="General" sourceLinked="1"/>
        <c:majorTickMark val="out"/>
        <c:minorTickMark val="none"/>
        <c:tickLblPos val="nextTo"/>
        <c:txPr>
          <a:bodyPr/>
          <a:lstStyle/>
          <a:p>
            <a:pPr>
              <a:defRPr b="1"/>
            </a:pPr>
            <a:endParaRPr lang="en-US"/>
          </a:p>
        </c:txPr>
        <c:crossAx val="253120216"/>
        <c:crosses val="autoZero"/>
        <c:auto val="1"/>
        <c:lblAlgn val="ctr"/>
        <c:lblOffset val="100"/>
        <c:noMultiLvlLbl val="0"/>
      </c:catAx>
      <c:valAx>
        <c:axId val="253120216"/>
        <c:scaling>
          <c:orientation val="minMax"/>
        </c:scaling>
        <c:delete val="0"/>
        <c:axPos val="l"/>
        <c:majorGridlines/>
        <c:numFmt formatCode="#,##0" sourceLinked="1"/>
        <c:majorTickMark val="out"/>
        <c:minorTickMark val="none"/>
        <c:tickLblPos val="nextTo"/>
        <c:txPr>
          <a:bodyPr/>
          <a:lstStyle/>
          <a:p>
            <a:pPr>
              <a:defRPr b="1"/>
            </a:pPr>
            <a:endParaRPr lang="en-US"/>
          </a:p>
        </c:txPr>
        <c:crossAx val="254066256"/>
        <c:crosses val="autoZero"/>
        <c:crossBetween val="between"/>
      </c:valAx>
    </c:plotArea>
    <c:legend>
      <c:legendPos val="r"/>
      <c:overlay val="0"/>
      <c:txPr>
        <a:bodyPr/>
        <a:lstStyle/>
        <a:p>
          <a:pPr>
            <a:defRPr b="1"/>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'ISAC IVG-ING Data'!$A$6</c:f>
              <c:strCache>
                <c:ptCount val="1"/>
                <c:pt idx="0">
                  <c:v>Funding</c:v>
                </c:pt>
              </c:strCache>
            </c:strRef>
          </c:tx>
          <c:dLbls>
            <c:dLbl>
              <c:idx val="0"/>
              <c:layout>
                <c:manualLayout>
                  <c:x val="-6.2893081761006372E-2"/>
                  <c:y val="-6.218561556558667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0314465408805523E-3"/>
                  <c:y val="-1.097393215863293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0314465408805081E-3"/>
                  <c:y val="-4.7553706020742798E-2"/>
                </c:manualLayout>
              </c:layout>
              <c:showLegendKey val="0"/>
              <c:showVal val="1"/>
              <c:showCatName val="0"/>
              <c:showSerName val="0"/>
              <c:showPercent val="0"/>
              <c:showBubbleSize val="0"/>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6.0377358490565997E-2"/>
                  <c:y val="-6.5843592951797716E-2"/>
                </c:manualLayout>
              </c:layout>
              <c:showLegendKey val="0"/>
              <c:showVal val="1"/>
              <c:showCatName val="0"/>
              <c:showSerName val="0"/>
              <c:showPercent val="0"/>
              <c:showBubbleSize val="0"/>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'ISAC IVG-ING Data'!$F$4:$K$4</c:f>
              <c:numCache>
                <c:formatCode>General</c:formatCode>
                <c:ptCount val="6"/>
                <c:pt idx="0">
                  <c:v>2008</c:v>
                </c:pt>
                <c:pt idx="1">
                  <c:v>2009</c:v>
                </c:pt>
                <c:pt idx="2">
                  <c:v>2010</c:v>
                </c:pt>
                <c:pt idx="3">
                  <c:v>2011</c:v>
                </c:pt>
                <c:pt idx="4">
                  <c:v>2012</c:v>
                </c:pt>
                <c:pt idx="5">
                  <c:v>2013</c:v>
                </c:pt>
              </c:numCache>
            </c:numRef>
          </c:cat>
          <c:val>
            <c:numRef>
              <c:f>'ISAC IVG-ING Data'!$F$6:$K$6</c:f>
              <c:numCache>
                <c:formatCode>_([$$-409]* #,##0_);_([$$-409]* \(#,##0\);_([$$-409]* "-"_);_(@_)</c:formatCode>
                <c:ptCount val="6"/>
                <c:pt idx="0">
                  <c:v>5645298</c:v>
                </c:pt>
                <c:pt idx="1">
                  <c:v>5396402</c:v>
                </c:pt>
                <c:pt idx="2">
                  <c:v>2001875</c:v>
                </c:pt>
                <c:pt idx="3">
                  <c:v>0</c:v>
                </c:pt>
                <c:pt idx="4">
                  <c:v>1964294</c:v>
                </c:pt>
                <c:pt idx="5">
                  <c:v>0</c:v>
                </c:pt>
              </c:numCache>
            </c:numRef>
          </c:val>
          <c:smooth val="0"/>
        </c:ser>
        <c:dLbls>
          <c:showLegendKey val="0"/>
          <c:showVal val="0"/>
          <c:showCatName val="0"/>
          <c:showSerName val="0"/>
          <c:showPercent val="0"/>
          <c:showBubbleSize val="0"/>
        </c:dLbls>
        <c:marker val="1"/>
        <c:smooth val="0"/>
        <c:axId val="253121000"/>
        <c:axId val="253121392"/>
      </c:lineChart>
      <c:catAx>
        <c:axId val="253121000"/>
        <c:scaling>
          <c:orientation val="minMax"/>
        </c:scaling>
        <c:delete val="0"/>
        <c:axPos val="b"/>
        <c:numFmt formatCode="General" sourceLinked="1"/>
        <c:majorTickMark val="out"/>
        <c:minorTickMark val="none"/>
        <c:tickLblPos val="nextTo"/>
        <c:txPr>
          <a:bodyPr/>
          <a:lstStyle/>
          <a:p>
            <a:pPr>
              <a:defRPr b="1"/>
            </a:pPr>
            <a:endParaRPr lang="en-US"/>
          </a:p>
        </c:txPr>
        <c:crossAx val="253121392"/>
        <c:crosses val="autoZero"/>
        <c:auto val="1"/>
        <c:lblAlgn val="ctr"/>
        <c:lblOffset val="100"/>
        <c:noMultiLvlLbl val="0"/>
      </c:catAx>
      <c:valAx>
        <c:axId val="253121392"/>
        <c:scaling>
          <c:orientation val="minMax"/>
        </c:scaling>
        <c:delete val="0"/>
        <c:axPos val="l"/>
        <c:majorGridlines/>
        <c:numFmt formatCode="_([$$-409]* #,##0_);_([$$-409]* \(#,##0\);_([$$-409]* &quot;-&quot;_);_(@_)" sourceLinked="1"/>
        <c:majorTickMark val="out"/>
        <c:minorTickMark val="none"/>
        <c:tickLblPos val="nextTo"/>
        <c:txPr>
          <a:bodyPr/>
          <a:lstStyle/>
          <a:p>
            <a:pPr>
              <a:defRPr b="1"/>
            </a:pPr>
            <a:endParaRPr lang="en-US"/>
          </a:p>
        </c:txPr>
        <c:crossAx val="25312100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CF2262F7-A337-4A53-9759-15C33FC95CE9}" type="datetimeFigureOut">
              <a:rPr lang="en-US" smtClean="0"/>
              <a:pPr/>
              <a:t>1/19/2016</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5FB7BFB0-83E9-4E4B-A8C8-FD6D57A2CE2F}" type="slidenum">
              <a:rPr lang="en-US" smtClean="0"/>
              <a:pPr/>
              <a:t>‹#›</a:t>
            </a:fld>
            <a:endParaRPr lang="en-US"/>
          </a:p>
        </p:txBody>
      </p:sp>
    </p:spTree>
    <p:extLst>
      <p:ext uri="{BB962C8B-B14F-4D97-AF65-F5344CB8AC3E}">
        <p14:creationId xmlns:p14="http://schemas.microsoft.com/office/powerpoint/2010/main" val="1453776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21" tIns="45710" rIns="91421" bIns="45710">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lIns="91421" tIns="45710" rIns="91421" bIns="45710"/>
          <a:lstStyle/>
          <a:p>
            <a:fld id="{6E17E809-4F78-4686-9E10-0E9F1125B773}" type="slidenum">
              <a:rPr lang="en-US" smtClean="0"/>
              <a:pPr/>
              <a:t>1</a:t>
            </a:fld>
            <a:endParaRPr lang="en-US"/>
          </a:p>
        </p:txBody>
      </p:sp>
    </p:spTree>
    <p:extLst>
      <p:ext uri="{BB962C8B-B14F-4D97-AF65-F5344CB8AC3E}">
        <p14:creationId xmlns:p14="http://schemas.microsoft.com/office/powerpoint/2010/main" val="1028217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Paraphrasing Jennifer</a:t>
            </a:r>
            <a:r>
              <a:rPr lang="en-US" sz="1200" b="0" kern="1200" baseline="0" dirty="0" smtClean="0">
                <a:solidFill>
                  <a:schemeClr val="tx1"/>
                </a:solidFill>
                <a:latin typeface="+mn-lt"/>
                <a:ea typeface="+mn-ea"/>
                <a:cs typeface="+mn-cs"/>
              </a:rPr>
              <a:t> Timmons: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Illinois targeted</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3 areas for review: Licensed Practical Nurses (LPN), Police Patrol Officers, and Emergency Medical Technicians (“EMTs”).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January 2013, the Board of Nursing (BON) approved a “Suggested Bridge Curriculum” for Air Force and Navy veterans who had attended training at the Medical Education and Training Campus (METC).  With this suggested curriculum, the BON did the legwork for community colleges, providing a curriculum that meets pre-identified gaps in military training.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An</a:t>
            </a:r>
            <a:r>
              <a:rPr lang="en-US" sz="1200" b="0" kern="1200" baseline="0" dirty="0" smtClean="0">
                <a:solidFill>
                  <a:schemeClr val="tx1"/>
                </a:solidFill>
                <a:latin typeface="+mn-lt"/>
                <a:ea typeface="+mn-ea"/>
                <a:cs typeface="+mn-cs"/>
              </a:rPr>
              <a:t> LPN team, made up of ICCB and community college n</a:t>
            </a:r>
            <a:r>
              <a:rPr lang="en-US" sz="1200" b="0" kern="1200" dirty="0" smtClean="0">
                <a:solidFill>
                  <a:schemeClr val="tx1"/>
                </a:solidFill>
                <a:latin typeface="+mn-lt"/>
                <a:ea typeface="+mn-ea"/>
                <a:cs typeface="+mn-cs"/>
              </a:rPr>
              <a:t>ursing directors, is looking at how to transition military medics into LPN licenses. The team has been meeting and has put together a fairly aggressive timeline to have a LPN Veteran bridge program approved. They’re working through whether it will</a:t>
            </a:r>
            <a:r>
              <a:rPr lang="en-US" sz="1200" b="0" kern="1200" baseline="0" dirty="0" smtClean="0">
                <a:solidFill>
                  <a:schemeClr val="tx1"/>
                </a:solidFill>
                <a:latin typeface="+mn-lt"/>
                <a:ea typeface="+mn-ea"/>
                <a:cs typeface="+mn-cs"/>
              </a:rPr>
              <a:t> be a new program or a reasonable and moderate extension. It is possible the program may yet come before the Board this spring, but it may not be until fall.</a:t>
            </a:r>
            <a:r>
              <a:rPr lang="en-US" sz="1200" b="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Work</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by the General Assembly and Governor Quinn allowed veterans who earned specified service medals to make application to the Illinois State Police in lieu of academic</a:t>
            </a:r>
            <a:r>
              <a:rPr lang="en-US" sz="1200" b="0" kern="1200" baseline="0" dirty="0" smtClean="0">
                <a:solidFill>
                  <a:schemeClr val="tx1"/>
                </a:solidFill>
                <a:latin typeface="+mn-lt"/>
                <a:ea typeface="+mn-ea"/>
                <a:cs typeface="+mn-cs"/>
              </a:rPr>
              <a:t> requirements.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The EMT field was opened up to veterans when the IDVA and relevant state professional regulators agreed that Army medics are qualified to become an EMT-Basic and are exempt from training, requiring only a skills check-off and passing of the written competency exam.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The Police Patrol</a:t>
            </a:r>
            <a:r>
              <a:rPr lang="en-US" sz="1200" b="0" kern="1200" baseline="0" dirty="0" smtClean="0">
                <a:solidFill>
                  <a:schemeClr val="tx1"/>
                </a:solidFill>
                <a:latin typeface="+mn-lt"/>
                <a:ea typeface="+mn-ea"/>
                <a:cs typeface="+mn-cs"/>
              </a:rPr>
              <a:t> Officer &amp; EMT-Basic requirements were found to be “substantially equivalent” to the academic pieces so changes were made to allow those licensures.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10</a:t>
            </a:fld>
            <a:endParaRPr lang="en-US" smtClean="0"/>
          </a:p>
        </p:txBody>
      </p:sp>
    </p:spTree>
    <p:extLst>
      <p:ext uri="{BB962C8B-B14F-4D97-AF65-F5344CB8AC3E}">
        <p14:creationId xmlns:p14="http://schemas.microsoft.com/office/powerpoint/2010/main" val="1118924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States</a:t>
            </a:r>
            <a:r>
              <a:rPr lang="en-US" baseline="0" dirty="0" smtClean="0"/>
              <a:t> involved: </a:t>
            </a:r>
            <a:r>
              <a:rPr lang="en-US" dirty="0" smtClean="0"/>
              <a:t>Illinois, Indiana,</a:t>
            </a:r>
            <a:r>
              <a:rPr lang="en-US" baseline="0" dirty="0" smtClean="0"/>
              <a:t> </a:t>
            </a:r>
            <a:r>
              <a:rPr lang="en-US" dirty="0" smtClean="0"/>
              <a:t>Ohio, Kentucky, Michigan, Minnesota, Missouri </a:t>
            </a:r>
          </a:p>
          <a:p>
            <a:endParaRPr lang="en-US" dirty="0" smtClean="0"/>
          </a:p>
          <a:p>
            <a:r>
              <a:rPr lang="en-US" dirty="0" smtClean="0"/>
              <a:t>Work began in 2012.</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Illinois is currently leading the licensing work group and sharing the process with the establishment of the Executive Order and the LPN program.  (JT)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11</a:t>
            </a:fld>
            <a:endParaRPr lang="en-US" smtClean="0"/>
          </a:p>
        </p:txBody>
      </p:sp>
    </p:spTree>
    <p:extLst>
      <p:ext uri="{BB962C8B-B14F-4D97-AF65-F5344CB8AC3E}">
        <p14:creationId xmlns:p14="http://schemas.microsoft.com/office/powerpoint/2010/main" val="1668994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Members of the Collaborative are interested in beginning work on 2 new areas: data and communications. With data, states would like to develop a strategy for collecting data from institutions and states about veterans to track success</a:t>
            </a:r>
            <a:r>
              <a:rPr lang="en-US" sz="1200" kern="1200" baseline="0" dirty="0" smtClean="0">
                <a:solidFill>
                  <a:schemeClr val="tx1"/>
                </a:solidFill>
                <a:latin typeface="+mn-lt"/>
                <a:ea typeface="+mn-ea"/>
                <a:cs typeface="+mn-cs"/>
              </a:rPr>
              <a:t> and completion</a:t>
            </a:r>
            <a:r>
              <a:rPr lang="en-US" sz="1200" kern="1200" dirty="0" smtClean="0">
                <a:solidFill>
                  <a:schemeClr val="tx1"/>
                </a:solidFill>
                <a:latin typeface="+mn-lt"/>
                <a:ea typeface="+mn-ea"/>
                <a:cs typeface="+mn-cs"/>
              </a:rPr>
              <a:t>. There is also a real need for better communication tools – including webinars and information available on web sites – that can help base education officers and veterans understand what options are available to them. (JT)</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12</a:t>
            </a:fld>
            <a:endParaRPr lang="en-US" smtClean="0"/>
          </a:p>
        </p:txBody>
      </p:sp>
    </p:spTree>
    <p:extLst>
      <p:ext uri="{BB962C8B-B14F-4D97-AF65-F5344CB8AC3E}">
        <p14:creationId xmlns:p14="http://schemas.microsoft.com/office/powerpoint/2010/main" val="1948616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B7BFB0-83E9-4E4B-A8C8-FD6D57A2CE2F}" type="slidenum">
              <a:rPr lang="en-US" smtClean="0"/>
              <a:pPr/>
              <a:t>13</a:t>
            </a:fld>
            <a:endParaRPr lang="en-US"/>
          </a:p>
        </p:txBody>
      </p:sp>
    </p:spTree>
    <p:extLst>
      <p:ext uri="{BB962C8B-B14F-4D97-AF65-F5344CB8AC3E}">
        <p14:creationId xmlns:p14="http://schemas.microsoft.com/office/powerpoint/2010/main" val="2589432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Higher Education Veterans Service Act (P.A. 96-0133)  (2009)</a:t>
            </a:r>
          </a:p>
          <a:p>
            <a:endParaRPr lang="en-US" dirty="0" smtClean="0"/>
          </a:p>
          <a:p>
            <a:r>
              <a:rPr lang="en-US" dirty="0" smtClean="0"/>
              <a:t>Veterans and active duty personnel have difficulty in finding and receiving eligible state and federal education-related benefits and services</a:t>
            </a:r>
          </a:p>
          <a:p>
            <a:endParaRPr lang="en-US" dirty="0" smtClean="0"/>
          </a:p>
          <a:p>
            <a:r>
              <a:rPr lang="en-US" dirty="0" smtClean="0"/>
              <a:t>Institutions required to conduct a survey of services and programs for veterans, active duty military personnel, and their families and post to their website. ICCB coordinates the annual completion requirement.</a:t>
            </a:r>
          </a:p>
          <a:p>
            <a:endParaRPr lang="en-US" dirty="0" smtClean="0"/>
          </a:p>
          <a:p>
            <a:pPr defTabSz="914306">
              <a:defRPr/>
            </a:pPr>
            <a:r>
              <a:rPr lang="en-US" dirty="0" smtClean="0"/>
              <a:t>Institutions with </a:t>
            </a:r>
            <a:r>
              <a:rPr lang="en-US" b="0" dirty="0" smtClean="0"/>
              <a:t>1,000 full-time student headcount </a:t>
            </a:r>
            <a:r>
              <a:rPr lang="en-US" dirty="0" smtClean="0"/>
              <a:t>must have a Coordinator of Veterans and Military Personnel Student Services and create a centralized source for how to receive eligible benefits</a:t>
            </a:r>
          </a:p>
          <a:p>
            <a:pPr defTabSz="914306">
              <a:defRPr/>
            </a:pPr>
            <a:endParaRPr lang="en-US" dirty="0" smtClean="0"/>
          </a:p>
          <a:p>
            <a:pPr defTabSz="914306">
              <a:defRPr/>
            </a:pPr>
            <a:r>
              <a:rPr lang="en-US" dirty="0" smtClean="0"/>
              <a:t>The act</a:t>
            </a:r>
            <a:r>
              <a:rPr lang="en-US" baseline="0" dirty="0" smtClean="0"/>
              <a:t> also expects institutions to:</a:t>
            </a:r>
          </a:p>
          <a:p>
            <a:pPr defTabSz="914306">
              <a:buFont typeface="Arial" pitchFamily="34" charset="0"/>
              <a:buChar char="•"/>
              <a:defRPr/>
            </a:pPr>
            <a:r>
              <a:rPr lang="en-US" dirty="0" smtClean="0"/>
              <a:t>make an effort to create academic and social programs and services that provide reasonable opportunities for academic performance and success</a:t>
            </a:r>
          </a:p>
          <a:p>
            <a:pPr defTabSz="914306">
              <a:buFont typeface="Arial" pitchFamily="34" charset="0"/>
              <a:buChar char="•"/>
              <a:defRPr/>
            </a:pPr>
            <a:r>
              <a:rPr lang="en-US" dirty="0" smtClean="0"/>
              <a:t>examine how online education can be expanded or altered to serve the needs of student veterans and currently-deployed military</a:t>
            </a:r>
          </a:p>
          <a:p>
            <a:pPr defTabSz="914306">
              <a:buFont typeface="Arial" pitchFamily="34" charset="0"/>
              <a:buChar char="•"/>
              <a:defRPr/>
            </a:pPr>
            <a:r>
              <a:rPr lang="en-US" dirty="0" smtClean="0"/>
              <a:t>And report the fiscal impact of required programs and services (colleges and universities submit</a:t>
            </a:r>
            <a:r>
              <a:rPr lang="en-US" baseline="0" dirty="0" smtClean="0"/>
              <a:t> that information and it is reported back through IBHE’s Fiscal Impact Report)</a:t>
            </a:r>
            <a:endParaRPr lang="en-US" dirty="0" smtClean="0"/>
          </a:p>
          <a:p>
            <a:pPr defTabSz="914306">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14</a:t>
            </a:fld>
            <a:endParaRPr lang="en-US" smtClean="0"/>
          </a:p>
        </p:txBody>
      </p:sp>
    </p:spTree>
    <p:extLst>
      <p:ext uri="{BB962C8B-B14F-4D97-AF65-F5344CB8AC3E}">
        <p14:creationId xmlns:p14="http://schemas.microsoft.com/office/powerpoint/2010/main" val="3007907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Colleges have posted the surveys</a:t>
            </a:r>
            <a:r>
              <a:rPr lang="en-US" baseline="0" dirty="0" smtClean="0"/>
              <a:t> on their website, as has ICCB, at http://www.iccb.org/veterans_survey.html. </a:t>
            </a:r>
          </a:p>
          <a:p>
            <a:endParaRPr lang="en-US" baseline="0" dirty="0" smtClean="0"/>
          </a:p>
          <a:p>
            <a:r>
              <a:rPr lang="en-US" baseline="0" dirty="0" smtClean="0"/>
              <a:t>Many colleges have created dedicated veteran &amp; servicemen pages on their websites in addition to the survey requirement.</a:t>
            </a:r>
          </a:p>
          <a:p>
            <a:endParaRPr lang="en-US" baseline="0" dirty="0" smtClean="0"/>
          </a:p>
          <a:p>
            <a:r>
              <a:rPr lang="en-US" baseline="0" dirty="0" smtClean="0"/>
              <a:t>Colleges have a director for veterans services on their campus or have someone who is assigned specifically to work with veterans. Veterans receive all of the same services a typical college student would, but have the added assistance of someone who is familiar with military and veterans issues, funding sources for financial aid through GI bills and the state of Illinois.</a:t>
            </a:r>
          </a:p>
          <a:p>
            <a:endParaRPr lang="en-US" baseline="0" dirty="0" smtClean="0"/>
          </a:p>
          <a:p>
            <a:r>
              <a:rPr lang="en-US" baseline="0" dirty="0" smtClean="0"/>
              <a:t>Colleges employ a number of strategies to assist veterans ranging from Veterans clubs, Veterans support groups, Veterans resource days, special ceremonies on Veterans Day, and dedicated Veterans Affairs office space so students can easily connect with services</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15</a:t>
            </a:fld>
            <a:endParaRPr lang="en-US" smtClean="0"/>
          </a:p>
        </p:txBody>
      </p:sp>
    </p:spTree>
    <p:extLst>
      <p:ext uri="{BB962C8B-B14F-4D97-AF65-F5344CB8AC3E}">
        <p14:creationId xmlns:p14="http://schemas.microsoft.com/office/powerpoint/2010/main" val="1074999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(Jennifer Timmons)</a:t>
            </a:r>
          </a:p>
          <a:p>
            <a:endParaRPr lang="en-US" dirty="0" smtClean="0"/>
          </a:p>
          <a:p>
            <a:r>
              <a:rPr lang="en-US" dirty="0" smtClean="0"/>
              <a:t>In </a:t>
            </a:r>
            <a:r>
              <a:rPr lang="en-US" dirty="0"/>
              <a:t>2009, the ICCB frequently heard from veterans that they were having difficulties finding information online because each college had their veteran information located in different places on their websites. </a:t>
            </a:r>
            <a:r>
              <a:rPr lang="en-US" dirty="0" smtClean="0"/>
              <a:t>The </a:t>
            </a:r>
            <a:r>
              <a:rPr lang="en-US" dirty="0"/>
              <a:t>ICCB recognized this was a barrier for student veterans and the system created a logo (a blue box with a yellow ribbon inside stating “Supporting our Veterans”) that was presented to several groups throughout the system requesting they adopt the logo and place it on their homepage.  The logo then differently links to that individual college’s veteran information.  The system did adopt this universal logo and it was then presented to the National Guard for assistance in promoting to service members. </a:t>
            </a:r>
            <a:r>
              <a:rPr lang="en-US" dirty="0" smtClean="0"/>
              <a:t>Our </a:t>
            </a:r>
            <a:r>
              <a:rPr lang="en-US" dirty="0"/>
              <a:t>logo has since been adopted as the universal logo for all public colleges and universities and some privates also utilize it</a:t>
            </a:r>
            <a:r>
              <a:rPr lang="en-US" dirty="0" smtClean="0"/>
              <a:t>. It is generally located on the front page of institutions’ web sites.</a:t>
            </a:r>
          </a:p>
        </p:txBody>
      </p:sp>
      <p:sp>
        <p:nvSpPr>
          <p:cNvPr id="4" name="Slide Number Placeholder 3"/>
          <p:cNvSpPr>
            <a:spLocks noGrp="1"/>
          </p:cNvSpPr>
          <p:nvPr>
            <p:ph type="sldNum" sz="quarter" idx="10"/>
          </p:nvPr>
        </p:nvSpPr>
        <p:spPr/>
        <p:txBody>
          <a:bodyPr/>
          <a:lstStyle/>
          <a:p>
            <a:fld id="{CA077768-21C8-4125-A345-258E48D2EED0}" type="slidenum">
              <a:rPr lang="en-US" smtClean="0"/>
              <a:pPr/>
              <a:t>16</a:t>
            </a:fld>
            <a:endParaRPr lang="en-US" smtClean="0"/>
          </a:p>
        </p:txBody>
      </p:sp>
    </p:spTree>
    <p:extLst>
      <p:ext uri="{BB962C8B-B14F-4D97-AF65-F5344CB8AC3E}">
        <p14:creationId xmlns:p14="http://schemas.microsoft.com/office/powerpoint/2010/main" val="272087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ICCB partnered with IDVA and IBHE in 2012 to host a Veterans Conference for Veterans Coordinators.  </a:t>
            </a:r>
            <a:r>
              <a:rPr lang="en-US" dirty="0" smtClean="0"/>
              <a:t>The purpose</a:t>
            </a:r>
            <a:r>
              <a:rPr lang="en-US" baseline="0" dirty="0" smtClean="0"/>
              <a:t> of the conference was to build out a better network of professionals who serve veteran students with increased knowledge of support options and best practices</a:t>
            </a:r>
            <a:r>
              <a:rPr lang="en-US" dirty="0" smtClean="0"/>
              <a:t>.</a:t>
            </a:r>
          </a:p>
          <a:p>
            <a:r>
              <a:rPr lang="en-US" dirty="0"/>
              <a:t> </a:t>
            </a:r>
            <a:endParaRPr lang="en-US" dirty="0" smtClean="0"/>
          </a:p>
          <a:p>
            <a:r>
              <a:rPr lang="en-US" dirty="0"/>
              <a:t>ICCB has also been working with IDVA, IJF (Employment working group), IBHE, Illinois Campus Compact, and Student Veterans of America to </a:t>
            </a:r>
            <a:r>
              <a:rPr lang="en-US" b="1" dirty="0"/>
              <a:t>create a conference for Student Veterans</a:t>
            </a:r>
            <a:r>
              <a:rPr lang="en-US" dirty="0"/>
              <a:t>.  This conference </a:t>
            </a:r>
            <a:r>
              <a:rPr lang="en-US" dirty="0" smtClean="0"/>
              <a:t>will be held on April 15, and </a:t>
            </a:r>
            <a:r>
              <a:rPr lang="en-US" dirty="0"/>
              <a:t>will focus on employment preparation for </a:t>
            </a:r>
            <a:r>
              <a:rPr lang="en-US" dirty="0" smtClean="0"/>
              <a:t>veterans, building</a:t>
            </a:r>
            <a:r>
              <a:rPr lang="en-US" baseline="0" dirty="0" smtClean="0"/>
              <a:t> a network and having a better understanding of navigating higher education</a:t>
            </a:r>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CA077768-21C8-4125-A345-258E48D2EED0}" type="slidenum">
              <a:rPr lang="en-US" smtClean="0"/>
              <a:pPr/>
              <a:t>17</a:t>
            </a:fld>
            <a:endParaRPr lang="en-US" smtClean="0"/>
          </a:p>
        </p:txBody>
      </p:sp>
    </p:spTree>
    <p:extLst>
      <p:ext uri="{BB962C8B-B14F-4D97-AF65-F5344CB8AC3E}">
        <p14:creationId xmlns:p14="http://schemas.microsoft.com/office/powerpoint/2010/main" val="2102383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DACC (top left)</a:t>
            </a:r>
          </a:p>
          <a:p>
            <a:r>
              <a:rPr lang="en-US" dirty="0" smtClean="0"/>
              <a:t>JWCC (top right)</a:t>
            </a:r>
          </a:p>
          <a:p>
            <a:r>
              <a:rPr lang="en-US" dirty="0" smtClean="0"/>
              <a:t>Heartland</a:t>
            </a:r>
            <a:r>
              <a:rPr lang="en-US" baseline="0" dirty="0" smtClean="0"/>
              <a:t> (others)</a:t>
            </a:r>
          </a:p>
          <a:p>
            <a:endParaRPr lang="en-US" baseline="0" dirty="0" smtClean="0"/>
          </a:p>
          <a:p>
            <a:r>
              <a:rPr lang="en-US" baseline="0" dirty="0" smtClean="0"/>
              <a:t>IDVA has a Mobile Veterans Center that tours the state. It has visited all of the community colleges.</a:t>
            </a:r>
            <a:endParaRPr lang="en-US" dirty="0"/>
          </a:p>
        </p:txBody>
      </p:sp>
      <p:sp>
        <p:nvSpPr>
          <p:cNvPr id="4" name="Slide Number Placeholder 3"/>
          <p:cNvSpPr>
            <a:spLocks noGrp="1"/>
          </p:cNvSpPr>
          <p:nvPr>
            <p:ph type="sldNum" sz="quarter" idx="10"/>
          </p:nvPr>
        </p:nvSpPr>
        <p:spPr/>
        <p:txBody>
          <a:bodyPr/>
          <a:lstStyle/>
          <a:p>
            <a:fld id="{5FB7BFB0-83E9-4E4B-A8C8-FD6D57A2CE2F}" type="slidenum">
              <a:rPr lang="en-US" smtClean="0"/>
              <a:pPr/>
              <a:t>18</a:t>
            </a:fld>
            <a:endParaRPr lang="en-US"/>
          </a:p>
        </p:txBody>
      </p:sp>
    </p:spTree>
    <p:extLst>
      <p:ext uri="{BB962C8B-B14F-4D97-AF65-F5344CB8AC3E}">
        <p14:creationId xmlns:p14="http://schemas.microsoft.com/office/powerpoint/2010/main" val="1028791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B7BFB0-83E9-4E4B-A8C8-FD6D57A2CE2F}" type="slidenum">
              <a:rPr lang="en-US" smtClean="0"/>
              <a:pPr/>
              <a:t>19</a:t>
            </a:fld>
            <a:endParaRPr lang="en-US"/>
          </a:p>
        </p:txBody>
      </p:sp>
    </p:spTree>
    <p:extLst>
      <p:ext uri="{BB962C8B-B14F-4D97-AF65-F5344CB8AC3E}">
        <p14:creationId xmlns:p14="http://schemas.microsoft.com/office/powerpoint/2010/main" val="248920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B7BFB0-83E9-4E4B-A8C8-FD6D57A2CE2F}" type="slidenum">
              <a:rPr lang="en-US" smtClean="0"/>
              <a:pPr/>
              <a:t>2</a:t>
            </a:fld>
            <a:endParaRPr lang="en-US"/>
          </a:p>
        </p:txBody>
      </p:sp>
    </p:spTree>
    <p:extLst>
      <p:ext uri="{BB962C8B-B14F-4D97-AF65-F5344CB8AC3E}">
        <p14:creationId xmlns:p14="http://schemas.microsoft.com/office/powerpoint/2010/main" val="340940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21" tIns="45710" rIns="91421" bIns="45710">
            <a:normAutofit/>
          </a:bodyPr>
          <a:lstStyle/>
          <a:p>
            <a:r>
              <a:rPr lang="en-US" dirty="0" smtClean="0"/>
              <a:t>Over the last five years, the number of veterans</a:t>
            </a:r>
            <a:r>
              <a:rPr lang="en-US" baseline="0" dirty="0" smtClean="0"/>
              <a:t> enrolled has increased. We’re now serving more veterans than ever, with over 13,000 veterans enrolled in each of the last 2 years.</a:t>
            </a:r>
          </a:p>
          <a:p>
            <a:endParaRPr lang="en-US" baseline="0" dirty="0" smtClean="0"/>
          </a:p>
          <a:p>
            <a:r>
              <a:rPr lang="en-US" baseline="0" dirty="0" smtClean="0"/>
              <a:t>IBHE is reporting in their Higher Education Veterans Service Act Fiscal Impact Reports that veteran enrollment in public universities is ranging between 5,400 and 6,400 per year. This is half or less of the enrollments we’re seeing in community colleges. Community colleges seem to be the primary destination for veterans seeking post-secondary education.</a:t>
            </a:r>
          </a:p>
          <a:p>
            <a:endParaRPr lang="en-US" baseline="0" dirty="0" smtClean="0"/>
          </a:p>
          <a:p>
            <a:pPr defTabSz="914306">
              <a:defRPr/>
            </a:pPr>
            <a:r>
              <a:rPr lang="en-US" dirty="0"/>
              <a:t>Fiscal Year</a:t>
            </a:r>
            <a:r>
              <a:rPr lang="en-US" dirty="0" smtClean="0"/>
              <a:t> - </a:t>
            </a:r>
            <a:r>
              <a:rPr lang="en-US" dirty="0"/>
              <a:t>Veterans </a:t>
            </a:r>
            <a:r>
              <a:rPr lang="en-US" dirty="0" smtClean="0"/>
              <a:t>Enrolled (ICCB)</a:t>
            </a:r>
          </a:p>
          <a:p>
            <a:r>
              <a:rPr lang="en-US" b="1" dirty="0" smtClean="0"/>
              <a:t>2008 – </a:t>
            </a:r>
            <a:r>
              <a:rPr lang="en-US" b="1" dirty="0"/>
              <a:t>10,892</a:t>
            </a:r>
            <a:r>
              <a:rPr lang="en-US" b="1" dirty="0" smtClean="0"/>
              <a:t> </a:t>
            </a:r>
          </a:p>
          <a:p>
            <a:r>
              <a:rPr lang="en-US" dirty="0"/>
              <a:t>2009</a:t>
            </a:r>
            <a:r>
              <a:rPr lang="en-US" dirty="0" smtClean="0"/>
              <a:t> – </a:t>
            </a:r>
            <a:r>
              <a:rPr lang="en-US" dirty="0"/>
              <a:t>11,509</a:t>
            </a:r>
            <a:r>
              <a:rPr lang="en-US" dirty="0" smtClean="0"/>
              <a:t> </a:t>
            </a:r>
          </a:p>
          <a:p>
            <a:r>
              <a:rPr lang="en-US" dirty="0"/>
              <a:t>2010</a:t>
            </a:r>
            <a:r>
              <a:rPr lang="en-US" dirty="0" smtClean="0"/>
              <a:t> – </a:t>
            </a:r>
            <a:r>
              <a:rPr lang="en-US" dirty="0"/>
              <a:t>12,709</a:t>
            </a:r>
            <a:r>
              <a:rPr lang="en-US" dirty="0" smtClean="0"/>
              <a:t> </a:t>
            </a:r>
          </a:p>
          <a:p>
            <a:r>
              <a:rPr lang="en-US" b="1" dirty="0"/>
              <a:t>2011</a:t>
            </a:r>
            <a:r>
              <a:rPr lang="en-US" b="1" dirty="0" smtClean="0"/>
              <a:t> – </a:t>
            </a:r>
            <a:r>
              <a:rPr lang="en-US" b="1" dirty="0"/>
              <a:t>13,297</a:t>
            </a:r>
            <a:r>
              <a:rPr lang="en-US" b="1" dirty="0" smtClean="0"/>
              <a:t> </a:t>
            </a:r>
          </a:p>
          <a:p>
            <a:r>
              <a:rPr lang="en-US" b="1" dirty="0"/>
              <a:t>2012</a:t>
            </a:r>
            <a:r>
              <a:rPr lang="en-US" b="1" dirty="0" smtClean="0"/>
              <a:t> – </a:t>
            </a:r>
            <a:r>
              <a:rPr lang="en-US" b="1" dirty="0"/>
              <a:t>13,225</a:t>
            </a:r>
            <a:r>
              <a:rPr lang="en-US" b="1" dirty="0" smtClean="0"/>
              <a:t> </a:t>
            </a:r>
          </a:p>
          <a:p>
            <a:endParaRPr lang="en-US" dirty="0"/>
          </a:p>
        </p:txBody>
      </p:sp>
      <p:sp>
        <p:nvSpPr>
          <p:cNvPr id="4" name="Slide Number Placeholder 3"/>
          <p:cNvSpPr>
            <a:spLocks noGrp="1"/>
          </p:cNvSpPr>
          <p:nvPr>
            <p:ph type="sldNum" sz="quarter" idx="10"/>
          </p:nvPr>
        </p:nvSpPr>
        <p:spPr/>
        <p:txBody>
          <a:bodyPr lIns="91421" tIns="45710" rIns="91421" bIns="45710"/>
          <a:lstStyle/>
          <a:p>
            <a:fld id="{6E17E809-4F78-4686-9E10-0E9F1125B773}" type="slidenum">
              <a:rPr lang="en-US" smtClean="0"/>
              <a:pPr/>
              <a:t>20</a:t>
            </a:fld>
            <a:endParaRPr lang="en-US"/>
          </a:p>
        </p:txBody>
      </p:sp>
    </p:spTree>
    <p:extLst>
      <p:ext uri="{BB962C8B-B14F-4D97-AF65-F5344CB8AC3E}">
        <p14:creationId xmlns:p14="http://schemas.microsoft.com/office/powerpoint/2010/main" val="3088085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21" tIns="45710" rIns="91421" bIns="45710">
            <a:normAutofit/>
          </a:bodyPr>
          <a:lstStyle/>
          <a:p>
            <a:r>
              <a:rPr lang="en-US" dirty="0" smtClean="0"/>
              <a:t>Over the last five years, the number of veterans</a:t>
            </a:r>
            <a:r>
              <a:rPr lang="en-US" baseline="0" dirty="0" smtClean="0"/>
              <a:t> completing community college programs has increased significantly. The vast majority are degree and certificate completions, but also includes a small number of ABE/ASE/ESL students at roughly 10 – 29 per year.</a:t>
            </a:r>
          </a:p>
          <a:p>
            <a:endParaRPr lang="en-US" baseline="0" dirty="0" smtClean="0"/>
          </a:p>
          <a:p>
            <a:r>
              <a:rPr lang="en-US" baseline="0" dirty="0" smtClean="0"/>
              <a:t>Comparatively, veterans appear to be completing programs at about 14% of enrollees vs. roughly 20% for our regular student population. There is not data available to pinpoint the reason, but it is possible that since they have 120 free credit hours of schooling available that they transition to the baccalaureate institution without an Associates as compared to the general population.</a:t>
            </a:r>
            <a:endParaRPr lang="en-US" dirty="0"/>
          </a:p>
        </p:txBody>
      </p:sp>
      <p:sp>
        <p:nvSpPr>
          <p:cNvPr id="4" name="Slide Number Placeholder 3"/>
          <p:cNvSpPr>
            <a:spLocks noGrp="1"/>
          </p:cNvSpPr>
          <p:nvPr>
            <p:ph type="sldNum" sz="quarter" idx="10"/>
          </p:nvPr>
        </p:nvSpPr>
        <p:spPr/>
        <p:txBody>
          <a:bodyPr lIns="91421" tIns="45710" rIns="91421" bIns="45710"/>
          <a:lstStyle/>
          <a:p>
            <a:fld id="{6E17E809-4F78-4686-9E10-0E9F1125B773}" type="slidenum">
              <a:rPr lang="en-US" smtClean="0"/>
              <a:pPr/>
              <a:t>21</a:t>
            </a:fld>
            <a:endParaRPr lang="en-US"/>
          </a:p>
        </p:txBody>
      </p:sp>
    </p:spTree>
    <p:extLst>
      <p:ext uri="{BB962C8B-B14F-4D97-AF65-F5344CB8AC3E}">
        <p14:creationId xmlns:p14="http://schemas.microsoft.com/office/powerpoint/2010/main" val="3196812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21" tIns="45710" rIns="91421" bIns="45710">
            <a:normAutofit/>
          </a:bodyPr>
          <a:lstStyle/>
          <a:p>
            <a:r>
              <a:rPr lang="en-US" dirty="0" smtClean="0"/>
              <a:t>Breaking down the degree and certificate completions, the majority</a:t>
            </a:r>
            <a:r>
              <a:rPr lang="en-US" baseline="0" dirty="0" smtClean="0"/>
              <a:t> of completers are in career and technical education certificate programs. There are not more than one person per year completing a certificate outside the CTE area.</a:t>
            </a:r>
          </a:p>
          <a:p>
            <a:endParaRPr lang="en-US" baseline="0" dirty="0" smtClean="0"/>
          </a:p>
          <a:p>
            <a:r>
              <a:rPr lang="en-US" baseline="0" dirty="0" smtClean="0"/>
              <a:t>The vast majority of degree completions are in the baccalaureate/transfer area. There are a small but rising number of general associates degree completions each year. GA degrees represented 7% of degree completions in 2008 (24 students) and were 12% (63 students) in 2012.</a:t>
            </a:r>
          </a:p>
          <a:p>
            <a:endParaRPr lang="en-US" baseline="0" dirty="0" smtClean="0"/>
          </a:p>
          <a:p>
            <a:r>
              <a:rPr lang="en-US" baseline="0" dirty="0" smtClean="0"/>
              <a:t>There are a small number of ABE/ASE/ESL completers each year, ranging from 10 – 29 students annually.</a:t>
            </a:r>
            <a:endParaRPr lang="en-US" dirty="0"/>
          </a:p>
        </p:txBody>
      </p:sp>
      <p:sp>
        <p:nvSpPr>
          <p:cNvPr id="4" name="Slide Number Placeholder 3"/>
          <p:cNvSpPr>
            <a:spLocks noGrp="1"/>
          </p:cNvSpPr>
          <p:nvPr>
            <p:ph type="sldNum" sz="quarter" idx="10"/>
          </p:nvPr>
        </p:nvSpPr>
        <p:spPr/>
        <p:txBody>
          <a:bodyPr lIns="91421" tIns="45710" rIns="91421" bIns="45710"/>
          <a:lstStyle/>
          <a:p>
            <a:fld id="{6E17E809-4F78-4686-9E10-0E9F1125B773}" type="slidenum">
              <a:rPr lang="en-US" smtClean="0"/>
              <a:pPr/>
              <a:t>22</a:t>
            </a:fld>
            <a:endParaRPr lang="en-US"/>
          </a:p>
        </p:txBody>
      </p:sp>
    </p:spTree>
    <p:extLst>
      <p:ext uri="{BB962C8B-B14F-4D97-AF65-F5344CB8AC3E}">
        <p14:creationId xmlns:p14="http://schemas.microsoft.com/office/powerpoint/2010/main" val="3825436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21" tIns="45710" rIns="91421" bIns="45710">
            <a:normAutofit fontScale="92500"/>
          </a:bodyPr>
          <a:lstStyle/>
          <a:p>
            <a:r>
              <a:rPr lang="en-US" sz="1200" b="0" i="0" u="none" strike="noStrike" kern="1200" dirty="0" smtClean="0">
                <a:solidFill>
                  <a:schemeClr val="tx1"/>
                </a:solidFill>
                <a:latin typeface="+mn-lt"/>
                <a:ea typeface="+mn-ea"/>
                <a:cs typeface="+mn-cs"/>
              </a:rPr>
              <a:t>The top curricula cover a variety of transfer and certificate </a:t>
            </a:r>
            <a:r>
              <a:rPr lang="en-US" sz="1200" b="0" i="0" u="none" strike="noStrike" kern="1200" baseline="0" dirty="0" smtClean="0">
                <a:solidFill>
                  <a:schemeClr val="tx1"/>
                </a:solidFill>
                <a:latin typeface="+mn-lt"/>
                <a:ea typeface="+mn-ea"/>
                <a:cs typeface="+mn-cs"/>
              </a:rPr>
              <a:t>areas.</a:t>
            </a:r>
          </a:p>
          <a:p>
            <a:endParaRPr lang="en-US" sz="1200" b="0" i="0" u="none" strike="noStrike" kern="1200" dirty="0" smtClean="0">
              <a:solidFill>
                <a:schemeClr val="tx1"/>
              </a:solidFill>
              <a:latin typeface="+mn-lt"/>
              <a:ea typeface="+mn-ea"/>
              <a:cs typeface="+mn-cs"/>
            </a:endParaRPr>
          </a:p>
          <a:p>
            <a:r>
              <a:rPr lang="en-US" sz="1200" b="1" i="0" u="none" strike="noStrike" kern="1200" dirty="0" smtClean="0">
                <a:solidFill>
                  <a:schemeClr val="tx1"/>
                </a:solidFill>
                <a:latin typeface="+mn-lt"/>
                <a:ea typeface="+mn-ea"/>
                <a:cs typeface="+mn-cs"/>
              </a:rPr>
              <a:t>Top 10 curricula, with enrollments:</a:t>
            </a:r>
          </a:p>
          <a:p>
            <a:r>
              <a:rPr lang="en-US" sz="1200" b="0" i="0" u="none" strike="noStrike" kern="1200" dirty="0" smtClean="0">
                <a:solidFill>
                  <a:schemeClr val="tx1"/>
                </a:solidFill>
                <a:latin typeface="+mn-lt"/>
                <a:ea typeface="+mn-ea"/>
                <a:cs typeface="+mn-cs"/>
              </a:rPr>
              <a:t>Liberal Arts and Sciences/Liberal Studies </a:t>
            </a:r>
            <a:r>
              <a:rPr lang="en-US" dirty="0" smtClean="0"/>
              <a:t> </a:t>
            </a:r>
            <a:r>
              <a:rPr lang="en-US" sz="1200" b="0" i="0" u="none" strike="noStrike" kern="1200" dirty="0" smtClean="0">
                <a:solidFill>
                  <a:schemeClr val="tx1"/>
                </a:solidFill>
                <a:latin typeface="+mn-lt"/>
                <a:ea typeface="+mn-ea"/>
                <a:cs typeface="+mn-cs"/>
              </a:rPr>
              <a:t>2,636</a:t>
            </a:r>
            <a:r>
              <a:rPr lang="en-US" dirty="0" smtClean="0"/>
              <a:t> </a:t>
            </a:r>
          </a:p>
          <a:p>
            <a:r>
              <a:rPr lang="en-US" sz="1200" b="0" i="0" u="none" strike="noStrike" kern="1200" dirty="0" smtClean="0">
                <a:solidFill>
                  <a:schemeClr val="tx1"/>
                </a:solidFill>
                <a:latin typeface="+mn-lt"/>
                <a:ea typeface="+mn-ea"/>
                <a:cs typeface="+mn-cs"/>
              </a:rPr>
              <a:t>Biological and Physical Sciences </a:t>
            </a:r>
            <a:r>
              <a:rPr lang="en-US" dirty="0" smtClean="0"/>
              <a:t> </a:t>
            </a:r>
            <a:r>
              <a:rPr lang="en-US" sz="1200" b="0" i="0" u="none" strike="noStrike" kern="1200" dirty="0" smtClean="0">
                <a:solidFill>
                  <a:schemeClr val="tx1"/>
                </a:solidFill>
                <a:latin typeface="+mn-lt"/>
                <a:ea typeface="+mn-ea"/>
                <a:cs typeface="+mn-cs"/>
              </a:rPr>
              <a:t>1,766</a:t>
            </a:r>
            <a:r>
              <a:rPr lang="en-US" dirty="0" smtClean="0"/>
              <a:t> </a:t>
            </a:r>
          </a:p>
          <a:p>
            <a:r>
              <a:rPr lang="en-US" sz="1200" b="0" i="0" u="none" strike="noStrike" kern="1200" dirty="0" smtClean="0">
                <a:solidFill>
                  <a:schemeClr val="tx1"/>
                </a:solidFill>
                <a:latin typeface="+mn-lt"/>
                <a:ea typeface="+mn-ea"/>
                <a:cs typeface="+mn-cs"/>
              </a:rPr>
              <a:t>General Studies [Curriculum designation for AGS, AGE, and ALS (general associate)</a:t>
            </a:r>
            <a:r>
              <a:rPr lang="en-US" dirty="0" smtClean="0"/>
              <a:t> </a:t>
            </a:r>
            <a:r>
              <a:rPr lang="en-US" sz="1200" b="0" i="0" u="none" strike="noStrike" kern="1200" dirty="0" smtClean="0">
                <a:solidFill>
                  <a:schemeClr val="tx1"/>
                </a:solidFill>
                <a:latin typeface="+mn-lt"/>
                <a:ea typeface="+mn-ea"/>
                <a:cs typeface="+mn-cs"/>
              </a:rPr>
              <a:t>1,305</a:t>
            </a:r>
            <a:r>
              <a:rPr lang="en-US" dirty="0" smtClean="0"/>
              <a:t> </a:t>
            </a:r>
          </a:p>
          <a:p>
            <a:r>
              <a:rPr lang="en-US" sz="1200" b="0" i="0" u="none" strike="noStrike" kern="1200" dirty="0" smtClean="0">
                <a:solidFill>
                  <a:schemeClr val="tx1"/>
                </a:solidFill>
                <a:latin typeface="+mn-lt"/>
                <a:ea typeface="+mn-ea"/>
                <a:cs typeface="+mn-cs"/>
              </a:rPr>
              <a:t>Pre-baccalaureate/Transfer Course Enrollees</a:t>
            </a:r>
            <a:r>
              <a:rPr lang="en-US" dirty="0" smtClean="0"/>
              <a:t> </a:t>
            </a:r>
            <a:r>
              <a:rPr lang="en-US" sz="1200" b="0" i="0" u="none" strike="noStrike" kern="1200" dirty="0" smtClean="0">
                <a:solidFill>
                  <a:schemeClr val="tx1"/>
                </a:solidFill>
                <a:latin typeface="+mn-lt"/>
                <a:ea typeface="+mn-ea"/>
                <a:cs typeface="+mn-cs"/>
              </a:rPr>
              <a:t>905</a:t>
            </a:r>
            <a:r>
              <a:rPr lang="en-US" dirty="0" smtClean="0"/>
              <a:t> </a:t>
            </a:r>
          </a:p>
          <a:p>
            <a:r>
              <a:rPr lang="en-US" sz="1200" b="0" i="0" u="none" strike="noStrike" kern="1200" dirty="0" smtClean="0">
                <a:solidFill>
                  <a:schemeClr val="tx1"/>
                </a:solidFill>
                <a:latin typeface="+mn-lt"/>
                <a:ea typeface="+mn-ea"/>
                <a:cs typeface="+mn-cs"/>
              </a:rPr>
              <a:t>Engineering Technologies and Engineering-Related Fields, Other</a:t>
            </a:r>
            <a:r>
              <a:rPr lang="en-US" dirty="0" smtClean="0"/>
              <a:t> </a:t>
            </a:r>
            <a:r>
              <a:rPr lang="en-US" sz="1200" b="0" i="0" u="none" strike="noStrike" kern="1200" dirty="0" smtClean="0">
                <a:solidFill>
                  <a:schemeClr val="tx1"/>
                </a:solidFill>
                <a:latin typeface="+mn-lt"/>
                <a:ea typeface="+mn-ea"/>
                <a:cs typeface="+mn-cs"/>
              </a:rPr>
              <a:t>612</a:t>
            </a:r>
            <a:r>
              <a:rPr lang="en-US" dirty="0" smtClean="0"/>
              <a:t> </a:t>
            </a:r>
          </a:p>
          <a:p>
            <a:r>
              <a:rPr lang="en-US" sz="1200" b="0" i="0" u="none" strike="noStrike" kern="1200" dirty="0" smtClean="0">
                <a:solidFill>
                  <a:schemeClr val="tx1"/>
                </a:solidFill>
                <a:latin typeface="+mn-lt"/>
                <a:ea typeface="+mn-ea"/>
                <a:cs typeface="+mn-cs"/>
              </a:rPr>
              <a:t>Health Professions and Related Clinical Sciences, Other</a:t>
            </a:r>
            <a:r>
              <a:rPr lang="en-US" dirty="0" smtClean="0"/>
              <a:t> </a:t>
            </a:r>
            <a:r>
              <a:rPr lang="en-US" sz="1200" b="0" i="0" u="none" strike="noStrike" kern="1200" dirty="0" smtClean="0">
                <a:solidFill>
                  <a:schemeClr val="tx1"/>
                </a:solidFill>
                <a:latin typeface="+mn-lt"/>
                <a:ea typeface="+mn-ea"/>
                <a:cs typeface="+mn-cs"/>
              </a:rPr>
              <a:t>441</a:t>
            </a:r>
            <a:r>
              <a:rPr lang="en-US" dirty="0" smtClean="0"/>
              <a:t> </a:t>
            </a:r>
          </a:p>
          <a:p>
            <a:r>
              <a:rPr lang="en-US" sz="1200" b="0" i="0" u="none" strike="noStrike" kern="1200" dirty="0" smtClean="0">
                <a:solidFill>
                  <a:schemeClr val="tx1"/>
                </a:solidFill>
                <a:latin typeface="+mn-lt"/>
                <a:ea typeface="+mn-ea"/>
                <a:cs typeface="+mn-cs"/>
              </a:rPr>
              <a:t>Criminal Justice/Police Science</a:t>
            </a:r>
            <a:r>
              <a:rPr lang="en-US" dirty="0" smtClean="0"/>
              <a:t> </a:t>
            </a:r>
            <a:r>
              <a:rPr lang="en-US" sz="1200" b="0" i="0" u="none" strike="noStrike" kern="1200" dirty="0" smtClean="0">
                <a:solidFill>
                  <a:schemeClr val="tx1"/>
                </a:solidFill>
                <a:latin typeface="+mn-lt"/>
                <a:ea typeface="+mn-ea"/>
                <a:cs typeface="+mn-cs"/>
              </a:rPr>
              <a:t>385</a:t>
            </a:r>
            <a:r>
              <a:rPr lang="en-US" dirty="0" smtClean="0"/>
              <a:t> </a:t>
            </a:r>
          </a:p>
          <a:p>
            <a:r>
              <a:rPr lang="en-US" sz="1200" b="0" i="0" u="none" strike="noStrike" kern="1200" dirty="0" smtClean="0">
                <a:solidFill>
                  <a:schemeClr val="tx1"/>
                </a:solidFill>
                <a:latin typeface="+mn-lt"/>
                <a:ea typeface="+mn-ea"/>
                <a:cs typeface="+mn-cs"/>
              </a:rPr>
              <a:t>Registered Nursing/Registered Nurse </a:t>
            </a:r>
            <a:r>
              <a:rPr lang="en-US" dirty="0" smtClean="0"/>
              <a:t> </a:t>
            </a:r>
            <a:r>
              <a:rPr lang="en-US" sz="1200" b="0" i="0" u="none" strike="noStrike" kern="1200" dirty="0" smtClean="0">
                <a:solidFill>
                  <a:schemeClr val="tx1"/>
                </a:solidFill>
                <a:latin typeface="+mn-lt"/>
                <a:ea typeface="+mn-ea"/>
                <a:cs typeface="+mn-cs"/>
              </a:rPr>
              <a:t>292</a:t>
            </a:r>
            <a:r>
              <a:rPr lang="en-US" dirty="0" smtClean="0"/>
              <a:t> </a:t>
            </a:r>
          </a:p>
          <a:p>
            <a:r>
              <a:rPr lang="en-US" sz="1200" b="0" i="0" u="none" strike="noStrike" kern="1200" dirty="0" smtClean="0">
                <a:solidFill>
                  <a:schemeClr val="tx1"/>
                </a:solidFill>
                <a:latin typeface="+mn-lt"/>
                <a:ea typeface="+mn-ea"/>
                <a:cs typeface="+mn-cs"/>
              </a:rPr>
              <a:t>Engineering, General</a:t>
            </a:r>
            <a:r>
              <a:rPr lang="en-US" dirty="0" smtClean="0"/>
              <a:t> </a:t>
            </a:r>
            <a:r>
              <a:rPr lang="en-US" sz="1200" b="0" i="0" u="none" strike="noStrike" kern="1200" dirty="0" smtClean="0">
                <a:solidFill>
                  <a:schemeClr val="tx1"/>
                </a:solidFill>
                <a:latin typeface="+mn-lt"/>
                <a:ea typeface="+mn-ea"/>
                <a:cs typeface="+mn-cs"/>
              </a:rPr>
              <a:t>197</a:t>
            </a:r>
            <a:r>
              <a:rPr lang="en-US" dirty="0" smtClean="0"/>
              <a:t> </a:t>
            </a:r>
          </a:p>
          <a:p>
            <a:r>
              <a:rPr lang="en-US" sz="1200" b="0" i="0" u="none" strike="noStrike" kern="1200" dirty="0" smtClean="0">
                <a:solidFill>
                  <a:schemeClr val="tx1"/>
                </a:solidFill>
                <a:latin typeface="+mn-lt"/>
                <a:ea typeface="+mn-ea"/>
                <a:cs typeface="+mn-cs"/>
              </a:rPr>
              <a:t>Engineering Technologies and Engineering-Related Fields, Other</a:t>
            </a:r>
            <a:r>
              <a:rPr lang="en-US" dirty="0" smtClean="0"/>
              <a:t> </a:t>
            </a:r>
            <a:r>
              <a:rPr lang="en-US" sz="1200" b="0" i="0" u="none" strike="noStrike" kern="1200" dirty="0" smtClean="0">
                <a:solidFill>
                  <a:schemeClr val="tx1"/>
                </a:solidFill>
                <a:latin typeface="+mn-lt"/>
                <a:ea typeface="+mn-ea"/>
                <a:cs typeface="+mn-cs"/>
              </a:rPr>
              <a:t>175</a:t>
            </a:r>
            <a:r>
              <a:rPr lang="en-US" dirty="0" smtClean="0"/>
              <a:t> </a:t>
            </a:r>
          </a:p>
          <a:p>
            <a:endParaRPr lang="en-US" sz="1200" b="0" i="0" u="none" strike="noStrike" kern="1200" dirty="0" smtClean="0">
              <a:solidFill>
                <a:schemeClr val="tx1"/>
              </a:solidFill>
              <a:latin typeface="+mn-lt"/>
              <a:ea typeface="+mn-ea"/>
              <a:cs typeface="+mn-cs"/>
            </a:endParaRPr>
          </a:p>
          <a:p>
            <a:r>
              <a:rPr lang="en-US" sz="1200" b="1" i="0" u="none" strike="noStrike" kern="1200" dirty="0" smtClean="0">
                <a:solidFill>
                  <a:schemeClr val="tx1"/>
                </a:solidFill>
                <a:latin typeface="+mn-lt"/>
                <a:ea typeface="+mn-ea"/>
                <a:cs typeface="+mn-cs"/>
              </a:rPr>
              <a:t>11</a:t>
            </a:r>
            <a:r>
              <a:rPr lang="en-US" sz="1200" b="1" i="0" u="none" strike="noStrike" kern="1200" baseline="0" dirty="0" smtClean="0">
                <a:solidFill>
                  <a:schemeClr val="tx1"/>
                </a:solidFill>
                <a:latin typeface="+mn-lt"/>
                <a:ea typeface="+mn-ea"/>
                <a:cs typeface="+mn-cs"/>
              </a:rPr>
              <a:t> – 20 are:</a:t>
            </a:r>
            <a:endParaRPr lang="en-US" sz="1200" b="1" i="0" u="none" strike="noStrike" kern="1200" dirty="0" smtClean="0">
              <a:solidFill>
                <a:schemeClr val="tx1"/>
              </a:solidFill>
              <a:latin typeface="+mn-lt"/>
              <a:ea typeface="+mn-ea"/>
              <a:cs typeface="+mn-cs"/>
            </a:endParaRPr>
          </a:p>
          <a:p>
            <a:r>
              <a:rPr lang="en-US" sz="1200" b="0" i="0" u="none" strike="noStrike" kern="1200" dirty="0" smtClean="0">
                <a:solidFill>
                  <a:schemeClr val="tx1"/>
                </a:solidFill>
                <a:latin typeface="+mn-lt"/>
                <a:ea typeface="+mn-ea"/>
                <a:cs typeface="+mn-cs"/>
              </a:rPr>
              <a:t>Heating/AC/ Ventilation/ Refrigeration Maintenance Tech</a:t>
            </a:r>
            <a:r>
              <a:rPr lang="en-US" dirty="0" smtClean="0"/>
              <a:t> </a:t>
            </a:r>
            <a:r>
              <a:rPr lang="en-US" sz="1200" b="0" i="0" u="none" strike="noStrike" kern="1200" dirty="0" smtClean="0">
                <a:solidFill>
                  <a:schemeClr val="tx1"/>
                </a:solidFill>
                <a:latin typeface="+mn-lt"/>
                <a:ea typeface="+mn-ea"/>
                <a:cs typeface="+mn-cs"/>
              </a:rPr>
              <a:t>163</a:t>
            </a:r>
            <a:r>
              <a:rPr lang="en-US" dirty="0" smtClean="0"/>
              <a:t> </a:t>
            </a:r>
          </a:p>
          <a:p>
            <a:r>
              <a:rPr lang="en-US" sz="1200" b="0" i="0" u="none" strike="noStrike" kern="1200" dirty="0" smtClean="0">
                <a:solidFill>
                  <a:schemeClr val="tx1"/>
                </a:solidFill>
                <a:latin typeface="+mn-lt"/>
                <a:ea typeface="+mn-ea"/>
                <a:cs typeface="+mn-cs"/>
              </a:rPr>
              <a:t>Emergency Medical Technology/Technician (EMT Paramedic)</a:t>
            </a:r>
            <a:r>
              <a:rPr lang="en-US" dirty="0" smtClean="0"/>
              <a:t> </a:t>
            </a:r>
            <a:r>
              <a:rPr lang="en-US" sz="1200" b="0" i="0" u="none" strike="noStrike" kern="1200" dirty="0" smtClean="0">
                <a:solidFill>
                  <a:schemeClr val="tx1"/>
                </a:solidFill>
                <a:latin typeface="+mn-lt"/>
                <a:ea typeface="+mn-ea"/>
                <a:cs typeface="+mn-cs"/>
              </a:rPr>
              <a:t>156</a:t>
            </a:r>
            <a:r>
              <a:rPr lang="en-US" dirty="0" smtClean="0"/>
              <a:t> </a:t>
            </a:r>
          </a:p>
          <a:p>
            <a:r>
              <a:rPr lang="en-US" sz="1200" b="0" i="0" u="none" strike="noStrike" kern="1200" dirty="0" smtClean="0">
                <a:solidFill>
                  <a:schemeClr val="tx1"/>
                </a:solidFill>
                <a:latin typeface="+mn-lt"/>
                <a:ea typeface="+mn-ea"/>
                <a:cs typeface="+mn-cs"/>
              </a:rPr>
              <a:t>Business Administration and Management, General</a:t>
            </a:r>
            <a:r>
              <a:rPr lang="en-US" dirty="0" smtClean="0"/>
              <a:t> </a:t>
            </a:r>
            <a:r>
              <a:rPr lang="en-US" sz="1200" b="0" i="0" u="none" strike="noStrike" kern="1200" dirty="0" smtClean="0">
                <a:solidFill>
                  <a:schemeClr val="tx1"/>
                </a:solidFill>
                <a:latin typeface="+mn-lt"/>
                <a:ea typeface="+mn-ea"/>
                <a:cs typeface="+mn-cs"/>
              </a:rPr>
              <a:t>144</a:t>
            </a:r>
            <a:r>
              <a:rPr lang="en-US" dirty="0" smtClean="0"/>
              <a:t> </a:t>
            </a:r>
          </a:p>
          <a:p>
            <a:r>
              <a:rPr lang="en-US" sz="1200" b="0" i="0" u="none" strike="noStrike" kern="1200" dirty="0" smtClean="0">
                <a:solidFill>
                  <a:schemeClr val="tx1"/>
                </a:solidFill>
                <a:latin typeface="+mn-lt"/>
                <a:ea typeface="+mn-ea"/>
                <a:cs typeface="+mn-cs"/>
              </a:rPr>
              <a:t>Job-Seeking/Changing Skills</a:t>
            </a:r>
            <a:r>
              <a:rPr lang="en-US" dirty="0" smtClean="0"/>
              <a:t> </a:t>
            </a:r>
            <a:r>
              <a:rPr lang="en-US" sz="1200" b="0" i="0" u="none" strike="noStrike" kern="1200" dirty="0" smtClean="0">
                <a:solidFill>
                  <a:schemeClr val="tx1"/>
                </a:solidFill>
                <a:latin typeface="+mn-lt"/>
                <a:ea typeface="+mn-ea"/>
                <a:cs typeface="+mn-cs"/>
              </a:rPr>
              <a:t>142</a:t>
            </a:r>
            <a:r>
              <a:rPr lang="en-US" dirty="0" smtClean="0"/>
              <a:t> </a:t>
            </a:r>
          </a:p>
          <a:p>
            <a:r>
              <a:rPr lang="en-US" sz="1200" b="0" i="0" u="none" strike="noStrike" kern="1200" dirty="0" smtClean="0">
                <a:solidFill>
                  <a:schemeClr val="tx1"/>
                </a:solidFill>
                <a:latin typeface="+mn-lt"/>
                <a:ea typeface="+mn-ea"/>
                <a:cs typeface="+mn-cs"/>
              </a:rPr>
              <a:t>Automotive Mechanics Tech</a:t>
            </a:r>
            <a:r>
              <a:rPr lang="en-US" dirty="0" smtClean="0"/>
              <a:t> </a:t>
            </a:r>
            <a:r>
              <a:rPr lang="en-US" sz="1200" b="0" i="0" u="none" strike="noStrike" kern="1200" dirty="0" smtClean="0">
                <a:solidFill>
                  <a:schemeClr val="tx1"/>
                </a:solidFill>
                <a:latin typeface="+mn-lt"/>
                <a:ea typeface="+mn-ea"/>
                <a:cs typeface="+mn-cs"/>
              </a:rPr>
              <a:t>140</a:t>
            </a:r>
            <a:r>
              <a:rPr lang="en-US" dirty="0" smtClean="0"/>
              <a:t> </a:t>
            </a:r>
          </a:p>
          <a:p>
            <a:r>
              <a:rPr lang="en-US" sz="1200" b="0" i="0" u="none" strike="noStrike" kern="1200" dirty="0" smtClean="0">
                <a:solidFill>
                  <a:schemeClr val="tx1"/>
                </a:solidFill>
                <a:latin typeface="+mn-lt"/>
                <a:ea typeface="+mn-ea"/>
                <a:cs typeface="+mn-cs"/>
              </a:rPr>
              <a:t>Truck &amp; Bus Driver/ Commercial Vehicle Operation</a:t>
            </a:r>
            <a:r>
              <a:rPr lang="en-US" dirty="0" smtClean="0"/>
              <a:t> </a:t>
            </a:r>
            <a:r>
              <a:rPr lang="en-US" sz="1200" b="0" i="0" u="none" strike="noStrike" kern="1200" dirty="0" smtClean="0">
                <a:solidFill>
                  <a:schemeClr val="tx1"/>
                </a:solidFill>
                <a:latin typeface="+mn-lt"/>
                <a:ea typeface="+mn-ea"/>
                <a:cs typeface="+mn-cs"/>
              </a:rPr>
              <a:t>130</a:t>
            </a:r>
            <a:r>
              <a:rPr lang="en-US" dirty="0" smtClean="0"/>
              <a:t> </a:t>
            </a:r>
          </a:p>
          <a:p>
            <a:r>
              <a:rPr lang="en-US" sz="1200" b="0" i="0" u="none" strike="noStrike" kern="1200" dirty="0" smtClean="0">
                <a:solidFill>
                  <a:schemeClr val="tx1"/>
                </a:solidFill>
                <a:latin typeface="+mn-lt"/>
                <a:ea typeface="+mn-ea"/>
                <a:cs typeface="+mn-cs"/>
              </a:rPr>
              <a:t>Computer Systems Networking/ Telecom</a:t>
            </a:r>
            <a:r>
              <a:rPr lang="en-US" dirty="0" smtClean="0"/>
              <a:t> </a:t>
            </a:r>
            <a:r>
              <a:rPr lang="en-US" sz="1200" b="0" i="0" u="none" strike="noStrike" kern="1200" dirty="0" smtClean="0">
                <a:solidFill>
                  <a:schemeClr val="tx1"/>
                </a:solidFill>
                <a:latin typeface="+mn-lt"/>
                <a:ea typeface="+mn-ea"/>
                <a:cs typeface="+mn-cs"/>
              </a:rPr>
              <a:t>129</a:t>
            </a:r>
            <a:r>
              <a:rPr lang="en-US" dirty="0" smtClean="0"/>
              <a:t> </a:t>
            </a:r>
          </a:p>
          <a:p>
            <a:r>
              <a:rPr lang="en-US" sz="1200" b="0" i="0" u="none" strike="noStrike" kern="1200" dirty="0" smtClean="0">
                <a:solidFill>
                  <a:schemeClr val="tx1"/>
                </a:solidFill>
                <a:latin typeface="+mn-lt"/>
                <a:ea typeface="+mn-ea"/>
                <a:cs typeface="+mn-cs"/>
              </a:rPr>
              <a:t>Fire Science/ Firefighting</a:t>
            </a:r>
            <a:r>
              <a:rPr lang="en-US" dirty="0" smtClean="0"/>
              <a:t> </a:t>
            </a:r>
            <a:r>
              <a:rPr lang="en-US" sz="1200" b="0" i="0" u="none" strike="noStrike" kern="1200" dirty="0" smtClean="0">
                <a:solidFill>
                  <a:schemeClr val="tx1"/>
                </a:solidFill>
                <a:latin typeface="+mn-lt"/>
                <a:ea typeface="+mn-ea"/>
                <a:cs typeface="+mn-cs"/>
              </a:rPr>
              <a:t>126</a:t>
            </a:r>
            <a:r>
              <a:rPr lang="en-US" dirty="0" smtClean="0"/>
              <a:t> </a:t>
            </a:r>
          </a:p>
          <a:p>
            <a:r>
              <a:rPr lang="en-US" sz="1200" b="0" i="0" u="none" strike="noStrike" kern="1200" dirty="0" smtClean="0">
                <a:solidFill>
                  <a:schemeClr val="tx1"/>
                </a:solidFill>
                <a:latin typeface="+mn-lt"/>
                <a:ea typeface="+mn-ea"/>
                <a:cs typeface="+mn-cs"/>
              </a:rPr>
              <a:t>Welding Technology</a:t>
            </a:r>
            <a:r>
              <a:rPr lang="en-US" dirty="0" smtClean="0"/>
              <a:t> </a:t>
            </a:r>
            <a:r>
              <a:rPr lang="en-US" sz="1200" b="0" i="0" u="none" strike="noStrike" kern="1200" dirty="0" smtClean="0">
                <a:solidFill>
                  <a:schemeClr val="tx1"/>
                </a:solidFill>
                <a:latin typeface="+mn-lt"/>
                <a:ea typeface="+mn-ea"/>
                <a:cs typeface="+mn-cs"/>
              </a:rPr>
              <a:t>125</a:t>
            </a:r>
            <a:r>
              <a:rPr lang="en-US" dirty="0" smtClean="0"/>
              <a:t> </a:t>
            </a:r>
          </a:p>
          <a:p>
            <a:r>
              <a:rPr lang="en-US" sz="1200" b="0" i="0" u="none" strike="noStrike" kern="1200" dirty="0" smtClean="0">
                <a:solidFill>
                  <a:schemeClr val="tx1"/>
                </a:solidFill>
                <a:latin typeface="+mn-lt"/>
                <a:ea typeface="+mn-ea"/>
                <a:cs typeface="+mn-cs"/>
              </a:rPr>
              <a:t>Health Professions and Related Clinical Sciences, Other</a:t>
            </a:r>
            <a:r>
              <a:rPr lang="en-US" dirty="0" smtClean="0"/>
              <a:t> </a:t>
            </a:r>
            <a:r>
              <a:rPr lang="en-US" sz="1200" b="0" i="0" u="none" strike="noStrike" kern="1200" dirty="0" smtClean="0">
                <a:solidFill>
                  <a:schemeClr val="tx1"/>
                </a:solidFill>
                <a:latin typeface="+mn-lt"/>
                <a:ea typeface="+mn-ea"/>
                <a:cs typeface="+mn-cs"/>
              </a:rPr>
              <a:t>118</a:t>
            </a:r>
            <a:r>
              <a:rPr lang="en-US" dirty="0" smtClean="0"/>
              <a:t> </a:t>
            </a:r>
            <a:endParaRPr lang="en-US" dirty="0"/>
          </a:p>
        </p:txBody>
      </p:sp>
      <p:sp>
        <p:nvSpPr>
          <p:cNvPr id="4" name="Slide Number Placeholder 3"/>
          <p:cNvSpPr>
            <a:spLocks noGrp="1"/>
          </p:cNvSpPr>
          <p:nvPr>
            <p:ph type="sldNum" sz="quarter" idx="10"/>
          </p:nvPr>
        </p:nvSpPr>
        <p:spPr/>
        <p:txBody>
          <a:bodyPr lIns="91421" tIns="45710" rIns="91421" bIns="45710"/>
          <a:lstStyle/>
          <a:p>
            <a:fld id="{6E17E809-4F78-4686-9E10-0E9F1125B773}" type="slidenum">
              <a:rPr lang="en-US" smtClean="0"/>
              <a:pPr/>
              <a:t>23</a:t>
            </a:fld>
            <a:endParaRPr lang="en-US"/>
          </a:p>
        </p:txBody>
      </p:sp>
    </p:spTree>
    <p:extLst>
      <p:ext uri="{BB962C8B-B14F-4D97-AF65-F5344CB8AC3E}">
        <p14:creationId xmlns:p14="http://schemas.microsoft.com/office/powerpoint/2010/main" val="2551086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B7BFB0-83E9-4E4B-A8C8-FD6D57A2CE2F}" type="slidenum">
              <a:rPr lang="en-US" smtClean="0"/>
              <a:pPr/>
              <a:t>24</a:t>
            </a:fld>
            <a:endParaRPr lang="en-US"/>
          </a:p>
        </p:txBody>
      </p:sp>
    </p:spTree>
    <p:extLst>
      <p:ext uri="{BB962C8B-B14F-4D97-AF65-F5344CB8AC3E}">
        <p14:creationId xmlns:p14="http://schemas.microsoft.com/office/powerpoint/2010/main" val="589725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21" tIns="45710" rIns="91421" bIns="45710">
            <a:normAutofit/>
          </a:bodyPr>
          <a:lstStyle/>
          <a:p>
            <a:r>
              <a:rPr lang="en-US" dirty="0" smtClean="0"/>
              <a:t>Through the Fiscal Impact Reports of the Higher Education Veterans Service Act, IBHE</a:t>
            </a:r>
            <a:r>
              <a:rPr lang="en-US" baseline="0" dirty="0" smtClean="0"/>
              <a:t> reports on expenditures from the public institutions in the state related to veterans services, both those required through the act and those that are not. For FY 2013, the colleges reported spending over $5 million dollars on veterans-related services. Community colleges seem to be reporting between $5M - $7M annually over the last few years.</a:t>
            </a:r>
          </a:p>
          <a:p>
            <a:endParaRPr lang="en-US" baseline="0" dirty="0" smtClean="0"/>
          </a:p>
          <a:p>
            <a:r>
              <a:rPr lang="en-US" baseline="0" dirty="0" smtClean="0"/>
              <a:t>(Side note: 9 community colleges did not report in 2013, so actual numbers will be higher. The Fiscal Impact Reports through IBHE come with some caveats. Reporting is in its first few years (began in 2010), aren’t always tracking the same things, some institutions miss reporting years. IBHE notes in their report that we can’t necessarily compare numbers across years.) </a:t>
            </a:r>
            <a:endParaRPr lang="en-US" dirty="0"/>
          </a:p>
        </p:txBody>
      </p:sp>
      <p:sp>
        <p:nvSpPr>
          <p:cNvPr id="4" name="Slide Number Placeholder 3"/>
          <p:cNvSpPr>
            <a:spLocks noGrp="1"/>
          </p:cNvSpPr>
          <p:nvPr>
            <p:ph type="sldNum" sz="quarter" idx="10"/>
          </p:nvPr>
        </p:nvSpPr>
        <p:spPr/>
        <p:txBody>
          <a:bodyPr lIns="91421" tIns="45710" rIns="91421" bIns="45710"/>
          <a:lstStyle/>
          <a:p>
            <a:fld id="{6E17E809-4F78-4686-9E10-0E9F1125B773}" type="slidenum">
              <a:rPr lang="en-US" smtClean="0"/>
              <a:pPr/>
              <a:t>25</a:t>
            </a:fld>
            <a:endParaRPr lang="en-US"/>
          </a:p>
        </p:txBody>
      </p:sp>
    </p:spTree>
    <p:extLst>
      <p:ext uri="{BB962C8B-B14F-4D97-AF65-F5344CB8AC3E}">
        <p14:creationId xmlns:p14="http://schemas.microsoft.com/office/powerpoint/2010/main" val="1337794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state has long supported veterans, providing free tuition and fees for up to 4 years (120 units)</a:t>
            </a:r>
            <a:r>
              <a:rPr lang="en-US" baseline="0" dirty="0" smtClean="0"/>
              <a:t> </a:t>
            </a:r>
            <a:r>
              <a:rPr lang="en-US" dirty="0" smtClean="0"/>
              <a:t>at a state funded institution. The state does</a:t>
            </a:r>
            <a:r>
              <a:rPr lang="en-US" baseline="0" dirty="0" smtClean="0"/>
              <a:t> this through t</a:t>
            </a:r>
            <a:r>
              <a:rPr lang="en-US" dirty="0" smtClean="0"/>
              <a:t>he Illinois Veterans Grant. </a:t>
            </a:r>
          </a:p>
          <a:p>
            <a:endParaRPr lang="en-US" dirty="0" smtClean="0"/>
          </a:p>
          <a:p>
            <a:r>
              <a:rPr lang="en-US" dirty="0" smtClean="0"/>
              <a:t>Must have been an Illinois resident at time of enlistment.</a:t>
            </a:r>
            <a:r>
              <a:rPr lang="en-US" baseline="0" dirty="0" smtClean="0"/>
              <a:t> Must have served one year or been honorably discharged for medical conditions if less than that.</a:t>
            </a:r>
          </a:p>
        </p:txBody>
      </p:sp>
      <p:sp>
        <p:nvSpPr>
          <p:cNvPr id="4" name="Slide Number Placeholder 3"/>
          <p:cNvSpPr>
            <a:spLocks noGrp="1"/>
          </p:cNvSpPr>
          <p:nvPr>
            <p:ph type="sldNum" sz="quarter" idx="10"/>
          </p:nvPr>
        </p:nvSpPr>
        <p:spPr/>
        <p:txBody>
          <a:bodyPr/>
          <a:lstStyle/>
          <a:p>
            <a:fld id="{CA077768-21C8-4125-A345-258E48D2EED0}" type="slidenum">
              <a:rPr lang="en-US" smtClean="0"/>
              <a:pPr/>
              <a:t>26</a:t>
            </a:fld>
            <a:endParaRPr lang="en-US" smtClean="0"/>
          </a:p>
        </p:txBody>
      </p:sp>
    </p:spTree>
    <p:extLst>
      <p:ext uri="{BB962C8B-B14F-4D97-AF65-F5344CB8AC3E}">
        <p14:creationId xmlns:p14="http://schemas.microsoft.com/office/powerpoint/2010/main" val="2425019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21" tIns="45710" rIns="91421" bIns="45710">
            <a:normAutofit lnSpcReduction="10000"/>
          </a:bodyPr>
          <a:lstStyle/>
          <a:p>
            <a:r>
              <a:rPr lang="en-US" dirty="0" smtClean="0"/>
              <a:t>The legislature</a:t>
            </a:r>
            <a:r>
              <a:rPr lang="en-US" baseline="0" dirty="0" smtClean="0"/>
              <a:t> provides funding for </a:t>
            </a:r>
            <a:r>
              <a:rPr lang="en-US" dirty="0" smtClean="0"/>
              <a:t>IVG reimbursements to cover the cost of tuition and fees. </a:t>
            </a:r>
            <a:r>
              <a:rPr lang="en-US" baseline="0" dirty="0" smtClean="0"/>
              <a:t>Colleges report costs to ISAC for IVG reimbursement. ISAC receives and disburses the funds. Over the last few years, we have seen the number of awards decrease.</a:t>
            </a:r>
          </a:p>
          <a:p>
            <a:endParaRPr lang="en-US" baseline="0" dirty="0" smtClean="0"/>
          </a:p>
          <a:p>
            <a:r>
              <a:rPr lang="en-US" baseline="0" dirty="0" smtClean="0"/>
              <a:t>Awards refer to the number of students receiving benefits.</a:t>
            </a:r>
          </a:p>
          <a:p>
            <a:endParaRPr lang="en-US" baseline="0" dirty="0" smtClean="0"/>
          </a:p>
          <a:p>
            <a:r>
              <a:rPr lang="en-US" baseline="0" dirty="0" smtClean="0"/>
              <a:t>The number of awards have been on the decline over the last few years. They had been stable for a long time, in the 7,000 – 8,000 range at community colleges, since 2004.</a:t>
            </a:r>
          </a:p>
          <a:p>
            <a:endParaRPr lang="en-US" baseline="0" dirty="0" smtClean="0"/>
          </a:p>
          <a:p>
            <a:r>
              <a:rPr lang="en-US" baseline="0" dirty="0" smtClean="0"/>
              <a:t>Public universities, in comparison, tend to have 50% – 60% of the awards that community colleges have. Community colleges are the primary place veterans are using the IVG.</a:t>
            </a:r>
          </a:p>
          <a:p>
            <a:endParaRPr lang="en-US" baseline="0" dirty="0" smtClean="0"/>
          </a:p>
          <a:p>
            <a:r>
              <a:rPr lang="en-US" baseline="0" dirty="0" smtClean="0"/>
              <a:t>The number of awards at public universities has remained more stable. Beginning with 2004, they range between 3,600 – 4,300 awards annually, with a decline occurring over the last few years.</a:t>
            </a:r>
          </a:p>
          <a:p>
            <a:endParaRPr lang="en-US" baseline="0" dirty="0" smtClean="0"/>
          </a:p>
          <a:p>
            <a:r>
              <a:rPr lang="en-US" baseline="0" dirty="0" smtClean="0"/>
              <a:t>ING awards at public universities since 2004 had been averaging 85% - 90% of community college awards, but over the last few years their awards have been trending downwards and ours are trending upwards. We had 1,856 awards in 2013 compared to 811 at pubic universities. More National Guard members seem to now be choosing community colleges for post-secondary education.</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lIns="91421" tIns="45710" rIns="91421" bIns="45710"/>
          <a:lstStyle/>
          <a:p>
            <a:fld id="{6E17E809-4F78-4686-9E10-0E9F1125B773}" type="slidenum">
              <a:rPr lang="en-US" smtClean="0"/>
              <a:pPr/>
              <a:t>27</a:t>
            </a:fld>
            <a:endParaRPr lang="en-US"/>
          </a:p>
        </p:txBody>
      </p:sp>
    </p:spTree>
    <p:extLst>
      <p:ext uri="{BB962C8B-B14F-4D97-AF65-F5344CB8AC3E}">
        <p14:creationId xmlns:p14="http://schemas.microsoft.com/office/powerpoint/2010/main" val="815319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21" tIns="45710" rIns="91421" bIns="45710">
            <a:normAutofit/>
          </a:bodyPr>
          <a:lstStyle/>
          <a:p>
            <a:r>
              <a:rPr lang="en-US" dirty="0" smtClean="0"/>
              <a:t>The program was</a:t>
            </a:r>
            <a:r>
              <a:rPr lang="en-US" baseline="0" dirty="0" smtClean="0"/>
              <a:t> well funded 10 years ago, with over $8 million in reimbursement from the state legislature. After that, funding for the program has been on the decline. 2008 &amp; 2009 were the last years where any significant funding was provided. The funding then bottomed out. In 2011, 2013, and 2014, no funds were appropriated even though the IVG program continued. </a:t>
            </a:r>
          </a:p>
          <a:p>
            <a:endParaRPr lang="en-US" baseline="0" dirty="0" smtClean="0"/>
          </a:p>
          <a:p>
            <a:r>
              <a:rPr lang="en-US" baseline="0" dirty="0" smtClean="0"/>
              <a:t>Colleges continue to serve veteran students and report the costs to ISAC as usual and receive whatever funding is available, but it is now at best an under-funded or unfunded mandate.</a:t>
            </a:r>
          </a:p>
          <a:p>
            <a:endParaRPr lang="en-US" baseline="0" dirty="0" smtClean="0"/>
          </a:p>
          <a:p>
            <a:r>
              <a:rPr lang="en-US" baseline="0" dirty="0" smtClean="0"/>
              <a:t>We should note, too, that the colleges also provide free education through the Illinois National Guard grant. That had been well funded through 2012, but it also has not had appropriations in both 2013 and 2014. With the growth in enrollments through the ING, that is something we’ll need to monitor.</a:t>
            </a:r>
          </a:p>
          <a:p>
            <a:endParaRPr lang="en-US" baseline="0" dirty="0" smtClean="0"/>
          </a:p>
          <a:p>
            <a:r>
              <a:rPr lang="en-US" baseline="0" dirty="0" smtClean="0"/>
              <a:t>For 2013, colleges reported $10 million in free tuition and fees through the veterans grant and $2 million through the National Guard grant, resulting in a $12 million loss for the colleges.</a:t>
            </a:r>
          </a:p>
          <a:p>
            <a:endParaRPr lang="en-US" baseline="0" dirty="0" smtClean="0"/>
          </a:p>
          <a:p>
            <a:r>
              <a:rPr lang="en-US" baseline="0" dirty="0" smtClean="0"/>
              <a:t>Losses per college vary based on the veteran or military population they serve.</a:t>
            </a:r>
          </a:p>
          <a:p>
            <a:endParaRPr lang="en-US" baseline="0" dirty="0" smtClean="0"/>
          </a:p>
        </p:txBody>
      </p:sp>
      <p:sp>
        <p:nvSpPr>
          <p:cNvPr id="4" name="Slide Number Placeholder 3"/>
          <p:cNvSpPr>
            <a:spLocks noGrp="1"/>
          </p:cNvSpPr>
          <p:nvPr>
            <p:ph type="sldNum" sz="quarter" idx="10"/>
          </p:nvPr>
        </p:nvSpPr>
        <p:spPr/>
        <p:txBody>
          <a:bodyPr lIns="91421" tIns="45710" rIns="91421" bIns="45710"/>
          <a:lstStyle/>
          <a:p>
            <a:fld id="{6E17E809-4F78-4686-9E10-0E9F1125B773}" type="slidenum">
              <a:rPr lang="en-US" smtClean="0"/>
              <a:pPr/>
              <a:t>28</a:t>
            </a:fld>
            <a:endParaRPr lang="en-US"/>
          </a:p>
        </p:txBody>
      </p:sp>
    </p:spTree>
    <p:extLst>
      <p:ext uri="{BB962C8B-B14F-4D97-AF65-F5344CB8AC3E}">
        <p14:creationId xmlns:p14="http://schemas.microsoft.com/office/powerpoint/2010/main" val="2147227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B7BFB0-83E9-4E4B-A8C8-FD6D57A2CE2F}" type="slidenum">
              <a:rPr lang="en-US" smtClean="0"/>
              <a:pPr/>
              <a:t>29</a:t>
            </a:fld>
            <a:endParaRPr lang="en-US"/>
          </a:p>
        </p:txBody>
      </p:sp>
    </p:spTree>
    <p:extLst>
      <p:ext uri="{BB962C8B-B14F-4D97-AF65-F5344CB8AC3E}">
        <p14:creationId xmlns:p14="http://schemas.microsoft.com/office/powerpoint/2010/main" val="416459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http://illinoisjoiningforces.org/</a:t>
            </a:r>
          </a:p>
          <a:p>
            <a:endParaRPr lang="en-US" dirty="0" smtClean="0"/>
          </a:p>
          <a:p>
            <a:r>
              <a:rPr lang="en-US" dirty="0" smtClean="0"/>
              <a:t>ICCB</a:t>
            </a:r>
            <a:r>
              <a:rPr lang="en-US" baseline="0" dirty="0" smtClean="0"/>
              <a:t> participates in the Education working group. Jennifer Timmons served as co-chair of the group when she was here.</a:t>
            </a:r>
            <a:endParaRPr lang="en-US" dirty="0" smtClean="0"/>
          </a:p>
          <a:p>
            <a:endParaRPr lang="en-US" dirty="0" smtClean="0"/>
          </a:p>
          <a:p>
            <a:r>
              <a:rPr lang="en-US" dirty="0" smtClean="0"/>
              <a:t>Working Groups:</a:t>
            </a:r>
          </a:p>
          <a:p>
            <a:r>
              <a:rPr lang="en-US" dirty="0" smtClean="0"/>
              <a:t>Homelessness and Housing</a:t>
            </a:r>
          </a:p>
          <a:p>
            <a:r>
              <a:rPr lang="en-US" dirty="0" smtClean="0"/>
              <a:t>Education</a:t>
            </a:r>
          </a:p>
          <a:p>
            <a:r>
              <a:rPr lang="en-US" dirty="0" smtClean="0"/>
              <a:t>Employment &amp; Job Training </a:t>
            </a:r>
          </a:p>
          <a:p>
            <a:r>
              <a:rPr lang="en-US" dirty="0" smtClean="0"/>
              <a:t>Behavioral Health</a:t>
            </a:r>
          </a:p>
          <a:p>
            <a:r>
              <a:rPr lang="en-US" dirty="0" smtClean="0"/>
              <a:t>Financial Literacy</a:t>
            </a:r>
          </a:p>
          <a:p>
            <a:r>
              <a:rPr lang="en-US" dirty="0" smtClean="0"/>
              <a:t>Families, Children &amp; Survivors</a:t>
            </a:r>
          </a:p>
          <a:p>
            <a:r>
              <a:rPr lang="en-US" dirty="0" smtClean="0"/>
              <a:t>Benefits &amp; Emergency Assistance</a:t>
            </a:r>
          </a:p>
          <a:p>
            <a:r>
              <a:rPr lang="en-US" dirty="0" smtClean="0"/>
              <a:t>Legal</a:t>
            </a:r>
            <a:r>
              <a:rPr lang="en-US" baseline="0" dirty="0" smtClean="0"/>
              <a:t> Support</a:t>
            </a:r>
          </a:p>
          <a:p>
            <a:r>
              <a:rPr lang="en-US" baseline="0" dirty="0" smtClean="0"/>
              <a:t>Women Veterans</a:t>
            </a:r>
            <a:endParaRPr lang="en-US" dirty="0" smtClean="0"/>
          </a:p>
        </p:txBody>
      </p:sp>
      <p:sp>
        <p:nvSpPr>
          <p:cNvPr id="4" name="Slide Number Placeholder 3"/>
          <p:cNvSpPr>
            <a:spLocks noGrp="1"/>
          </p:cNvSpPr>
          <p:nvPr>
            <p:ph type="sldNum" sz="quarter" idx="10"/>
          </p:nvPr>
        </p:nvSpPr>
        <p:spPr/>
        <p:txBody>
          <a:bodyPr/>
          <a:lstStyle/>
          <a:p>
            <a:fld id="{5FB7BFB0-83E9-4E4B-A8C8-FD6D57A2CE2F}" type="slidenum">
              <a:rPr lang="en-US" smtClean="0"/>
              <a:pPr/>
              <a:t>3</a:t>
            </a:fld>
            <a:endParaRPr lang="en-US"/>
          </a:p>
        </p:txBody>
      </p:sp>
    </p:spTree>
    <p:extLst>
      <p:ext uri="{BB962C8B-B14F-4D97-AF65-F5344CB8AC3E}">
        <p14:creationId xmlns:p14="http://schemas.microsoft.com/office/powerpoint/2010/main" val="3874068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latin typeface="+mn-lt"/>
                <a:ea typeface="+mn-ea"/>
                <a:cs typeface="+mn-cs"/>
              </a:rPr>
              <a:t>Illinois Joining Forces (IJF), and Student Veterans of America (SVA) have organized the Veterans as Strategic Assets</a:t>
            </a:r>
            <a:r>
              <a:rPr lang="en-US" sz="1200" kern="1200" baseline="0" dirty="0" smtClean="0">
                <a:solidFill>
                  <a:schemeClr val="tx1"/>
                </a:solidFill>
                <a:latin typeface="+mn-lt"/>
                <a:ea typeface="+mn-ea"/>
                <a:cs typeface="+mn-cs"/>
              </a:rPr>
              <a:t> Initiative which is designed to improve veteran employment in Illinois.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Illinois veterans have had a higher than average unemployment rate, though the gap has been closing. Gulf War II era Veterans in particular have a high unemployment rate (20%, 18 – 24 yr old; 10.6%, 25 – 34 yr old).  This initiative marks an effort to try to improve the unemployment situation.</a:t>
            </a:r>
          </a:p>
          <a:p>
            <a:pPr defTabSz="914306">
              <a:defRPr/>
            </a:pPr>
            <a:r>
              <a:rPr lang="en-US" sz="1000" dirty="0" smtClean="0"/>
              <a:t>http://www.ides.illinois.gov/Custom/Library/Statistic/LAUS/VetsReport/VetReport_Jan14.pdf (US Bureau of Labor Statistics data)</a:t>
            </a:r>
            <a:endParaRPr lang="en-US" sz="10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a:t>
            </a:r>
            <a:r>
              <a:rPr lang="en-US" sz="1200" kern="1200" dirty="0" smtClean="0">
                <a:solidFill>
                  <a:schemeClr val="tx1"/>
                </a:solidFill>
                <a:latin typeface="+mn-lt"/>
                <a:ea typeface="+mn-ea"/>
                <a:cs typeface="+mn-cs"/>
              </a:rPr>
              <a:t>series of panel discussions and networking sessions have been arranged regionally</a:t>
            </a:r>
            <a:r>
              <a:rPr lang="en-US" sz="1200" kern="1200" baseline="0" dirty="0" smtClean="0">
                <a:solidFill>
                  <a:schemeClr val="tx1"/>
                </a:solidFill>
                <a:latin typeface="+mn-lt"/>
                <a:ea typeface="+mn-ea"/>
                <a:cs typeface="+mn-cs"/>
              </a:rPr>
              <a:t> across the state in February and March</a:t>
            </a:r>
            <a:r>
              <a:rPr lang="en-US" sz="1200" kern="1200" dirty="0" smtClean="0">
                <a:solidFill>
                  <a:schemeClr val="tx1"/>
                </a:solidFill>
                <a:latin typeface="+mn-lt"/>
                <a:ea typeface="+mn-ea"/>
                <a:cs typeface="+mn-cs"/>
              </a:rPr>
              <a:t>.  Student veterans will engage with local businesses and community leaders with the goal of establishing veterans</a:t>
            </a:r>
            <a:r>
              <a:rPr lang="en-US" sz="1200" kern="1200" baseline="0" dirty="0" smtClean="0">
                <a:solidFill>
                  <a:schemeClr val="tx1"/>
                </a:solidFill>
                <a:latin typeface="+mn-lt"/>
                <a:ea typeface="+mn-ea"/>
                <a:cs typeface="+mn-cs"/>
              </a:rPr>
              <a:t> as a priority for employers. The series of events will culminate in an Hiring Our Heroes Career Fair in Chicago.</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Marketing will be done for community college veteran students so they are aware of the events.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initiative is now considered a pilot program for other states to eventually rollout.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schedule:</a:t>
            </a:r>
          </a:p>
          <a:p>
            <a:r>
              <a:rPr lang="en-US" sz="1200" kern="1200" dirty="0" err="1" smtClean="0">
                <a:solidFill>
                  <a:schemeClr val="tx1"/>
                </a:solidFill>
                <a:latin typeface="+mn-lt"/>
                <a:ea typeface="+mn-ea"/>
                <a:cs typeface="+mn-cs"/>
              </a:rPr>
              <a:t>Pritzker</a:t>
            </a:r>
            <a:r>
              <a:rPr lang="en-US" sz="1200" kern="1200" dirty="0" smtClean="0">
                <a:solidFill>
                  <a:schemeClr val="tx1"/>
                </a:solidFill>
                <a:latin typeface="+mn-lt"/>
                <a:ea typeface="+mn-ea"/>
                <a:cs typeface="+mn-cs"/>
              </a:rPr>
              <a:t> Military Museum and Library, Northwestern University, February 27 (Kickoff Event )</a:t>
            </a:r>
          </a:p>
          <a:p>
            <a:r>
              <a:rPr lang="en-US" sz="1200" kern="1200" dirty="0" smtClean="0">
                <a:solidFill>
                  <a:schemeClr val="tx1"/>
                </a:solidFill>
                <a:latin typeface="+mn-lt"/>
                <a:ea typeface="+mn-ea"/>
                <a:cs typeface="+mn-cs"/>
              </a:rPr>
              <a:t>Western Illinois University, March 4</a:t>
            </a:r>
          </a:p>
          <a:p>
            <a:r>
              <a:rPr lang="en-US" sz="1200" kern="1200" dirty="0" smtClean="0">
                <a:solidFill>
                  <a:schemeClr val="tx1"/>
                </a:solidFill>
                <a:latin typeface="+mn-lt"/>
                <a:ea typeface="+mn-ea"/>
                <a:cs typeface="+mn-cs"/>
              </a:rPr>
              <a:t>Southwestern Illinois College, March 18</a:t>
            </a:r>
          </a:p>
          <a:p>
            <a:r>
              <a:rPr lang="en-US" sz="1200" kern="1200" dirty="0" smtClean="0">
                <a:solidFill>
                  <a:schemeClr val="tx1"/>
                </a:solidFill>
                <a:latin typeface="+mn-lt"/>
                <a:ea typeface="+mn-ea"/>
                <a:cs typeface="+mn-cs"/>
              </a:rPr>
              <a:t>Northern Illinois University, March 20</a:t>
            </a:r>
          </a:p>
          <a:p>
            <a:r>
              <a:rPr lang="en-US" sz="1200" kern="1200" dirty="0" smtClean="0">
                <a:solidFill>
                  <a:schemeClr val="tx1"/>
                </a:solidFill>
                <a:latin typeface="+mn-lt"/>
                <a:ea typeface="+mn-ea"/>
                <a:cs typeface="+mn-cs"/>
              </a:rPr>
              <a:t>Strategic Assets Symposium, Chicago Union League Club, March 25</a:t>
            </a:r>
          </a:p>
          <a:p>
            <a:r>
              <a:rPr lang="en-US" sz="1200" kern="1200" dirty="0" smtClean="0">
                <a:solidFill>
                  <a:schemeClr val="tx1"/>
                </a:solidFill>
                <a:latin typeface="+mn-lt"/>
                <a:ea typeface="+mn-ea"/>
                <a:cs typeface="+mn-cs"/>
              </a:rPr>
              <a:t>Hiring Our Heroes Career Fair, University of Illinois – Chicago, March 26 </a:t>
            </a:r>
          </a:p>
          <a:p>
            <a:endParaRPr lang="en-US" dirty="0"/>
          </a:p>
        </p:txBody>
      </p:sp>
      <p:sp>
        <p:nvSpPr>
          <p:cNvPr id="4" name="Slide Number Placeholder 3"/>
          <p:cNvSpPr>
            <a:spLocks noGrp="1"/>
          </p:cNvSpPr>
          <p:nvPr>
            <p:ph type="sldNum" sz="quarter" idx="10"/>
          </p:nvPr>
        </p:nvSpPr>
        <p:spPr/>
        <p:txBody>
          <a:bodyPr/>
          <a:lstStyle/>
          <a:p>
            <a:fld id="{5FB7BFB0-83E9-4E4B-A8C8-FD6D57A2CE2F}" type="slidenum">
              <a:rPr lang="en-US" smtClean="0"/>
              <a:pPr/>
              <a:t>4</a:t>
            </a:fld>
            <a:endParaRPr lang="en-US"/>
          </a:p>
        </p:txBody>
      </p:sp>
    </p:spTree>
    <p:extLst>
      <p:ext uri="{BB962C8B-B14F-4D97-AF65-F5344CB8AC3E}">
        <p14:creationId xmlns:p14="http://schemas.microsoft.com/office/powerpoint/2010/main" val="3816414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Veterans can </a:t>
            </a:r>
            <a:r>
              <a:rPr lang="en-US" sz="1200" kern="1200" dirty="0" smtClean="0">
                <a:solidFill>
                  <a:schemeClr val="tx1"/>
                </a:solidFill>
                <a:latin typeface="+mn-lt"/>
                <a:ea typeface="+mn-ea"/>
                <a:cs typeface="+mn-cs"/>
              </a:rPr>
              <a:t>struggle to complete the degrees and training they pursue even with robust support</a:t>
            </a:r>
            <a:r>
              <a:rPr lang="en-US" sz="1200" kern="1200" baseline="0" dirty="0" smtClean="0">
                <a:solidFill>
                  <a:schemeClr val="tx1"/>
                </a:solidFill>
                <a:latin typeface="+mn-lt"/>
                <a:ea typeface="+mn-ea"/>
                <a:cs typeface="+mn-cs"/>
              </a:rPr>
              <a:t> and </a:t>
            </a:r>
            <a:r>
              <a:rPr lang="en-US" sz="1200" kern="1200" dirty="0" smtClean="0">
                <a:solidFill>
                  <a:schemeClr val="tx1"/>
                </a:solidFill>
                <a:latin typeface="+mn-lt"/>
                <a:ea typeface="+mn-ea"/>
                <a:cs typeface="+mn-cs"/>
              </a:rPr>
              <a:t>education benefits. MTC assists veterans by giving them a strong start to thei</a:t>
            </a:r>
            <a:r>
              <a:rPr lang="en-US" sz="1200" kern="1200" baseline="0" dirty="0" smtClean="0">
                <a:solidFill>
                  <a:schemeClr val="tx1"/>
                </a:solidFill>
                <a:latin typeface="+mn-lt"/>
                <a:ea typeface="+mn-ea"/>
                <a:cs typeface="+mn-cs"/>
              </a:rPr>
              <a:t>r academic career.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An online </a:t>
            </a:r>
            <a:r>
              <a:rPr lang="en-US" sz="1200" kern="1200" dirty="0" smtClean="0">
                <a:solidFill>
                  <a:schemeClr val="tx1"/>
                </a:solidFill>
                <a:latin typeface="+mn-lt"/>
                <a:ea typeface="+mn-ea"/>
                <a:cs typeface="+mn-cs"/>
              </a:rPr>
              <a:t>course equivalency guide for military credit and course bank is being developed by </a:t>
            </a:r>
            <a:r>
              <a:rPr lang="en-US" sz="1200" kern="1200" dirty="0" err="1" smtClean="0">
                <a:solidFill>
                  <a:schemeClr val="tx1"/>
                </a:solidFill>
                <a:latin typeface="+mn-lt"/>
                <a:ea typeface="+mn-ea"/>
                <a:cs typeface="+mn-cs"/>
              </a:rPr>
              <a:t>u.select</a:t>
            </a:r>
            <a:r>
              <a:rPr lang="en-US" sz="1200" kern="1200" dirty="0" smtClean="0">
                <a:solidFill>
                  <a:schemeClr val="tx1"/>
                </a:solidFill>
                <a:latin typeface="+mn-lt"/>
                <a:ea typeface="+mn-ea"/>
                <a:cs typeface="+mn-cs"/>
              </a:rPr>
              <a:t> Illinois. This will be</a:t>
            </a:r>
            <a:r>
              <a:rPr lang="en-US" sz="1200" kern="1200" baseline="0" dirty="0" smtClean="0">
                <a:solidFill>
                  <a:schemeClr val="tx1"/>
                </a:solidFill>
                <a:latin typeface="+mn-lt"/>
                <a:ea typeface="+mn-ea"/>
                <a:cs typeface="+mn-cs"/>
              </a:rPr>
              <a:t> a start to the development of a </a:t>
            </a:r>
            <a:r>
              <a:rPr lang="en-US" sz="1200" kern="1200" dirty="0" smtClean="0">
                <a:solidFill>
                  <a:schemeClr val="tx1"/>
                </a:solidFill>
                <a:latin typeface="+mn-lt"/>
                <a:ea typeface="+mn-ea"/>
                <a:cs typeface="+mn-cs"/>
              </a:rPr>
              <a:t>systematic articulation tool that will allow veterans to assess where their training gets them furthest as they pursue their educational</a:t>
            </a:r>
            <a:r>
              <a:rPr lang="en-US" sz="1200" kern="1200" baseline="0" dirty="0" smtClean="0">
                <a:solidFill>
                  <a:schemeClr val="tx1"/>
                </a:solidFill>
                <a:latin typeface="+mn-lt"/>
                <a:ea typeface="+mn-ea"/>
                <a:cs typeface="+mn-cs"/>
              </a:rPr>
              <a:t> goals.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A077768-21C8-4125-A345-258E48D2EED0}" type="slidenum">
              <a:rPr lang="en-US" smtClean="0"/>
              <a:pPr/>
              <a:t>5</a:t>
            </a:fld>
            <a:endParaRPr lang="en-US" smtClean="0"/>
          </a:p>
        </p:txBody>
      </p:sp>
    </p:spTree>
    <p:extLst>
      <p:ext uri="{BB962C8B-B14F-4D97-AF65-F5344CB8AC3E}">
        <p14:creationId xmlns:p14="http://schemas.microsoft.com/office/powerpoint/2010/main" val="2406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Early focus is on areas of service with densest number of servicemen involved.</a:t>
            </a:r>
          </a:p>
          <a:p>
            <a:pPr lvl="0"/>
            <a:endParaRPr lang="en-US" dirty="0" smtClean="0"/>
          </a:p>
          <a:p>
            <a:pPr lvl="0"/>
            <a:r>
              <a:rPr lang="en-US" dirty="0" smtClean="0"/>
              <a:t>Automotive Service Technicians and Mechanics (Army 91B, Marine 3521)</a:t>
            </a:r>
          </a:p>
          <a:p>
            <a:pPr lvl="0"/>
            <a:r>
              <a:rPr lang="en-US" dirty="0" smtClean="0"/>
              <a:t>Computer Support Specialists/Operators/Security Specialists (Navy Information Systems Technician, Air Force 3D0X1)</a:t>
            </a:r>
          </a:p>
          <a:p>
            <a:pPr lvl="0"/>
            <a:r>
              <a:rPr lang="en-US" dirty="0" smtClean="0"/>
              <a:t>Electrical and Electronics Repairs (Navy Electronics Technician)</a:t>
            </a:r>
          </a:p>
          <a:p>
            <a:pPr lvl="0"/>
            <a:r>
              <a:rPr lang="en-US" dirty="0" smtClean="0"/>
              <a:t>Military Medic (Amy 68W, Navy Hospital Corpsman, Air Force 4N0X1)</a:t>
            </a:r>
          </a:p>
          <a:p>
            <a:pPr lvl="0"/>
            <a:r>
              <a:rPr lang="en-US" dirty="0" smtClean="0"/>
              <a:t>Military Police/Security (Army 31B, Navy Master-At-Arms, Air Force 3P0X1, Marine 5811)</a:t>
            </a:r>
          </a:p>
          <a:p>
            <a:pPr lvl="0"/>
            <a:r>
              <a:rPr lang="en-US" dirty="0" smtClean="0"/>
              <a:t>Truck Driver (Army 88M, Marine 3531)</a:t>
            </a:r>
          </a:p>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6</a:t>
            </a:fld>
            <a:endParaRPr lang="en-US" smtClean="0"/>
          </a:p>
        </p:txBody>
      </p:sp>
    </p:spTree>
    <p:extLst>
      <p:ext uri="{BB962C8B-B14F-4D97-AF65-F5344CB8AC3E}">
        <p14:creationId xmlns:p14="http://schemas.microsoft.com/office/powerpoint/2010/main" val="124406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pilot phase</a:t>
            </a:r>
            <a:r>
              <a:rPr lang="en-US" baseline="0" dirty="0" smtClean="0"/>
              <a:t> has begun with community </a:t>
            </a:r>
            <a:r>
              <a:rPr lang="en-US" dirty="0" smtClean="0"/>
              <a:t>colleges working on establishing the articulation between their courses and certain certificate programs and</a:t>
            </a:r>
            <a:r>
              <a:rPr lang="en-US" baseline="0" dirty="0" smtClean="0"/>
              <a:t> mapping out the equivalencies in </a:t>
            </a:r>
            <a:r>
              <a:rPr lang="en-US" baseline="0" dirty="0" err="1" smtClean="0"/>
              <a:t>u.select</a:t>
            </a:r>
            <a:r>
              <a:rPr lang="en-US" baseline="0" dirty="0" smtClean="0"/>
              <a:t>. It is expected the process can take up to 5 years to complete.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A077768-21C8-4125-A345-258E48D2EED0}" type="slidenum">
              <a:rPr lang="en-US" smtClean="0"/>
              <a:pPr/>
              <a:t>7</a:t>
            </a:fld>
            <a:endParaRPr lang="en-US" smtClean="0"/>
          </a:p>
        </p:txBody>
      </p:sp>
    </p:spTree>
    <p:extLst>
      <p:ext uri="{BB962C8B-B14F-4D97-AF65-F5344CB8AC3E}">
        <p14:creationId xmlns:p14="http://schemas.microsoft.com/office/powerpoint/2010/main" val="1774349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Civilian licensing requirements are seen</a:t>
            </a:r>
            <a:r>
              <a:rPr lang="en-US" baseline="0" dirty="0" smtClean="0"/>
              <a:t> as a key barrier to veteran employment. </a:t>
            </a:r>
            <a:r>
              <a:rPr lang="en-US" dirty="0" smtClean="0"/>
              <a:t>Military personnel</a:t>
            </a:r>
            <a:r>
              <a:rPr lang="en-US" baseline="0" dirty="0" smtClean="0"/>
              <a:t> are doing similar jobs, through military training/credentialing, but they don’t match civilian requirements. This creates a barrier to them transitioning into similar work in the civilian workforce.</a:t>
            </a:r>
          </a:p>
          <a:p>
            <a:endParaRPr lang="en-US" dirty="0" smtClean="0"/>
          </a:p>
          <a:p>
            <a:r>
              <a:rPr lang="en-US" dirty="0" smtClean="0"/>
              <a:t>At </a:t>
            </a:r>
            <a:r>
              <a:rPr lang="en-US" dirty="0"/>
              <a:t>the federal level, several efforts are underway:</a:t>
            </a:r>
          </a:p>
          <a:p>
            <a:endParaRPr lang="en-US" dirty="0"/>
          </a:p>
          <a:p>
            <a:r>
              <a:rPr lang="en-US" dirty="0"/>
              <a:t>Credentialing and licensing efforts inside the military allow service members to earn civilian occupational credentials and licenses. Efforts have focused on well-paying industries and occupations that have a high demand for skilled workers, including: manufacturing; information technology; transportation and logistics; health care; and emergency medical services. </a:t>
            </a:r>
            <a:endParaRPr lang="en-US" dirty="0" smtClean="0"/>
          </a:p>
          <a:p>
            <a:endParaRPr lang="en-US" dirty="0" smtClean="0"/>
          </a:p>
          <a:p>
            <a:r>
              <a:rPr lang="en-US" sz="1200" kern="1200" dirty="0" smtClean="0">
                <a:solidFill>
                  <a:schemeClr val="tx1"/>
                </a:solidFill>
                <a:latin typeface="+mn-lt"/>
                <a:ea typeface="+mn-ea"/>
                <a:cs typeface="+mn-cs"/>
              </a:rPr>
              <a:t>Throughout 2012, Illinois participated with the </a:t>
            </a:r>
            <a:r>
              <a:rPr lang="en-US" sz="1200" b="0" kern="1200" dirty="0" smtClean="0">
                <a:solidFill>
                  <a:schemeClr val="tx1"/>
                </a:solidFill>
                <a:latin typeface="+mn-lt"/>
                <a:ea typeface="+mn-ea"/>
                <a:cs typeface="+mn-cs"/>
              </a:rPr>
              <a:t>President’s Veteran Employment Task Force, Subcommittee on Credentialing &amp; Licensing as a pilot state.  Using the expertise and resources provided by this federal subcommittee, Illinois acquired military Program of Instruction documents from military schoolhouses for the Top 10 “Most Dense” military career fields. (Jennifer Timmons)</a:t>
            </a:r>
            <a:endParaRPr lang="en-US" b="0" dirty="0" smtClean="0"/>
          </a:p>
          <a:p>
            <a:endParaRPr lang="en-US" dirty="0" smtClean="0"/>
          </a:p>
          <a:p>
            <a:r>
              <a:rPr lang="en-US" dirty="0" smtClean="0"/>
              <a:t>Also:</a:t>
            </a:r>
            <a:endParaRPr lang="en-US" dirty="0"/>
          </a:p>
          <a:p>
            <a:endParaRPr lang="en-US" dirty="0"/>
          </a:p>
          <a:p>
            <a:r>
              <a:rPr lang="en-US" dirty="0"/>
              <a:t>Spousal licensing legislation has been pushed 28 states have adopted legislation.</a:t>
            </a:r>
          </a:p>
          <a:p>
            <a:endParaRPr lang="en-US" dirty="0"/>
          </a:p>
          <a:p>
            <a:r>
              <a:rPr lang="en-US" dirty="0"/>
              <a:t>Efforts underway to get states to streamline occupational and professional licensing requirements for military personnel, allowing their training to count towards fulfillment of the requirements</a:t>
            </a:r>
            <a:r>
              <a:rPr lang="en-US" dirty="0" smtClean="0"/>
              <a:t>.</a:t>
            </a:r>
          </a:p>
          <a:p>
            <a:endParaRPr lang="en-US" dirty="0" smtClean="0"/>
          </a:p>
          <a:p>
            <a:r>
              <a:rPr lang="en-US" baseline="0" dirty="0" smtClean="0"/>
              <a:t>Other factors that can affect employment include (1) disabilities and (2) lack of private-sector experience (which isn’t helpful in a downturned economy).</a:t>
            </a:r>
            <a:endParaRPr lang="en-US" dirty="0" smtClean="0"/>
          </a:p>
          <a:p>
            <a:endParaRPr lang="en-US" dirty="0" smtClean="0"/>
          </a:p>
          <a:p>
            <a:endParaRPr lang="en-US" dirty="0" smtClean="0"/>
          </a:p>
          <a:p>
            <a:r>
              <a:rPr lang="en-US" dirty="0" smtClean="0"/>
              <a:t>http://www.washingtonpost.com/blogs/wonkblog/wp/2013/11/11/recent-veterans-are-still-experiencing-double-digit-unemployment/</a:t>
            </a:r>
          </a:p>
          <a:p>
            <a:r>
              <a:rPr lang="en-US" dirty="0" smtClean="0"/>
              <a:t>http://www.whitehouse.gov/sites/default/files/docs/military_credentialing_and_licensing_report_2-24-2013_final.pdf</a:t>
            </a:r>
          </a:p>
          <a:p>
            <a:r>
              <a:rPr lang="en-US" dirty="0" smtClean="0"/>
              <a:t>http://www.bls.gov/news.release/vet.nr0.htm</a:t>
            </a:r>
          </a:p>
          <a:p>
            <a:r>
              <a:rPr lang="en-US" dirty="0" smtClean="0"/>
              <a:t>http://www.fas.org/sgp/crs/misc/R42790.pdf</a:t>
            </a:r>
          </a:p>
          <a:p>
            <a:r>
              <a:rPr lang="en-US" dirty="0" smtClean="0"/>
              <a:t>http://www.bls.gov/news.release/empsit.t05.htm</a:t>
            </a:r>
          </a:p>
          <a:p>
            <a:endParaRPr lang="en-US" dirty="0"/>
          </a:p>
          <a:p>
            <a:pPr defTabSz="914306">
              <a:defRPr/>
            </a:pPr>
            <a:endParaRPr lang="en-US" dirty="0" smtClean="0"/>
          </a:p>
        </p:txBody>
      </p:sp>
      <p:sp>
        <p:nvSpPr>
          <p:cNvPr id="4" name="Slide Number Placeholder 3"/>
          <p:cNvSpPr>
            <a:spLocks noGrp="1"/>
          </p:cNvSpPr>
          <p:nvPr>
            <p:ph type="sldNum" sz="quarter" idx="10"/>
          </p:nvPr>
        </p:nvSpPr>
        <p:spPr/>
        <p:txBody>
          <a:bodyPr/>
          <a:lstStyle/>
          <a:p>
            <a:fld id="{CA077768-21C8-4125-A345-258E48D2EED0}" type="slidenum">
              <a:rPr lang="en-US" smtClean="0"/>
              <a:pPr/>
              <a:t>8</a:t>
            </a:fld>
            <a:endParaRPr lang="en-US" smtClean="0"/>
          </a:p>
        </p:txBody>
      </p:sp>
    </p:spTree>
    <p:extLst>
      <p:ext uri="{BB962C8B-B14F-4D97-AF65-F5344CB8AC3E}">
        <p14:creationId xmlns:p14="http://schemas.microsoft.com/office/powerpoint/2010/main" val="2946090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Illinois acquired military Program of Instruction documents from military schoolhouses for the Top 10 “Most Dense” military career fields.  ICCB worked with the Illinois Department of Veterans’ Affairs, who spearheaded the work of state agencies overseeing LPN and EMT licenses, to assess military training against state licensing requirements (JT)</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work on the </a:t>
            </a:r>
            <a:r>
              <a:rPr lang="en-US" sz="1200" b="0" kern="1200" dirty="0" smtClean="0">
                <a:solidFill>
                  <a:schemeClr val="tx1"/>
                </a:solidFill>
                <a:latin typeface="+mn-lt"/>
                <a:ea typeface="+mn-ea"/>
                <a:cs typeface="+mn-cs"/>
              </a:rPr>
              <a:t>President’s Veteran Employment Task Force, Subcommittee on Credentialing &amp; Licensing led to Executive</a:t>
            </a:r>
            <a:r>
              <a:rPr lang="en-US" sz="1200" b="0" kern="1200" baseline="0" dirty="0" smtClean="0">
                <a:solidFill>
                  <a:schemeClr val="tx1"/>
                </a:solidFill>
                <a:latin typeface="+mn-lt"/>
                <a:ea typeface="+mn-ea"/>
                <a:cs typeface="+mn-cs"/>
              </a:rPr>
              <a:t> Order 13-02. </a:t>
            </a:r>
            <a:endParaRPr lang="en-US" dirty="0" smtClean="0"/>
          </a:p>
          <a:p>
            <a:endParaRPr lang="en-US" dirty="0" smtClean="0"/>
          </a:p>
          <a:p>
            <a:r>
              <a:rPr lang="en-US" dirty="0" smtClean="0"/>
              <a:t>Governor Quinn (2013) signed</a:t>
            </a:r>
            <a:r>
              <a:rPr lang="en-US" baseline="0" dirty="0" smtClean="0"/>
              <a:t> the order, mandating </a:t>
            </a:r>
            <a:r>
              <a:rPr lang="en-US" sz="1200" kern="1200" dirty="0" smtClean="0">
                <a:solidFill>
                  <a:schemeClr val="tx1"/>
                </a:solidFill>
                <a:latin typeface="+mn-lt"/>
                <a:ea typeface="+mn-ea"/>
                <a:cs typeface="+mn-cs"/>
              </a:rPr>
              <a:t>interagency cooperation and timelines to assess military training against state licensing requirements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9</a:t>
            </a:fld>
            <a:endParaRPr lang="en-US" smtClean="0"/>
          </a:p>
        </p:txBody>
      </p:sp>
    </p:spTree>
    <p:extLst>
      <p:ext uri="{BB962C8B-B14F-4D97-AF65-F5344CB8AC3E}">
        <p14:creationId xmlns:p14="http://schemas.microsoft.com/office/powerpoint/2010/main" val="1687823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086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905000" y="3886200"/>
            <a:ext cx="5867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E1D24D-173F-4528-8AD2-19FA00F81FEC}"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6305A-5BB2-4B6A-91BE-8DD9373A444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1D24D-173F-4528-8AD2-19FA00F81FEC}"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6305A-5BB2-4B6A-91BE-8DD9373A44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1D24D-173F-4528-8AD2-19FA00F81FEC}"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6305A-5BB2-4B6A-91BE-8DD9373A444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8"/>
          <p:cNvSpPr>
            <a:spLocks noGrp="1"/>
          </p:cNvSpPr>
          <p:nvPr>
            <p:ph type="title"/>
          </p:nvPr>
        </p:nvSpPr>
        <p:spPr>
          <a:xfrm>
            <a:off x="1676400" y="274320"/>
            <a:ext cx="7010400" cy="1143000"/>
          </a:xfrm>
          <a:prstGeom prst="rect">
            <a:avLst/>
          </a:prstGeom>
        </p:spPr>
        <p:txBody>
          <a:bodyPr anchor="ctr" anchorCtr="0">
            <a:normAutofit/>
          </a:bodyPr>
          <a:lstStyle>
            <a:lvl1pPr algn="r">
              <a:defRPr sz="4000"/>
            </a:lvl1pPr>
          </a:lstStyle>
          <a:p>
            <a:pPr algn="l"/>
            <a:r>
              <a:rPr lang="en-US" dirty="0" smtClean="0"/>
              <a:t>Click to edit Master title style</a:t>
            </a:r>
            <a:endParaRPr lang="en-US" dirty="0"/>
          </a:p>
        </p:txBody>
      </p:sp>
      <p:sp>
        <p:nvSpPr>
          <p:cNvPr id="8" name="Date Placeholder 7"/>
          <p:cNvSpPr>
            <a:spLocks noGrp="1"/>
          </p:cNvSpPr>
          <p:nvPr>
            <p:ph type="dt" sz="half" idx="10"/>
          </p:nvPr>
        </p:nvSpPr>
        <p:spPr/>
        <p:txBody>
          <a:bodyPr/>
          <a:lstStyle/>
          <a:p>
            <a:fld id="{5C14FD69-4A85-4715-A222-ABB225B63BC6}" type="datetimeFigureOut">
              <a:rPr lang="en-US" smtClean="0"/>
              <a:pPr/>
              <a:t>1/19/2016</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1D24D-173F-4528-8AD2-19FA00F81FEC}"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6305A-5BB2-4B6A-91BE-8DD9373A444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199" y="4406900"/>
            <a:ext cx="6894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600199" y="2906713"/>
            <a:ext cx="68945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E1D24D-173F-4528-8AD2-19FA00F81FEC}" type="datetimeFigureOut">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6305A-5BB2-4B6A-91BE-8DD9373A44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676400" y="1600200"/>
            <a:ext cx="335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257800"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4E1D24D-173F-4528-8AD2-19FA00F81FEC}" type="datetimeFigureOut">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6305A-5BB2-4B6A-91BE-8DD9373A44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1535113"/>
            <a:ext cx="3354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828800" y="2174875"/>
            <a:ext cx="3354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331095" y="1535113"/>
            <a:ext cx="335570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1095" y="2174875"/>
            <a:ext cx="335570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E1D24D-173F-4528-8AD2-19FA00F81FEC}" type="datetimeFigureOut">
              <a:rPr lang="en-US" smtClean="0"/>
              <a:pPr/>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D6305A-5BB2-4B6A-91BE-8DD9373A44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4E1D24D-173F-4528-8AD2-19FA00F81FEC}" type="datetimeFigureOut">
              <a:rPr lang="en-US" smtClean="0"/>
              <a:pPr/>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D6305A-5BB2-4B6A-91BE-8DD9373A44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1D24D-173F-4528-8AD2-19FA00F81FEC}" type="datetimeFigureOut">
              <a:rPr lang="en-US" smtClean="0"/>
              <a:pPr/>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D6305A-5BB2-4B6A-91BE-8DD9373A44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1D24D-173F-4528-8AD2-19FA00F81FEC}" type="datetimeFigureOut">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6305A-5BB2-4B6A-91BE-8DD9373A44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1D24D-173F-4528-8AD2-19FA00F81FEC}" type="datetimeFigureOut">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6305A-5BB2-4B6A-91BE-8DD9373A44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69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274638"/>
            <a:ext cx="70104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76400" y="1600200"/>
            <a:ext cx="7010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1D24D-173F-4528-8AD2-19FA00F81FEC}" type="datetimeFigureOut">
              <a:rPr lang="en-US" smtClean="0"/>
              <a:pPr/>
              <a:t>1/19/2016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6305A-5BB2-4B6A-91BE-8DD9373A44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Veterans Services Provided by Illinois Community Colleges </a:t>
            </a:r>
            <a:endParaRPr lang="en-US" dirty="0"/>
          </a:p>
        </p:txBody>
      </p:sp>
      <p:sp>
        <p:nvSpPr>
          <p:cNvPr id="3" name="Subtitle 2"/>
          <p:cNvSpPr>
            <a:spLocks noGrp="1"/>
          </p:cNvSpPr>
          <p:nvPr>
            <p:ph type="subTitle" idx="1"/>
          </p:nvPr>
        </p:nvSpPr>
        <p:spPr/>
        <p:txBody>
          <a:bodyPr>
            <a:normAutofit fontScale="92500"/>
          </a:bodyPr>
          <a:lstStyle/>
          <a:p>
            <a:pPr>
              <a:lnSpc>
                <a:spcPct val="110000"/>
              </a:lnSpc>
              <a:spcBef>
                <a:spcPts val="0"/>
              </a:spcBef>
            </a:pPr>
            <a:r>
              <a:rPr lang="en-US" sz="2800" dirty="0" smtClean="0"/>
              <a:t>Illinois Community College Board Meeting</a:t>
            </a:r>
          </a:p>
          <a:p>
            <a:pPr>
              <a:lnSpc>
                <a:spcPct val="110000"/>
              </a:lnSpc>
              <a:spcBef>
                <a:spcPts val="0"/>
              </a:spcBef>
            </a:pPr>
            <a:r>
              <a:rPr lang="en-US" sz="2800" dirty="0" smtClean="0"/>
              <a:t>January 24, 2014</a:t>
            </a:r>
          </a:p>
          <a:p>
            <a:pPr>
              <a:lnSpc>
                <a:spcPct val="110000"/>
              </a:lnSpc>
              <a:spcBef>
                <a:spcPts val="0"/>
              </a:spcBef>
            </a:pPr>
            <a:r>
              <a:rPr lang="en-US" sz="2800" dirty="0" smtClean="0"/>
              <a:t>Jeff Newell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Licensed Practical Nurse</a:t>
            </a:r>
          </a:p>
          <a:p>
            <a:r>
              <a:rPr lang="en-US" dirty="0" smtClean="0"/>
              <a:t>Police Patrol Officers</a:t>
            </a:r>
          </a:p>
          <a:p>
            <a:r>
              <a:rPr lang="en-US" dirty="0" smtClean="0"/>
              <a:t>Emergency Medical Technician – Basic</a:t>
            </a:r>
          </a:p>
          <a:p>
            <a:endParaRPr lang="en-US" dirty="0"/>
          </a:p>
        </p:txBody>
      </p:sp>
      <p:sp>
        <p:nvSpPr>
          <p:cNvPr id="3" name="Title 2"/>
          <p:cNvSpPr>
            <a:spLocks noGrp="1"/>
          </p:cNvSpPr>
          <p:nvPr>
            <p:ph type="title"/>
          </p:nvPr>
        </p:nvSpPr>
        <p:spPr/>
        <p:txBody>
          <a:bodyPr>
            <a:normAutofit/>
          </a:bodyPr>
          <a:lstStyle/>
          <a:p>
            <a:r>
              <a:rPr lang="en-US" dirty="0" smtClean="0"/>
              <a:t>Licensure Bridges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a:bodyPr>
          <a:lstStyle/>
          <a:p>
            <a:r>
              <a:rPr lang="en-US" dirty="0" smtClean="0"/>
              <a:t>7 states involved</a:t>
            </a:r>
          </a:p>
          <a:p>
            <a:r>
              <a:rPr lang="en-US" dirty="0" smtClean="0"/>
              <a:t>Key Premises:</a:t>
            </a:r>
          </a:p>
          <a:p>
            <a:pPr lvl="1"/>
            <a:r>
              <a:rPr lang="en-US" dirty="0" smtClean="0"/>
              <a:t>State education agencies need to collaborate to meet the needs of service members and their families</a:t>
            </a:r>
          </a:p>
          <a:p>
            <a:pPr lvl="2"/>
            <a:r>
              <a:rPr lang="en-US" dirty="0" smtClean="0"/>
              <a:t>Identify and publicize institutional best practices </a:t>
            </a:r>
          </a:p>
          <a:p>
            <a:pPr lvl="2"/>
            <a:r>
              <a:rPr lang="en-US" dirty="0" smtClean="0"/>
              <a:t>Coordinate statewide efforts &amp; adopt best practices</a:t>
            </a:r>
          </a:p>
          <a:p>
            <a:pPr lvl="1"/>
            <a:r>
              <a:rPr lang="en-US" dirty="0" smtClean="0"/>
              <a:t>Federal government needs to partner with states to encourage progress</a:t>
            </a:r>
          </a:p>
        </p:txBody>
      </p:sp>
      <p:sp>
        <p:nvSpPr>
          <p:cNvPr id="3" name="Title 2"/>
          <p:cNvSpPr>
            <a:spLocks noGrp="1"/>
          </p:cNvSpPr>
          <p:nvPr>
            <p:ph type="title"/>
          </p:nvPr>
        </p:nvSpPr>
        <p:spPr>
          <a:xfrm>
            <a:off x="457200" y="274320"/>
            <a:ext cx="8229600" cy="1143000"/>
          </a:xfrm>
        </p:spPr>
        <p:txBody>
          <a:bodyPr>
            <a:normAutofit fontScale="90000"/>
          </a:bodyPr>
          <a:lstStyle/>
          <a:p>
            <a:r>
              <a:rPr lang="en-US" dirty="0" smtClean="0"/>
              <a:t>Multi-State Collaborative on Military Credit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Next Steps:</a:t>
            </a:r>
          </a:p>
          <a:p>
            <a:pPr lvl="1"/>
            <a:r>
              <a:rPr lang="en-US" dirty="0" smtClean="0"/>
              <a:t>Address data reporting to track student success and completions</a:t>
            </a:r>
          </a:p>
          <a:p>
            <a:pPr lvl="1"/>
            <a:r>
              <a:rPr lang="en-US" dirty="0" smtClean="0"/>
              <a:t>Enhance communication tools (webinars, web sites, etc.) to assist base education officers and veterans understand available options</a:t>
            </a:r>
          </a:p>
        </p:txBody>
      </p:sp>
      <p:sp>
        <p:nvSpPr>
          <p:cNvPr id="3" name="Title 2"/>
          <p:cNvSpPr>
            <a:spLocks noGrp="1"/>
          </p:cNvSpPr>
          <p:nvPr>
            <p:ph type="title"/>
          </p:nvPr>
        </p:nvSpPr>
        <p:spPr>
          <a:xfrm>
            <a:off x="457200" y="274320"/>
            <a:ext cx="8229600" cy="1143000"/>
          </a:xfrm>
        </p:spPr>
        <p:txBody>
          <a:bodyPr>
            <a:normAutofit fontScale="90000"/>
          </a:bodyPr>
          <a:lstStyle/>
          <a:p>
            <a:r>
              <a:rPr lang="en-US" dirty="0" smtClean="0"/>
              <a:t>Multi-State Collaborative on Military Credit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a:xfrm>
            <a:off x="1371600" y="2130425"/>
            <a:ext cx="7086600" cy="1679575"/>
          </a:xfrm>
        </p:spPr>
        <p:txBody>
          <a:bodyPr>
            <a:normAutofit fontScale="90000"/>
          </a:bodyPr>
          <a:lstStyle/>
          <a:p>
            <a:pPr algn="ctr"/>
            <a:r>
              <a:rPr lang="en-US" dirty="0" smtClean="0"/>
              <a:t>Illinois community colleges provide an array of services </a:t>
            </a:r>
            <a:br>
              <a:rPr lang="en-US" dirty="0" smtClean="0"/>
            </a:br>
            <a:r>
              <a:rPr lang="en-US" dirty="0" smtClean="0"/>
              <a:t>to Illinois veterans.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10000"/>
          </a:bodyPr>
          <a:lstStyle/>
          <a:p>
            <a:r>
              <a:rPr lang="en-US" dirty="0" smtClean="0"/>
              <a:t>Addresses needs of veterans and active duty personnel in finding education benefits and services</a:t>
            </a:r>
          </a:p>
          <a:p>
            <a:r>
              <a:rPr lang="en-US" dirty="0" smtClean="0"/>
              <a:t>Requires institutions to complete survey of available services and programs</a:t>
            </a:r>
          </a:p>
          <a:p>
            <a:r>
              <a:rPr lang="en-US" dirty="0" smtClean="0"/>
              <a:t>Requires a Coordinator of Veterans and Military Personnel Student Services position</a:t>
            </a:r>
          </a:p>
          <a:p>
            <a:r>
              <a:rPr lang="en-US" dirty="0" smtClean="0"/>
              <a:t>Creates expectation of enhanced programs and services</a:t>
            </a:r>
          </a:p>
        </p:txBody>
      </p:sp>
      <p:sp>
        <p:nvSpPr>
          <p:cNvPr id="3" name="Title 2"/>
          <p:cNvSpPr>
            <a:spLocks noGrp="1"/>
          </p:cNvSpPr>
          <p:nvPr>
            <p:ph type="title"/>
          </p:nvPr>
        </p:nvSpPr>
        <p:spPr>
          <a:xfrm>
            <a:off x="1371600" y="274320"/>
            <a:ext cx="7315200" cy="1143000"/>
          </a:xfrm>
        </p:spPr>
        <p:txBody>
          <a:bodyPr>
            <a:normAutofit fontScale="90000"/>
          </a:bodyPr>
          <a:lstStyle/>
          <a:p>
            <a:r>
              <a:rPr lang="en-US" dirty="0" smtClean="0"/>
              <a:t>Higher Education Veterans Service Act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Veterans Services</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542622" y="1600200"/>
            <a:ext cx="6058756" cy="452596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Veterans Logo</a:t>
            </a:r>
            <a:endParaRPr lang="en-US" dirty="0"/>
          </a:p>
        </p:txBody>
      </p:sp>
      <p:pic>
        <p:nvPicPr>
          <p:cNvPr id="6" name="Content Placeholder 5" descr="veterans_icon.jpg"/>
          <p:cNvPicPr>
            <a:picLocks noGrp="1" noChangeAspect="1"/>
          </p:cNvPicPr>
          <p:nvPr>
            <p:ph idx="1"/>
          </p:nvPr>
        </p:nvPicPr>
        <p:blipFill>
          <a:blip r:embed="rId3" cstate="print">
            <a:clrChange>
              <a:clrFrom>
                <a:srgbClr val="FFFFFF"/>
              </a:clrFrom>
              <a:clrTo>
                <a:srgbClr val="FFFFFF">
                  <a:alpha val="0"/>
                </a:srgbClr>
              </a:clrTo>
            </a:clrChange>
          </a:blip>
          <a:stretch>
            <a:fillRect/>
          </a:stretch>
        </p:blipFill>
        <p:spPr>
          <a:xfrm>
            <a:off x="1600200" y="2736980"/>
            <a:ext cx="7086600" cy="2685556"/>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kern="1200" dirty="0" smtClean="0">
                <a:solidFill>
                  <a:schemeClr val="tx1"/>
                </a:solidFill>
              </a:rPr>
              <a:t>Veterans Conferences </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Coordinators:</a:t>
            </a:r>
          </a:p>
          <a:p>
            <a:pPr lvl="1"/>
            <a:r>
              <a:rPr lang="en-US" dirty="0" smtClean="0"/>
              <a:t>Assisting Student Veterans in Higher Education: Developing Faculty &amp; Staff Awareness; Strategies for Addressing the Military-Civilian Gaps on Campus</a:t>
            </a:r>
          </a:p>
          <a:p>
            <a:pPr lvl="1"/>
            <a:r>
              <a:rPr lang="en-US" dirty="0" smtClean="0"/>
              <a:t>April 3, 2013, Parkland College</a:t>
            </a:r>
          </a:p>
          <a:p>
            <a:r>
              <a:rPr lang="en-US" dirty="0" smtClean="0"/>
              <a:t>Students:</a:t>
            </a:r>
          </a:p>
          <a:p>
            <a:pPr lvl="1"/>
            <a:r>
              <a:rPr lang="en-US" dirty="0" smtClean="0"/>
              <a:t>From Combat to College: Assisting in Student Veteran Success</a:t>
            </a:r>
          </a:p>
          <a:p>
            <a:pPr lvl="1"/>
            <a:r>
              <a:rPr lang="en-US" dirty="0" smtClean="0"/>
              <a:t>April 15, 2014, Illinois State University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Mobile Veterans Center</a:t>
            </a:r>
            <a:endParaRPr lang="en-US" dirty="0"/>
          </a:p>
        </p:txBody>
      </p:sp>
      <p:pic>
        <p:nvPicPr>
          <p:cNvPr id="1026" name="Picture 2" descr="C:\Users\JNewell.JEFF-PC\Desktop\Veterans Initiatives - Jennifer T\Vet Center Pics\MVC @DACC campus.jpg"/>
          <p:cNvPicPr>
            <a:picLocks noChangeAspect="1" noChangeArrowheads="1"/>
          </p:cNvPicPr>
          <p:nvPr/>
        </p:nvPicPr>
        <p:blipFill>
          <a:blip r:embed="rId3" cstate="print"/>
          <a:srcRect l="4921" t="28680" r="27820" b="28802"/>
          <a:stretch>
            <a:fillRect/>
          </a:stretch>
        </p:blipFill>
        <p:spPr bwMode="auto">
          <a:xfrm>
            <a:off x="762000" y="1295400"/>
            <a:ext cx="4635910" cy="1752600"/>
          </a:xfrm>
          <a:prstGeom prst="rect">
            <a:avLst/>
          </a:prstGeom>
          <a:noFill/>
        </p:spPr>
      </p:pic>
      <p:pic>
        <p:nvPicPr>
          <p:cNvPr id="1027" name="Picture 3" descr="C:\Users\JNewell.JEFF-PC\Desktop\Veterans Initiatives - Jennifer T\Vet Center Pics\John Wood Community College\P1000097.JPG"/>
          <p:cNvPicPr>
            <a:picLocks noChangeAspect="1" noChangeArrowheads="1"/>
          </p:cNvPicPr>
          <p:nvPr/>
        </p:nvPicPr>
        <p:blipFill>
          <a:blip r:embed="rId4" cstate="print"/>
          <a:srcRect l="14897" t="21251" r="16216" b="3070"/>
          <a:stretch>
            <a:fillRect/>
          </a:stretch>
        </p:blipFill>
        <p:spPr bwMode="auto">
          <a:xfrm>
            <a:off x="5638800" y="1295400"/>
            <a:ext cx="2895600" cy="2385753"/>
          </a:xfrm>
          <a:prstGeom prst="rect">
            <a:avLst/>
          </a:prstGeom>
          <a:noFill/>
        </p:spPr>
      </p:pic>
      <p:pic>
        <p:nvPicPr>
          <p:cNvPr id="1029" name="Picture 5" descr="C:\Users\JNewell.JEFF-PC\Desktop\Veterans Initiatives - Jennifer T\Vet Center Pics\Heartland Community College\P1000118.JPG"/>
          <p:cNvPicPr>
            <a:picLocks noChangeAspect="1" noChangeArrowheads="1"/>
          </p:cNvPicPr>
          <p:nvPr/>
        </p:nvPicPr>
        <p:blipFill>
          <a:blip r:embed="rId5" cstate="print"/>
          <a:srcRect l="13434" t="8409" r="31229" b="4783"/>
          <a:stretch>
            <a:fillRect/>
          </a:stretch>
        </p:blipFill>
        <p:spPr bwMode="auto">
          <a:xfrm>
            <a:off x="762000" y="3276600"/>
            <a:ext cx="2720340" cy="3200400"/>
          </a:xfrm>
          <a:prstGeom prst="rect">
            <a:avLst/>
          </a:prstGeom>
          <a:noFill/>
        </p:spPr>
      </p:pic>
      <p:pic>
        <p:nvPicPr>
          <p:cNvPr id="1030" name="Picture 6" descr="C:\Users\JNewell.JEFF-PC\Desktop\Veterans Initiatives - Jennifer T\Vet Center Pics\Heartland Community College\P1000122.JPG"/>
          <p:cNvPicPr>
            <a:picLocks noChangeAspect="1" noChangeArrowheads="1"/>
          </p:cNvPicPr>
          <p:nvPr/>
        </p:nvPicPr>
        <p:blipFill>
          <a:blip r:embed="rId6" cstate="print"/>
          <a:srcRect l="15570" t="10770" r="2726" b="8500"/>
          <a:stretch>
            <a:fillRect/>
          </a:stretch>
        </p:blipFill>
        <p:spPr bwMode="auto">
          <a:xfrm>
            <a:off x="3962400" y="3810000"/>
            <a:ext cx="3701845" cy="2743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normAutofit fontScale="90000"/>
          </a:bodyPr>
          <a:lstStyle/>
          <a:p>
            <a:pPr algn="ctr"/>
            <a:r>
              <a:rPr lang="en-US" dirty="0" smtClean="0"/>
              <a:t>Veterans are coming to community colleges for education.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4" name="Title 3"/>
          <p:cNvSpPr>
            <a:spLocks noGrp="1"/>
          </p:cNvSpPr>
          <p:nvPr>
            <p:ph type="ctrTitle"/>
          </p:nvPr>
        </p:nvSpPr>
        <p:spPr/>
        <p:txBody>
          <a:bodyPr>
            <a:normAutofit fontScale="90000"/>
          </a:bodyPr>
          <a:lstStyle/>
          <a:p>
            <a:pPr algn="ctr"/>
            <a:r>
              <a:rPr lang="en-US" dirty="0" smtClean="0"/>
              <a:t>The system is engaged in partnerships and opportunities to serve veterans.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Veterans Enrolled</a:t>
            </a:r>
            <a:endParaRPr lang="en-US" dirty="0"/>
          </a:p>
        </p:txBody>
      </p:sp>
      <p:graphicFrame>
        <p:nvGraphicFramePr>
          <p:cNvPr id="5" name="Content Placeholder 4"/>
          <p:cNvGraphicFramePr>
            <a:graphicFrameLocks noGrp="1"/>
          </p:cNvGraphicFramePr>
          <p:nvPr>
            <p:ph idx="1"/>
          </p:nvPr>
        </p:nvGraphicFramePr>
        <p:xfrm>
          <a:off x="1676400" y="1600200"/>
          <a:ext cx="70104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Veteran Completions</a:t>
            </a:r>
            <a:endParaRPr lang="en-US" dirty="0"/>
          </a:p>
        </p:txBody>
      </p:sp>
      <p:graphicFrame>
        <p:nvGraphicFramePr>
          <p:cNvPr id="10" name="Content Placeholder 9"/>
          <p:cNvGraphicFramePr>
            <a:graphicFrameLocks noGrp="1"/>
          </p:cNvGraphicFramePr>
          <p:nvPr>
            <p:ph idx="1"/>
          </p:nvPr>
        </p:nvGraphicFramePr>
        <p:xfrm>
          <a:off x="1676400" y="1600200"/>
          <a:ext cx="70104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Degrees &amp; Certificates</a:t>
            </a:r>
            <a:endParaRPr lang="en-US" dirty="0"/>
          </a:p>
        </p:txBody>
      </p:sp>
      <p:graphicFrame>
        <p:nvGraphicFramePr>
          <p:cNvPr id="9" name="Content Placeholder 8"/>
          <p:cNvGraphicFramePr>
            <a:graphicFrameLocks noGrp="1"/>
          </p:cNvGraphicFramePr>
          <p:nvPr>
            <p:ph idx="1"/>
          </p:nvPr>
        </p:nvGraphicFramePr>
        <p:xfrm>
          <a:off x="1676400" y="1600200"/>
          <a:ext cx="70104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a:t>
            </a:r>
            <a:endParaRPr lang="en-US" dirty="0"/>
          </a:p>
        </p:txBody>
      </p:sp>
      <p:graphicFrame>
        <p:nvGraphicFramePr>
          <p:cNvPr id="6" name="Content Placeholder 5"/>
          <p:cNvGraphicFramePr>
            <a:graphicFrameLocks noGrp="1"/>
          </p:cNvGraphicFramePr>
          <p:nvPr>
            <p:ph idx="1"/>
          </p:nvPr>
        </p:nvGraphicFramePr>
        <p:xfrm>
          <a:off x="1676400" y="1600200"/>
          <a:ext cx="7010400" cy="3708400"/>
        </p:xfrm>
        <a:graphic>
          <a:graphicData uri="http://schemas.openxmlformats.org/drawingml/2006/table">
            <a:tbl>
              <a:tblPr>
                <a:tableStyleId>{3B4B98B0-60AC-42C2-AFA5-B58CD77FA1E5}</a:tableStyleId>
              </a:tblPr>
              <a:tblGrid>
                <a:gridCol w="7010400"/>
              </a:tblGrid>
              <a:tr h="370840">
                <a:tc>
                  <a:txBody>
                    <a:bodyPr/>
                    <a:lstStyle/>
                    <a:p>
                      <a:pPr algn="l" fontAlgn="b"/>
                      <a:r>
                        <a:rPr lang="en-US" sz="1800" u="none" strike="noStrike" dirty="0"/>
                        <a:t>Liberal Arts and Sciences/Liberal Studies </a:t>
                      </a:r>
                      <a:endParaRPr lang="en-US" sz="1800" b="0" i="0" u="none" strike="noStrike" dirty="0">
                        <a:latin typeface="Arial"/>
                      </a:endParaRPr>
                    </a:p>
                  </a:txBody>
                  <a:tcPr marL="9525" marR="9525" marT="9525" marB="0" anchor="b"/>
                </a:tc>
              </a:tr>
              <a:tr h="370840">
                <a:tc>
                  <a:txBody>
                    <a:bodyPr/>
                    <a:lstStyle/>
                    <a:p>
                      <a:pPr algn="l" fontAlgn="b"/>
                      <a:r>
                        <a:rPr lang="en-US" sz="1800" u="none" strike="noStrike" dirty="0"/>
                        <a:t>Biological and Physical Sciences </a:t>
                      </a:r>
                      <a:endParaRPr lang="en-US" sz="1800" b="0" i="0" u="none" strike="noStrike" dirty="0">
                        <a:latin typeface="Arial"/>
                      </a:endParaRPr>
                    </a:p>
                  </a:txBody>
                  <a:tcPr marL="9525" marR="9525" marT="9525" marB="0" anchor="b"/>
                </a:tc>
              </a:tr>
              <a:tr h="370840">
                <a:tc>
                  <a:txBody>
                    <a:bodyPr/>
                    <a:lstStyle/>
                    <a:p>
                      <a:pPr algn="l" fontAlgn="b"/>
                      <a:r>
                        <a:rPr lang="en-US" sz="1800" u="none" strike="noStrike" dirty="0"/>
                        <a:t>General </a:t>
                      </a:r>
                      <a:r>
                        <a:rPr lang="en-US" sz="1800" u="none" strike="noStrike" dirty="0" smtClean="0"/>
                        <a:t>Studies</a:t>
                      </a:r>
                      <a:endParaRPr lang="en-US" sz="1800" b="0" i="0" u="none" strike="noStrike" dirty="0">
                        <a:latin typeface="Arial"/>
                      </a:endParaRPr>
                    </a:p>
                  </a:txBody>
                  <a:tcPr marL="9525" marR="9525" marT="9525" marB="0" anchor="b"/>
                </a:tc>
              </a:tr>
              <a:tr h="370840">
                <a:tc>
                  <a:txBody>
                    <a:bodyPr/>
                    <a:lstStyle/>
                    <a:p>
                      <a:pPr algn="l" fontAlgn="b"/>
                      <a:r>
                        <a:rPr lang="en-US" sz="1800" u="none" strike="noStrike"/>
                        <a:t>Pre-baccalaureate/Transfer Course Enrollees</a:t>
                      </a:r>
                      <a:endParaRPr lang="en-US" sz="1800" b="0" i="0" u="none" strike="noStrike">
                        <a:latin typeface="Arial"/>
                      </a:endParaRPr>
                    </a:p>
                  </a:txBody>
                  <a:tcPr marL="9525" marR="9525" marT="9525" marB="0" anchor="b"/>
                </a:tc>
              </a:tr>
              <a:tr h="370840">
                <a:tc>
                  <a:txBody>
                    <a:bodyPr/>
                    <a:lstStyle/>
                    <a:p>
                      <a:pPr algn="l" fontAlgn="b"/>
                      <a:r>
                        <a:rPr lang="en-US" sz="1800" u="none" strike="noStrike" dirty="0"/>
                        <a:t>Engineering Technologies and Engineering-Related Fields, Other</a:t>
                      </a:r>
                      <a:endParaRPr lang="en-US" sz="1800" b="0" i="0" u="none" strike="noStrike" dirty="0">
                        <a:latin typeface="Arial"/>
                      </a:endParaRPr>
                    </a:p>
                  </a:txBody>
                  <a:tcPr marL="9525" marR="9525" marT="9525" marB="0" anchor="b"/>
                </a:tc>
              </a:tr>
              <a:tr h="370840">
                <a:tc>
                  <a:txBody>
                    <a:bodyPr/>
                    <a:lstStyle/>
                    <a:p>
                      <a:pPr algn="l" fontAlgn="b"/>
                      <a:r>
                        <a:rPr lang="en-US" sz="1800" u="none" strike="noStrike"/>
                        <a:t>Health Professions and Related Clinical Sciences, Other</a:t>
                      </a:r>
                      <a:endParaRPr lang="en-US" sz="1800" b="0" i="0" u="none" strike="noStrike">
                        <a:latin typeface="Arial"/>
                      </a:endParaRPr>
                    </a:p>
                  </a:txBody>
                  <a:tcPr marL="9525" marR="9525" marT="9525" marB="0" anchor="b"/>
                </a:tc>
              </a:tr>
              <a:tr h="370840">
                <a:tc>
                  <a:txBody>
                    <a:bodyPr/>
                    <a:lstStyle/>
                    <a:p>
                      <a:pPr algn="l" fontAlgn="b"/>
                      <a:r>
                        <a:rPr lang="en-US" sz="1800" u="none" strike="noStrike"/>
                        <a:t>Criminal Justice/Police Science</a:t>
                      </a:r>
                      <a:endParaRPr lang="en-US" sz="1800" b="0" i="0" u="none" strike="noStrike">
                        <a:latin typeface="Arial"/>
                      </a:endParaRPr>
                    </a:p>
                  </a:txBody>
                  <a:tcPr marL="9525" marR="9525" marT="9525" marB="0" anchor="b"/>
                </a:tc>
              </a:tr>
              <a:tr h="370840">
                <a:tc>
                  <a:txBody>
                    <a:bodyPr/>
                    <a:lstStyle/>
                    <a:p>
                      <a:pPr algn="l" fontAlgn="b"/>
                      <a:r>
                        <a:rPr lang="en-US" sz="1800" u="none" strike="noStrike"/>
                        <a:t>Registered Nursing/Registered Nurse </a:t>
                      </a:r>
                      <a:endParaRPr lang="en-US" sz="1800" b="0" i="0" u="none" strike="noStrike">
                        <a:latin typeface="Arial"/>
                      </a:endParaRPr>
                    </a:p>
                  </a:txBody>
                  <a:tcPr marL="9525" marR="9525" marT="9525" marB="0" anchor="b"/>
                </a:tc>
              </a:tr>
              <a:tr h="370840">
                <a:tc>
                  <a:txBody>
                    <a:bodyPr/>
                    <a:lstStyle/>
                    <a:p>
                      <a:pPr algn="l" fontAlgn="b"/>
                      <a:r>
                        <a:rPr lang="en-US" sz="1800" u="none" strike="noStrike"/>
                        <a:t>Engineering, General</a:t>
                      </a:r>
                      <a:endParaRPr lang="en-US" sz="1800" b="0" i="0" u="none" strike="noStrike">
                        <a:latin typeface="Arial"/>
                      </a:endParaRPr>
                    </a:p>
                  </a:txBody>
                  <a:tcPr marL="9525" marR="9525" marT="9525" marB="0" anchor="b"/>
                </a:tc>
              </a:tr>
              <a:tr h="370840">
                <a:tc>
                  <a:txBody>
                    <a:bodyPr/>
                    <a:lstStyle/>
                    <a:p>
                      <a:pPr algn="l" fontAlgn="b"/>
                      <a:r>
                        <a:rPr lang="en-US" sz="1800" u="none" strike="noStrike" dirty="0"/>
                        <a:t>Engineering Technologies and Engineering-Related Fields, Other</a:t>
                      </a:r>
                      <a:endParaRPr lang="en-US" sz="1800" b="0" i="0" u="none" strike="noStrike" dirty="0">
                        <a:latin typeface="Arial"/>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normAutofit/>
          </a:bodyPr>
          <a:lstStyle/>
          <a:p>
            <a:pPr algn="ctr"/>
            <a:r>
              <a:rPr lang="en-US" dirty="0" smtClean="0"/>
              <a:t>What are the costs </a:t>
            </a:r>
            <a:br>
              <a:rPr lang="en-US" dirty="0" smtClean="0"/>
            </a:br>
            <a:r>
              <a:rPr lang="en-US" dirty="0" smtClean="0"/>
              <a:t>to the system?</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Services Expenditures</a:t>
            </a:r>
            <a:endParaRPr lang="en-US" dirty="0"/>
          </a:p>
        </p:txBody>
      </p:sp>
      <p:graphicFrame>
        <p:nvGraphicFramePr>
          <p:cNvPr id="7" name="Content Placeholder 6"/>
          <p:cNvGraphicFramePr>
            <a:graphicFrameLocks noGrp="1"/>
          </p:cNvGraphicFramePr>
          <p:nvPr>
            <p:ph idx="1"/>
          </p:nvPr>
        </p:nvGraphicFramePr>
        <p:xfrm>
          <a:off x="1143000" y="2057400"/>
          <a:ext cx="7620001" cy="2941320"/>
        </p:xfrm>
        <a:graphic>
          <a:graphicData uri="http://schemas.openxmlformats.org/drawingml/2006/table">
            <a:tbl>
              <a:tblPr>
                <a:tableStyleId>{3B4B98B0-60AC-42C2-AFA5-B58CD77FA1E5}</a:tableStyleId>
              </a:tblPr>
              <a:tblGrid>
                <a:gridCol w="2816087"/>
                <a:gridCol w="1656522"/>
                <a:gridCol w="1573696"/>
                <a:gridCol w="1573696"/>
              </a:tblGrid>
              <a:tr h="370840">
                <a:tc>
                  <a:txBody>
                    <a:bodyPr/>
                    <a:lstStyle/>
                    <a:p>
                      <a:endParaRPr lang="en-US" dirty="0"/>
                    </a:p>
                  </a:txBody>
                  <a:tcPr/>
                </a:tc>
                <a:tc gridSpan="3">
                  <a:txBody>
                    <a:bodyPr/>
                    <a:lstStyle/>
                    <a:p>
                      <a:pPr algn="ctr"/>
                      <a:r>
                        <a:rPr lang="en-US" b="1" dirty="0" smtClean="0"/>
                        <a:t>FY 2013 Expenditures</a:t>
                      </a:r>
                      <a:endParaRPr lang="en-US" b="1" dirty="0"/>
                    </a:p>
                  </a:txBody>
                  <a:tcP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a:tc>
                <a:tc>
                  <a:txBody>
                    <a:bodyPr/>
                    <a:lstStyle/>
                    <a:p>
                      <a:pPr algn="ctr"/>
                      <a:r>
                        <a:rPr lang="en-US" b="1" dirty="0" smtClean="0"/>
                        <a:t>State Funds</a:t>
                      </a:r>
                      <a:endParaRPr lang="en-US" b="1" dirty="0"/>
                    </a:p>
                  </a:txBody>
                  <a:tcPr>
                    <a:lnB w="12700" cap="flat" cmpd="sng" algn="ctr">
                      <a:solidFill>
                        <a:schemeClr val="tx1"/>
                      </a:solidFill>
                      <a:prstDash val="solid"/>
                      <a:round/>
                      <a:headEnd type="none" w="med" len="med"/>
                      <a:tailEnd type="none" w="med" len="med"/>
                    </a:lnB>
                  </a:tcPr>
                </a:tc>
                <a:tc>
                  <a:txBody>
                    <a:bodyPr/>
                    <a:lstStyle/>
                    <a:p>
                      <a:pPr algn="ctr"/>
                      <a:r>
                        <a:rPr lang="en-US" b="1" dirty="0" smtClean="0"/>
                        <a:t>Other Funds</a:t>
                      </a:r>
                      <a:endParaRPr lang="en-US" b="1" dirty="0"/>
                    </a:p>
                  </a:txBody>
                  <a:tcPr>
                    <a:lnB w="12700" cap="flat" cmpd="sng" algn="ctr">
                      <a:solidFill>
                        <a:schemeClr val="tx1"/>
                      </a:solidFill>
                      <a:prstDash val="solid"/>
                      <a:round/>
                      <a:headEnd type="none" w="med" len="med"/>
                      <a:tailEnd type="none" w="med" len="med"/>
                    </a:lnB>
                  </a:tcPr>
                </a:tc>
                <a:tc>
                  <a:txBody>
                    <a:bodyPr/>
                    <a:lstStyle/>
                    <a:p>
                      <a:pPr algn="ctr"/>
                      <a:r>
                        <a:rPr lang="en-US" b="1" dirty="0" smtClean="0"/>
                        <a:t>Total Funds</a:t>
                      </a:r>
                      <a:endParaRPr lang="en-US" b="1" dirty="0"/>
                    </a:p>
                  </a:txBody>
                  <a:tcPr>
                    <a:lnB w="12700" cap="flat" cmpd="sng" algn="ctr">
                      <a:solidFill>
                        <a:schemeClr val="tx1"/>
                      </a:solidFill>
                      <a:prstDash val="solid"/>
                      <a:round/>
                      <a:headEnd type="none" w="med" len="med"/>
                      <a:tailEnd type="none" w="med" len="med"/>
                    </a:lnB>
                  </a:tcPr>
                </a:tc>
              </a:tr>
              <a:tr h="370840">
                <a:tc>
                  <a:txBody>
                    <a:bodyPr/>
                    <a:lstStyle/>
                    <a:p>
                      <a:r>
                        <a:rPr lang="en-US" dirty="0" smtClean="0"/>
                        <a:t>Coordinator of Veteran and Military Personnel Student Services</a:t>
                      </a:r>
                      <a:endParaRPr lang="en-US" dirty="0"/>
                    </a:p>
                  </a:txBody>
                  <a:tcPr>
                    <a:lnR w="12700" cap="flat" cmpd="sng" algn="ctr">
                      <a:solidFill>
                        <a:schemeClr val="tx1"/>
                      </a:solidFill>
                      <a:prstDash val="solid"/>
                      <a:round/>
                      <a:headEnd type="none" w="med" len="med"/>
                      <a:tailEnd type="none" w="med" len="med"/>
                    </a:lnR>
                  </a:tcPr>
                </a:tc>
                <a:tc>
                  <a:txBody>
                    <a:bodyPr/>
                    <a:lstStyle/>
                    <a:p>
                      <a:pPr algn="r" fontAlgn="b"/>
                      <a:r>
                        <a:rPr lang="en-US" sz="1800" u="none" strike="noStrike" dirty="0"/>
                        <a:t>$1,729,797</a:t>
                      </a:r>
                      <a:endParaRPr lang="en-US"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a:t>$1,808,131</a:t>
                      </a:r>
                      <a:endParaRPr lang="en-US" sz="1800" b="0" i="0" u="none" strike="noStrike" dirty="0">
                        <a:solidFill>
                          <a:srgbClr val="000000"/>
                        </a:solidFill>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a:t>$3,537,928</a:t>
                      </a:r>
                      <a:endParaRPr lang="en-US" sz="1800" b="0" i="0" u="none" strike="noStrike" dirty="0">
                        <a:solidFill>
                          <a:srgbClr val="000000"/>
                        </a:solidFill>
                        <a:latin typeface="+mn-lt"/>
                      </a:endParaRPr>
                    </a:p>
                  </a:txBody>
                  <a:tcPr marL="9525" marR="9525" marT="9525" marB="0" anchor="b">
                    <a:lnT w="12700" cap="flat" cmpd="sng" algn="ctr">
                      <a:solidFill>
                        <a:schemeClr val="tx1"/>
                      </a:solidFill>
                      <a:prstDash val="solid"/>
                      <a:round/>
                      <a:headEnd type="none" w="med" len="med"/>
                      <a:tailEnd type="none" w="med" len="med"/>
                    </a:lnT>
                  </a:tcPr>
                </a:tc>
              </a:tr>
              <a:tr h="370840">
                <a:tc>
                  <a:txBody>
                    <a:bodyPr/>
                    <a:lstStyle/>
                    <a:p>
                      <a:r>
                        <a:rPr lang="en-US" dirty="0" smtClean="0"/>
                        <a:t>Services provided to veterans but not directly related to the Act</a:t>
                      </a:r>
                      <a:endParaRPr lang="en-US" dirty="0"/>
                    </a:p>
                  </a:txBody>
                  <a:tcPr>
                    <a:lnR w="12700" cap="flat" cmpd="sng" algn="ctr">
                      <a:solidFill>
                        <a:schemeClr val="tx1"/>
                      </a:solidFill>
                      <a:prstDash val="solid"/>
                      <a:round/>
                      <a:headEnd type="none" w="med" len="med"/>
                      <a:tailEnd type="none" w="med" len="med"/>
                    </a:lnR>
                  </a:tcPr>
                </a:tc>
                <a:tc>
                  <a:txBody>
                    <a:bodyPr/>
                    <a:lstStyle/>
                    <a:p>
                      <a:pPr algn="r" fontAlgn="b"/>
                      <a:r>
                        <a:rPr lang="en-US" sz="1800" u="none" strike="noStrike" dirty="0"/>
                        <a:t>$1,132,634</a:t>
                      </a:r>
                      <a:endParaRPr lang="en-US"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t>$602,376</a:t>
                      </a:r>
                      <a:endParaRPr lang="en-US" sz="1800" b="0" i="0" u="none" strike="noStrike" dirty="0">
                        <a:solidFill>
                          <a:srgbClr val="000000"/>
                        </a:solidFill>
                        <a:latin typeface="+mn-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t>$1,735,010</a:t>
                      </a:r>
                      <a:endParaRPr lang="en-US" sz="1800" b="0" i="0" u="none" strike="noStrike" dirty="0">
                        <a:solidFill>
                          <a:srgbClr val="000000"/>
                        </a:solidFill>
                        <a:latin typeface="+mn-lt"/>
                      </a:endParaRPr>
                    </a:p>
                  </a:txBody>
                  <a:tcPr marL="9525" marR="9525" marT="9525" marB="0" anchor="b">
                    <a:lnB w="12700" cap="flat" cmpd="sng" algn="ctr">
                      <a:solidFill>
                        <a:schemeClr val="tx1"/>
                      </a:solidFill>
                      <a:prstDash val="solid"/>
                      <a:round/>
                      <a:headEnd type="none" w="med" len="med"/>
                      <a:tailEnd type="none" w="med" len="med"/>
                    </a:lnB>
                  </a:tcPr>
                </a:tc>
              </a:tr>
              <a:tr h="370840">
                <a:tc>
                  <a:txBody>
                    <a:bodyPr/>
                    <a:lstStyle/>
                    <a:p>
                      <a:r>
                        <a:rPr lang="en-US" b="1" dirty="0" smtClean="0"/>
                        <a:t>Total</a:t>
                      </a:r>
                      <a:endParaRPr lang="en-US" b="1" dirty="0"/>
                    </a:p>
                  </a:txBody>
                  <a:tcPr>
                    <a:lnR w="12700" cap="flat" cmpd="sng" algn="ctr">
                      <a:solidFill>
                        <a:schemeClr val="tx1"/>
                      </a:solidFill>
                      <a:prstDash val="solid"/>
                      <a:round/>
                      <a:headEnd type="none" w="med" len="med"/>
                      <a:tailEnd type="none" w="med" len="med"/>
                    </a:lnR>
                  </a:tcPr>
                </a:tc>
                <a:tc>
                  <a:txBody>
                    <a:bodyPr/>
                    <a:lstStyle/>
                    <a:p>
                      <a:pPr algn="r" fontAlgn="b"/>
                      <a:r>
                        <a:rPr lang="en-US" sz="1800" u="none" strike="noStrike" dirty="0"/>
                        <a:t>$2,862,431</a:t>
                      </a:r>
                      <a:endParaRPr lang="en-US" sz="1800" b="0" i="0" u="none" strike="noStrike" dirty="0">
                        <a:solidFill>
                          <a:srgbClr val="000000"/>
                        </a:solidFill>
                        <a:latin typeface="+mn-lt"/>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a:t>$2,410,507</a:t>
                      </a:r>
                      <a:endParaRPr lang="en-US" sz="1800" b="0" i="0" u="none" strike="noStrike" dirty="0">
                        <a:solidFill>
                          <a:srgbClr val="000000"/>
                        </a:solidFill>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800" b="1" u="none" strike="noStrike" dirty="0"/>
                        <a:t>$5,272,938</a:t>
                      </a:r>
                      <a:endParaRPr lang="en-US" sz="1800" b="1" i="0" u="none" strike="noStrike" dirty="0">
                        <a:solidFill>
                          <a:srgbClr val="000000"/>
                        </a:solidFill>
                        <a:latin typeface="+mn-lt"/>
                      </a:endParaRPr>
                    </a:p>
                  </a:txBody>
                  <a:tcPr marL="9525" marR="9525" marT="9525" marB="0" anchor="b">
                    <a:lnT w="12700" cap="flat" cmpd="sng" algn="ctr">
                      <a:solidFill>
                        <a:schemeClr val="tx1"/>
                      </a:solidFill>
                      <a:prstDash val="solid"/>
                      <a:round/>
                      <a:headEnd type="none" w="med" len="med"/>
                      <a:tailEnd type="none" w="med" len="med"/>
                    </a:lnT>
                  </a:tcPr>
                </a:tc>
              </a:tr>
            </a:tbl>
          </a:graphicData>
        </a:graphic>
      </p:graphicFrame>
      <p:sp>
        <p:nvSpPr>
          <p:cNvPr id="9" name="Rectangle 8"/>
          <p:cNvSpPr/>
          <p:nvPr/>
        </p:nvSpPr>
        <p:spPr>
          <a:xfrm>
            <a:off x="3375439" y="6327648"/>
            <a:ext cx="5420074" cy="307777"/>
          </a:xfrm>
          <a:prstGeom prst="rect">
            <a:avLst/>
          </a:prstGeom>
        </p:spPr>
        <p:txBody>
          <a:bodyPr wrap="none">
            <a:spAutoFit/>
          </a:bodyPr>
          <a:lstStyle/>
          <a:p>
            <a:pPr algn="r"/>
            <a:r>
              <a:rPr lang="en-US" sz="1400" dirty="0" smtClean="0"/>
              <a:t>http://www.ibhe.org/Fiscal%20Affairs/PDF/2013FiscalImpactReport.pdf</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buNone/>
            </a:pPr>
            <a:r>
              <a:rPr lang="en-US" dirty="0" smtClean="0"/>
              <a:t>110 ILCS 947/40</a:t>
            </a:r>
          </a:p>
          <a:p>
            <a:pPr marL="914400" lvl="1" indent="-457200">
              <a:buNone/>
              <a:tabLst>
                <a:tab pos="914400" algn="l"/>
              </a:tabLst>
            </a:pPr>
            <a:r>
              <a:rPr lang="en-US" dirty="0" smtClean="0"/>
              <a:t>(c)	A qualified applicant is not required to pay any tuition or mandatory fees while attending a State-controlled university or public community college in this State for a period that is equivalent to 4 years of full-time enrollment, including summer terms.</a:t>
            </a:r>
          </a:p>
        </p:txBody>
      </p:sp>
      <p:sp>
        <p:nvSpPr>
          <p:cNvPr id="3" name="Title 2"/>
          <p:cNvSpPr>
            <a:spLocks noGrp="1"/>
          </p:cNvSpPr>
          <p:nvPr>
            <p:ph type="title"/>
          </p:nvPr>
        </p:nvSpPr>
        <p:spPr/>
        <p:txBody>
          <a:bodyPr/>
          <a:lstStyle/>
          <a:p>
            <a:r>
              <a:rPr lang="en-US" dirty="0" smtClean="0"/>
              <a:t>Illinois Veterans Grant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IVG Awards</a:t>
            </a:r>
            <a:endParaRPr lang="en-US" dirty="0"/>
          </a:p>
        </p:txBody>
      </p:sp>
      <p:sp>
        <p:nvSpPr>
          <p:cNvPr id="10" name="Rectangle 9"/>
          <p:cNvSpPr/>
          <p:nvPr/>
        </p:nvSpPr>
        <p:spPr>
          <a:xfrm>
            <a:off x="5881382" y="6327648"/>
            <a:ext cx="2914131" cy="307777"/>
          </a:xfrm>
          <a:prstGeom prst="rect">
            <a:avLst/>
          </a:prstGeom>
        </p:spPr>
        <p:txBody>
          <a:bodyPr wrap="none">
            <a:spAutoFit/>
          </a:bodyPr>
          <a:lstStyle/>
          <a:p>
            <a:pPr algn="r"/>
            <a:r>
              <a:rPr lang="en-US" sz="1400" dirty="0" smtClean="0"/>
              <a:t>http://www.isac.org/rppa/data-book/</a:t>
            </a:r>
            <a:endParaRPr lang="en-US" sz="1400" dirty="0"/>
          </a:p>
        </p:txBody>
      </p:sp>
      <p:graphicFrame>
        <p:nvGraphicFramePr>
          <p:cNvPr id="9" name="Content Placeholder 8"/>
          <p:cNvGraphicFramePr>
            <a:graphicFrameLocks noGrp="1"/>
          </p:cNvGraphicFramePr>
          <p:nvPr>
            <p:ph idx="1"/>
          </p:nvPr>
        </p:nvGraphicFramePr>
        <p:xfrm>
          <a:off x="1676400" y="1600200"/>
          <a:ext cx="70104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IVG Funding</a:t>
            </a:r>
            <a:endParaRPr lang="en-US" dirty="0"/>
          </a:p>
        </p:txBody>
      </p:sp>
      <p:sp>
        <p:nvSpPr>
          <p:cNvPr id="6" name="Rectangle 5"/>
          <p:cNvSpPr/>
          <p:nvPr/>
        </p:nvSpPr>
        <p:spPr>
          <a:xfrm>
            <a:off x="5881382" y="6327648"/>
            <a:ext cx="2914131" cy="307777"/>
          </a:xfrm>
          <a:prstGeom prst="rect">
            <a:avLst/>
          </a:prstGeom>
        </p:spPr>
        <p:txBody>
          <a:bodyPr wrap="none">
            <a:spAutoFit/>
          </a:bodyPr>
          <a:lstStyle/>
          <a:p>
            <a:pPr algn="r"/>
            <a:r>
              <a:rPr lang="en-US" sz="1400" dirty="0" smtClean="0"/>
              <a:t>http://www.isac.org/rppa/data-book/</a:t>
            </a:r>
            <a:endParaRPr lang="en-US" sz="1400" dirty="0"/>
          </a:p>
        </p:txBody>
      </p:sp>
      <p:graphicFrame>
        <p:nvGraphicFramePr>
          <p:cNvPr id="8" name="Content Placeholder 7"/>
          <p:cNvGraphicFramePr>
            <a:graphicFrameLocks noGrp="1"/>
          </p:cNvGraphicFramePr>
          <p:nvPr>
            <p:ph idx="1"/>
          </p:nvPr>
        </p:nvGraphicFramePr>
        <p:xfrm>
          <a:off x="1676400" y="1600200"/>
          <a:ext cx="70104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normAutofit/>
          </a:bodyPr>
          <a:lstStyle/>
          <a:p>
            <a:pPr algn="ctr"/>
            <a:r>
              <a:rPr lang="en-US" dirty="0" smtClean="0"/>
              <a:t>QUESTIONS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676400" y="1600200"/>
            <a:ext cx="7162800" cy="4525963"/>
          </a:xfrm>
        </p:spPr>
        <p:txBody>
          <a:bodyPr>
            <a:normAutofit/>
          </a:bodyPr>
          <a:lstStyle/>
          <a:p>
            <a:r>
              <a:rPr lang="en-US" dirty="0" smtClean="0"/>
              <a:t>A public and not-for-profit collaboration to serve veterans, service members, and their families</a:t>
            </a:r>
          </a:p>
          <a:p>
            <a:r>
              <a:rPr lang="en-US" dirty="0" smtClean="0"/>
              <a:t>Bridging gaps in services to address the challenges veterans face in their communities</a:t>
            </a:r>
          </a:p>
          <a:p>
            <a:r>
              <a:rPr lang="en-US" dirty="0" smtClean="0"/>
              <a:t>150+ member organizations </a:t>
            </a:r>
          </a:p>
          <a:p>
            <a:r>
              <a:rPr lang="en-US" dirty="0" smtClean="0"/>
              <a:t>9 Working Groups </a:t>
            </a:r>
          </a:p>
          <a:p>
            <a:endParaRPr lang="en-US" dirty="0"/>
          </a:p>
        </p:txBody>
      </p:sp>
      <p:sp>
        <p:nvSpPr>
          <p:cNvPr id="3" name="Title 2"/>
          <p:cNvSpPr>
            <a:spLocks noGrp="1"/>
          </p:cNvSpPr>
          <p:nvPr>
            <p:ph type="title"/>
          </p:nvPr>
        </p:nvSpPr>
        <p:spPr/>
        <p:txBody>
          <a:bodyPr/>
          <a:lstStyle/>
          <a:p>
            <a:endParaRPr lang="en-US" dirty="0"/>
          </a:p>
        </p:txBody>
      </p:sp>
      <p:pic>
        <p:nvPicPr>
          <p:cNvPr id="5" name="Picture 2" descr="Home"/>
          <p:cNvPicPr>
            <a:picLocks noChangeAspect="1" noChangeArrowheads="1"/>
          </p:cNvPicPr>
          <p:nvPr/>
        </p:nvPicPr>
        <p:blipFill>
          <a:blip r:embed="rId3" cstate="print"/>
          <a:srcRect/>
          <a:stretch>
            <a:fillRect/>
          </a:stretch>
        </p:blipFill>
        <p:spPr bwMode="auto">
          <a:xfrm>
            <a:off x="336100" y="304800"/>
            <a:ext cx="3692976" cy="1752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ome"/>
          <p:cNvPicPr>
            <a:picLocks noChangeAspect="1" noChangeArrowheads="1"/>
          </p:cNvPicPr>
          <p:nvPr/>
        </p:nvPicPr>
        <p:blipFill>
          <a:blip r:embed="rId3" cstate="print"/>
          <a:srcRect/>
          <a:stretch>
            <a:fillRect/>
          </a:stretch>
        </p:blipFill>
        <p:spPr bwMode="auto">
          <a:xfrm>
            <a:off x="336100" y="304800"/>
            <a:ext cx="3692976" cy="1752600"/>
          </a:xfrm>
          <a:prstGeom prst="rect">
            <a:avLst/>
          </a:prstGeom>
          <a:noFill/>
        </p:spPr>
      </p:pic>
      <p:sp>
        <p:nvSpPr>
          <p:cNvPr id="4" name="Title 3"/>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4" cstate="print"/>
          <a:srcRect/>
          <a:stretch>
            <a:fillRect/>
          </a:stretch>
        </p:blipFill>
        <p:spPr bwMode="auto">
          <a:xfrm>
            <a:off x="2214394" y="1600200"/>
            <a:ext cx="5934412" cy="4525963"/>
          </a:xfrm>
          <a:prstGeom prst="rect">
            <a:avLst/>
          </a:prstGeom>
          <a:noFill/>
          <a:ln w="9525">
            <a:solidFill>
              <a:schemeClr val="tx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a:bodyPr>
          <a:lstStyle/>
          <a:p>
            <a:r>
              <a:rPr lang="en-US" dirty="0" smtClean="0"/>
              <a:t>IJF initiative to ensure veteran and military students receive appropriate academic credit for the education, skills and experience earned in the military</a:t>
            </a:r>
          </a:p>
          <a:p>
            <a:r>
              <a:rPr lang="en-US" dirty="0" smtClean="0"/>
              <a:t>Partners include:</a:t>
            </a:r>
          </a:p>
          <a:p>
            <a:pPr lvl="1"/>
            <a:r>
              <a:rPr lang="en-US" dirty="0" smtClean="0"/>
              <a:t>Department of Veterans Affairs</a:t>
            </a:r>
          </a:p>
          <a:p>
            <a:pPr lvl="1"/>
            <a:r>
              <a:rPr lang="en-US" dirty="0" smtClean="0"/>
              <a:t>Illinois education agencies</a:t>
            </a:r>
          </a:p>
          <a:p>
            <a:pPr lvl="1"/>
            <a:r>
              <a:rPr lang="en-US" dirty="0" err="1" smtClean="0"/>
              <a:t>u.select</a:t>
            </a:r>
            <a:r>
              <a:rPr lang="en-US" dirty="0" smtClean="0"/>
              <a:t> Illinois</a:t>
            </a:r>
          </a:p>
          <a:p>
            <a:pPr lvl="1"/>
            <a:r>
              <a:rPr lang="en-US" dirty="0" smtClean="0"/>
              <a:t>Illinois higher education institutions</a:t>
            </a:r>
          </a:p>
          <a:p>
            <a:endParaRPr lang="en-US" dirty="0"/>
          </a:p>
        </p:txBody>
      </p:sp>
      <p:sp>
        <p:nvSpPr>
          <p:cNvPr id="3" name="Title 2"/>
          <p:cNvSpPr>
            <a:spLocks noGrp="1"/>
          </p:cNvSpPr>
          <p:nvPr>
            <p:ph type="title"/>
          </p:nvPr>
        </p:nvSpPr>
        <p:spPr/>
        <p:txBody>
          <a:bodyPr>
            <a:normAutofit/>
          </a:bodyPr>
          <a:lstStyle/>
          <a:p>
            <a:r>
              <a:rPr lang="en-US" dirty="0" smtClean="0"/>
              <a:t>Military Training Counts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a:bodyPr>
          <a:lstStyle/>
          <a:p>
            <a:pPr lvl="0"/>
            <a:r>
              <a:rPr lang="en-US" dirty="0" smtClean="0"/>
              <a:t>Automotive Service Technicians and Mechanics</a:t>
            </a:r>
          </a:p>
          <a:p>
            <a:pPr lvl="0"/>
            <a:r>
              <a:rPr lang="en-US" dirty="0" smtClean="0"/>
              <a:t>Computer Support Specialists/Operators/Security Specialists</a:t>
            </a:r>
          </a:p>
          <a:p>
            <a:pPr lvl="0"/>
            <a:r>
              <a:rPr lang="en-US" dirty="0" smtClean="0"/>
              <a:t>Electrical and Electronics Repairs</a:t>
            </a:r>
          </a:p>
          <a:p>
            <a:pPr lvl="0"/>
            <a:r>
              <a:rPr lang="en-US" dirty="0" smtClean="0"/>
              <a:t>Military Medic </a:t>
            </a:r>
          </a:p>
          <a:p>
            <a:pPr lvl="0"/>
            <a:r>
              <a:rPr lang="en-US" dirty="0" smtClean="0"/>
              <a:t>Military Police/Security</a:t>
            </a:r>
          </a:p>
          <a:p>
            <a:pPr lvl="0"/>
            <a:r>
              <a:rPr lang="en-US" dirty="0" smtClean="0"/>
              <a:t>Truck Driver </a:t>
            </a:r>
          </a:p>
        </p:txBody>
      </p:sp>
      <p:sp>
        <p:nvSpPr>
          <p:cNvPr id="3" name="Title 2"/>
          <p:cNvSpPr>
            <a:spLocks noGrp="1"/>
          </p:cNvSpPr>
          <p:nvPr>
            <p:ph type="title"/>
          </p:nvPr>
        </p:nvSpPr>
        <p:spPr/>
        <p:txBody>
          <a:bodyPr>
            <a:normAutofit/>
          </a:bodyPr>
          <a:lstStyle/>
          <a:p>
            <a:r>
              <a:rPr lang="en-US" dirty="0" smtClean="0"/>
              <a:t>Military Training Counts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Phase 1</a:t>
            </a:r>
          </a:p>
          <a:p>
            <a:pPr lvl="1"/>
            <a:r>
              <a:rPr lang="en-US" dirty="0" smtClean="0"/>
              <a:t>College of </a:t>
            </a:r>
            <a:r>
              <a:rPr lang="en-US" dirty="0" err="1" smtClean="0"/>
              <a:t>DuPage</a:t>
            </a:r>
            <a:endParaRPr lang="en-US" dirty="0" smtClean="0"/>
          </a:p>
          <a:p>
            <a:pPr lvl="1"/>
            <a:r>
              <a:rPr lang="en-US" dirty="0" smtClean="0"/>
              <a:t>College of Lake County</a:t>
            </a:r>
          </a:p>
          <a:p>
            <a:pPr lvl="1"/>
            <a:r>
              <a:rPr lang="en-US" dirty="0" smtClean="0"/>
              <a:t>Moraine Valley</a:t>
            </a:r>
          </a:p>
          <a:p>
            <a:pPr lvl="1"/>
            <a:r>
              <a:rPr lang="en-US" dirty="0" smtClean="0"/>
              <a:t>Southwestern </a:t>
            </a:r>
          </a:p>
          <a:p>
            <a:r>
              <a:rPr lang="en-US" dirty="0" smtClean="0"/>
              <a:t>Phase 2</a:t>
            </a:r>
          </a:p>
          <a:p>
            <a:pPr lvl="1"/>
            <a:r>
              <a:rPr lang="en-US" dirty="0" smtClean="0"/>
              <a:t>Kaskaskia</a:t>
            </a:r>
          </a:p>
          <a:p>
            <a:pPr lvl="1"/>
            <a:r>
              <a:rPr lang="en-US" dirty="0" smtClean="0"/>
              <a:t>Heartland</a:t>
            </a:r>
            <a:endParaRPr lang="en-US" dirty="0"/>
          </a:p>
        </p:txBody>
      </p:sp>
      <p:sp>
        <p:nvSpPr>
          <p:cNvPr id="3" name="Title 2"/>
          <p:cNvSpPr>
            <a:spLocks noGrp="1"/>
          </p:cNvSpPr>
          <p:nvPr>
            <p:ph type="title"/>
          </p:nvPr>
        </p:nvSpPr>
        <p:spPr/>
        <p:txBody>
          <a:bodyPr>
            <a:normAutofit/>
          </a:bodyPr>
          <a:lstStyle/>
          <a:p>
            <a:r>
              <a:rPr lang="en-US" dirty="0" smtClean="0"/>
              <a:t>Military Training Counts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Federal Priority - Licensure</a:t>
            </a:r>
            <a:endParaRPr lang="en-US" dirty="0"/>
          </a:p>
        </p:txBody>
      </p:sp>
      <p:sp>
        <p:nvSpPr>
          <p:cNvPr id="8" name="Rectangle 7"/>
          <p:cNvSpPr/>
          <p:nvPr/>
        </p:nvSpPr>
        <p:spPr>
          <a:xfrm>
            <a:off x="2610638" y="6324600"/>
            <a:ext cx="6383478" cy="246221"/>
          </a:xfrm>
          <a:prstGeom prst="rect">
            <a:avLst/>
          </a:prstGeom>
        </p:spPr>
        <p:txBody>
          <a:bodyPr wrap="none">
            <a:spAutoFit/>
          </a:bodyPr>
          <a:lstStyle/>
          <a:p>
            <a:pPr algn="r"/>
            <a:r>
              <a:rPr lang="en-US" sz="1000" dirty="0" smtClean="0"/>
              <a:t>http://www.whitehouse.gov/sites/default/files/docs/military_credentialing_and_licensing_report_2-24-2013_final.pdf</a:t>
            </a:r>
          </a:p>
        </p:txBody>
      </p:sp>
      <p:sp>
        <p:nvSpPr>
          <p:cNvPr id="6" name="Content Placeholder 5"/>
          <p:cNvSpPr>
            <a:spLocks noGrp="1"/>
          </p:cNvSpPr>
          <p:nvPr>
            <p:ph sz="half" idx="1"/>
          </p:nvPr>
        </p:nvSpPr>
        <p:spPr/>
        <p:txBody>
          <a:bodyPr/>
          <a:lstStyle/>
          <a:p>
            <a:pPr marL="3175" indent="-3175">
              <a:buNone/>
            </a:pPr>
            <a:r>
              <a:rPr lang="en-US" dirty="0" smtClean="0"/>
              <a:t>Key:</a:t>
            </a:r>
          </a:p>
          <a:p>
            <a:pPr marL="3175" indent="-3175">
              <a:buNone/>
            </a:pPr>
            <a:endParaRPr lang="en-US" dirty="0" smtClean="0"/>
          </a:p>
          <a:p>
            <a:pPr marL="3175" indent="-3175">
              <a:buNone/>
            </a:pPr>
            <a:r>
              <a:rPr lang="en-US" dirty="0" smtClean="0"/>
              <a:t>Civilian licensing requirements </a:t>
            </a:r>
          </a:p>
          <a:p>
            <a:pPr marL="3175" indent="-3175">
              <a:buNone/>
            </a:pPr>
            <a:r>
              <a:rPr lang="en-US" dirty="0" smtClean="0"/>
              <a:t>differ from military requirements</a:t>
            </a:r>
          </a:p>
          <a:p>
            <a:endParaRPr lang="en-US" dirty="0"/>
          </a:p>
        </p:txBody>
      </p:sp>
      <p:pic>
        <p:nvPicPr>
          <p:cNvPr id="7" name="Picture 2"/>
          <p:cNvPicPr>
            <a:picLocks noGrp="1" noChangeAspect="1" noChangeArrowheads="1"/>
          </p:cNvPicPr>
          <p:nvPr>
            <p:ph sz="half" idx="2"/>
          </p:nvPr>
        </p:nvPicPr>
        <p:blipFill>
          <a:blip r:embed="rId3" cstate="print"/>
          <a:stretch>
            <a:fillRect/>
          </a:stretch>
        </p:blipFill>
        <p:spPr bwMode="auto">
          <a:xfrm>
            <a:off x="5257800" y="1630631"/>
            <a:ext cx="3429000" cy="44651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Requires affected agencies to determine gaps between military education &amp; training and professional licensure requirements</a:t>
            </a:r>
          </a:p>
          <a:p>
            <a:r>
              <a:rPr lang="en-US" dirty="0" smtClean="0"/>
              <a:t>Gap assessment is to aid institutions in creating gap-bridging programs and service members in identifying outstanding requirements</a:t>
            </a:r>
            <a:endParaRPr lang="en-US" dirty="0"/>
          </a:p>
        </p:txBody>
      </p:sp>
      <p:sp>
        <p:nvSpPr>
          <p:cNvPr id="3" name="Title 2"/>
          <p:cNvSpPr>
            <a:spLocks noGrp="1"/>
          </p:cNvSpPr>
          <p:nvPr>
            <p:ph type="title"/>
          </p:nvPr>
        </p:nvSpPr>
        <p:spPr/>
        <p:txBody>
          <a:bodyPr/>
          <a:lstStyle/>
          <a:p>
            <a:r>
              <a:rPr lang="en-US" dirty="0" smtClean="0"/>
              <a:t>Executive Order 13-02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2403</TotalTime>
  <Words>3437</Words>
  <Application>Microsoft Office PowerPoint</Application>
  <PresentationFormat>On-screen Show (4:3)</PresentationFormat>
  <Paragraphs>334</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Veterans Services Provided by Illinois Community Colleges </vt:lpstr>
      <vt:lpstr>The system is engaged in partnerships and opportunities to serve veterans.</vt:lpstr>
      <vt:lpstr>PowerPoint Presentation</vt:lpstr>
      <vt:lpstr>PowerPoint Presentation</vt:lpstr>
      <vt:lpstr>Military Training Counts</vt:lpstr>
      <vt:lpstr>Military Training Counts</vt:lpstr>
      <vt:lpstr>Military Training Counts</vt:lpstr>
      <vt:lpstr>Federal Priority - Licensure</vt:lpstr>
      <vt:lpstr>Executive Order 13-02</vt:lpstr>
      <vt:lpstr>Licensure Bridges</vt:lpstr>
      <vt:lpstr>Multi-State Collaborative on Military Credit </vt:lpstr>
      <vt:lpstr>Multi-State Collaborative on Military Credit </vt:lpstr>
      <vt:lpstr>Illinois community colleges provide an array of services  to Illinois veterans.</vt:lpstr>
      <vt:lpstr>Higher Education Veterans Service Act</vt:lpstr>
      <vt:lpstr>Veterans Services</vt:lpstr>
      <vt:lpstr>Veterans Logo</vt:lpstr>
      <vt:lpstr>Veterans Conferences </vt:lpstr>
      <vt:lpstr>Mobile Veterans Center</vt:lpstr>
      <vt:lpstr>Veterans are coming to community colleges for education.</vt:lpstr>
      <vt:lpstr>Veterans Enrolled</vt:lpstr>
      <vt:lpstr>Veteran Completions</vt:lpstr>
      <vt:lpstr>Degrees &amp; Certificates</vt:lpstr>
      <vt:lpstr>Curriculum</vt:lpstr>
      <vt:lpstr>What are the costs  to the system?</vt:lpstr>
      <vt:lpstr>Services Expenditures</vt:lpstr>
      <vt:lpstr>Illinois Veterans Grant</vt:lpstr>
      <vt:lpstr>IVG Awards</vt:lpstr>
      <vt:lpstr>IVG Funding</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 Newell</dc:creator>
  <cp:lastModifiedBy>Mayer, Shawna</cp:lastModifiedBy>
  <cp:revision>206</cp:revision>
  <dcterms:created xsi:type="dcterms:W3CDTF">2013-12-11T15:55:49Z</dcterms:created>
  <dcterms:modified xsi:type="dcterms:W3CDTF">2016-01-19T17:32:07Z</dcterms:modified>
</cp:coreProperties>
</file>